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85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2D69"/>
    <a:srgbClr val="029C63"/>
    <a:srgbClr val="96628C"/>
    <a:srgbClr val="11A0D7"/>
    <a:srgbClr val="E61F3D"/>
    <a:srgbClr val="CD5A5A"/>
    <a:srgbClr val="FFD746"/>
    <a:srgbClr val="0E2D6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81" d="100"/>
          <a:sy n="81" d="100"/>
        </p:scale>
        <p:origin x="97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06/16/2022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65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183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628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013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76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360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941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273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766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06/16/2022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235762"/>
            <a:ext cx="9633748" cy="2057816"/>
          </a:xfrm>
        </p:spPr>
        <p:txBody>
          <a:bodyPr>
            <a:noAutofit/>
          </a:bodyPr>
          <a:lstStyle/>
          <a:p>
            <a:r>
              <a:rPr lang="ru-RU" sz="4400" dirty="0"/>
              <a:t>Автоматизация работы с документами: извлечение сущностей и фактов из сообщений о раскрытии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3864" y="1232450"/>
            <a:ext cx="3848717" cy="435163"/>
          </a:xfrm>
        </p:spPr>
        <p:txBody>
          <a:bodyPr/>
          <a:lstStyle/>
          <a:p>
            <a:r>
              <a:rPr lang="ru-RU" sz="2000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1" y="1232450"/>
            <a:ext cx="2278063" cy="279286"/>
          </a:xfrm>
        </p:spPr>
        <p:txBody>
          <a:bodyPr>
            <a:noAutofit/>
          </a:bodyPr>
          <a:lstStyle/>
          <a:p>
            <a:r>
              <a:rPr lang="ru-RU" sz="2000" dirty="0"/>
              <a:t>Москва, 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705851"/>
            <a:ext cx="7625267" cy="652860"/>
          </a:xfrm>
        </p:spPr>
        <p:txBody>
          <a:bodyPr>
            <a:normAutofit/>
          </a:bodyPr>
          <a:lstStyle/>
          <a:p>
            <a:r>
              <a:rPr lang="ru-RU" sz="2400" dirty="0"/>
              <a:t>Коняева Екатерина, </a:t>
            </a:r>
            <a:r>
              <a:rPr lang="ru-RU" sz="2400" dirty="0" err="1"/>
              <a:t>Зародова</a:t>
            </a:r>
            <a:r>
              <a:rPr lang="ru-RU" sz="2400" dirty="0"/>
              <a:t> Олеся, Мальков Сергей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B7CA62-C654-4D3A-B8B8-E861DDFB3118}"/>
              </a:ext>
            </a:extLst>
          </p:cNvPr>
          <p:cNvSpPr/>
          <p:nvPr/>
        </p:nvSpPr>
        <p:spPr>
          <a:xfrm>
            <a:off x="8520324" y="939660"/>
            <a:ext cx="2703330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">
            <a:extLst>
              <a:ext uri="{FF2B5EF4-FFF2-40B4-BE49-F238E27FC236}">
                <a16:creationId xmlns:a16="http://schemas.microsoft.com/office/drawing/2014/main" id="{3F421D4C-E872-4EDB-DBB8-ED58448EB7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  <p:sp>
        <p:nvSpPr>
          <p:cNvPr id="19" name="Заголовок 3">
            <a:extLst>
              <a:ext uri="{FF2B5EF4-FFF2-40B4-BE49-F238E27FC236}">
                <a16:creationId xmlns:a16="http://schemas.microsoft.com/office/drawing/2014/main" id="{4385461A-AFC6-1719-100A-0D70E2A6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89" y="101477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ВКЛАД УЧАСТНИКОВ КОМАНДЫ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0D681-A30D-6CD6-1F37-6A0B756A41EE}"/>
              </a:ext>
            </a:extLst>
          </p:cNvPr>
          <p:cNvSpPr txBox="1"/>
          <p:nvPr/>
        </p:nvSpPr>
        <p:spPr>
          <a:xfrm>
            <a:off x="740341" y="1479948"/>
            <a:ext cx="1092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Екатерина Коняева: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</a:t>
            </a:r>
            <a:r>
              <a:rPr lang="ru-RU" sz="2400" dirty="0" err="1">
                <a:latin typeface="HSE Sans" panose="02000000000000000000" pitchFamily="2" charset="0"/>
              </a:rPr>
              <a:t>парсинг</a:t>
            </a:r>
            <a:r>
              <a:rPr lang="ru-RU" sz="2400" dirty="0">
                <a:latin typeface="HSE Sans" panose="02000000000000000000" pitchFamily="2" charset="0"/>
              </a:rPr>
              <a:t> карточек сообщений о раскрытии через </a:t>
            </a:r>
            <a:r>
              <a:rPr lang="en-US" sz="2400" dirty="0">
                <a:latin typeface="HSE Sans" panose="02000000000000000000" pitchFamily="2" charset="0"/>
              </a:rPr>
              <a:t>Selenium </a:t>
            </a:r>
            <a:r>
              <a:rPr lang="ru-RU" sz="2400" dirty="0">
                <a:latin typeface="HSE Sans" panose="02000000000000000000" pitchFamily="2" charset="0"/>
              </a:rPr>
              <a:t>(написание кода)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создание паттернов поиска списка совета директоров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написание поискового цикла для списка совета директоров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FE273C2-BC3A-5D52-FD05-BF4316520D24}"/>
              </a:ext>
            </a:extLst>
          </p:cNvPr>
          <p:cNvSpPr/>
          <p:nvPr/>
        </p:nvSpPr>
        <p:spPr>
          <a:xfrm>
            <a:off x="598939" y="1663481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82297FB-8AE4-C6FD-AF4D-192B8C40D36F}"/>
              </a:ext>
            </a:extLst>
          </p:cNvPr>
          <p:cNvSpPr/>
          <p:nvPr/>
        </p:nvSpPr>
        <p:spPr>
          <a:xfrm>
            <a:off x="586603" y="3030213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993FAD4-A1D2-FC20-152F-F0B1037C628B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657304" y="1786029"/>
            <a:ext cx="12336" cy="1244184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723510A5-F816-5D1F-5307-AEEC25AEB6D3}"/>
              </a:ext>
            </a:extLst>
          </p:cNvPr>
          <p:cNvSpPr/>
          <p:nvPr/>
        </p:nvSpPr>
        <p:spPr>
          <a:xfrm>
            <a:off x="586603" y="4371309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C89B21F-259F-2C1E-02EA-F43B47CD6C63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657304" y="3152761"/>
            <a:ext cx="0" cy="1218548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96BD9E-DDDE-B825-E427-EF044D5F3C72}"/>
              </a:ext>
            </a:extLst>
          </p:cNvPr>
          <p:cNvSpPr txBox="1"/>
          <p:nvPr/>
        </p:nvSpPr>
        <p:spPr>
          <a:xfrm>
            <a:off x="715668" y="2865882"/>
            <a:ext cx="1109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Олеся </a:t>
            </a:r>
            <a:r>
              <a:rPr lang="ru-RU" sz="2400" dirty="0" err="1"/>
              <a:t>Зародова</a:t>
            </a:r>
            <a:r>
              <a:rPr lang="ru-RU" sz="2400" dirty="0"/>
              <a:t>: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создание паттернов поиска наименования аудитора, его ИНН и типа отчетности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создание паттернов поиска даты, формы события и наименований эмитента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написание поисковых циклов для указанных паттернов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7C48C2-D950-B859-D35D-7D3C363887EC}"/>
              </a:ext>
            </a:extLst>
          </p:cNvPr>
          <p:cNvSpPr txBox="1"/>
          <p:nvPr/>
        </p:nvSpPr>
        <p:spPr>
          <a:xfrm>
            <a:off x="740341" y="4244093"/>
            <a:ext cx="10987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Сергей Мальков: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создание паттернов поиска информации о дивидендах, адресе, ИНН и ОГРН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написание поисковых циклов для данных паттернов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создание сводной таблицы данных, пост-обработка</a:t>
            </a:r>
          </a:p>
          <a:p>
            <a:pPr algn="l"/>
            <a:r>
              <a:rPr lang="ru-RU" sz="2400" dirty="0">
                <a:latin typeface="HSE Sans" panose="02000000000000000000" pitchFamily="2" charset="0"/>
              </a:rPr>
              <a:t>- создание презентации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405DF838-BA9E-5097-AEE4-B8C9D7BEA716}"/>
              </a:ext>
            </a:extLst>
          </p:cNvPr>
          <p:cNvSpPr/>
          <p:nvPr/>
        </p:nvSpPr>
        <p:spPr>
          <a:xfrm>
            <a:off x="583792" y="6366048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87ACCE4-9F4E-8204-9004-F27246440E7D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 flipH="1">
            <a:off x="654493" y="4493857"/>
            <a:ext cx="2811" cy="1872191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A1765D-C57A-1BD3-7D7C-16DAEA918C03}"/>
              </a:ext>
            </a:extLst>
          </p:cNvPr>
          <p:cNvSpPr txBox="1"/>
          <p:nvPr/>
        </p:nvSpPr>
        <p:spPr>
          <a:xfrm>
            <a:off x="715668" y="6196489"/>
            <a:ext cx="8652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HSE Sans" panose="02000000000000000000" pitchFamily="2" charset="0"/>
              </a:rPr>
              <a:t>https://github.com/ekaterinaHSE/disclosure_messages</a:t>
            </a:r>
            <a:endParaRPr lang="ru-RU" sz="2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0AD89-CACC-4C0B-8C79-3A9502457F12}"/>
              </a:ext>
            </a:extLst>
          </p:cNvPr>
          <p:cNvSpPr txBox="1"/>
          <p:nvPr/>
        </p:nvSpPr>
        <p:spPr>
          <a:xfrm>
            <a:off x="141889" y="2844225"/>
            <a:ext cx="1190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HSE Sans" panose="020000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8" y="1122133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ЦЕЛИ И ЗАДАЧИ СЕРВИСА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174F-7B6C-A051-E2F3-4E43299294C2}"/>
              </a:ext>
            </a:extLst>
          </p:cNvPr>
          <p:cNvSpPr txBox="1"/>
          <p:nvPr/>
        </p:nvSpPr>
        <p:spPr>
          <a:xfrm>
            <a:off x="711467" y="1900665"/>
            <a:ext cx="113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dirty="0">
                <a:latin typeface="HSE Sans" panose="02000000000000000000" pitchFamily="2" charset="0"/>
              </a:rPr>
              <a:t>Цели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50A21-CFE5-3844-5729-92B0103AC142}"/>
              </a:ext>
            </a:extLst>
          </p:cNvPr>
          <p:cNvSpPr txBox="1"/>
          <p:nvPr/>
        </p:nvSpPr>
        <p:spPr>
          <a:xfrm>
            <a:off x="10264206" y="1900665"/>
            <a:ext cx="1357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dirty="0">
                <a:latin typeface="HSE Sans" panose="02000000000000000000" pitchFamily="2" charset="0"/>
              </a:rPr>
              <a:t>Задачи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627D658-602E-011B-059A-EE4B820266E0}"/>
              </a:ext>
            </a:extLst>
          </p:cNvPr>
          <p:cNvSpPr/>
          <p:nvPr/>
        </p:nvSpPr>
        <p:spPr>
          <a:xfrm>
            <a:off x="570065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2DA6A95-A874-A3ED-9E19-855320635384}"/>
              </a:ext>
            </a:extLst>
          </p:cNvPr>
          <p:cNvSpPr/>
          <p:nvPr/>
        </p:nvSpPr>
        <p:spPr>
          <a:xfrm>
            <a:off x="570065" y="302126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05A9913-27E7-A01A-8768-C48C70CF31E6}"/>
              </a:ext>
            </a:extLst>
          </p:cNvPr>
          <p:cNvCxnSpPr>
            <a:stCxn id="8" idx="4"/>
            <a:endCxn id="18" idx="0"/>
          </p:cNvCxnSpPr>
          <p:nvPr/>
        </p:nvCxnSpPr>
        <p:spPr>
          <a:xfrm>
            <a:off x="640766" y="223893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252FA13E-FE6F-45DD-A028-79F07BC16729}"/>
              </a:ext>
            </a:extLst>
          </p:cNvPr>
          <p:cNvSpPr/>
          <p:nvPr/>
        </p:nvSpPr>
        <p:spPr>
          <a:xfrm>
            <a:off x="570065" y="395599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B3AA7D8-4A22-E692-8DD3-FD9D8D7D31DA}"/>
              </a:ext>
            </a:extLst>
          </p:cNvPr>
          <p:cNvCxnSpPr>
            <a:endCxn id="20" idx="0"/>
          </p:cNvCxnSpPr>
          <p:nvPr/>
        </p:nvCxnSpPr>
        <p:spPr>
          <a:xfrm>
            <a:off x="640766" y="317366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DE1592F-156F-E14B-D54F-4ECBA325F5E7}"/>
              </a:ext>
            </a:extLst>
          </p:cNvPr>
          <p:cNvSpPr/>
          <p:nvPr/>
        </p:nvSpPr>
        <p:spPr>
          <a:xfrm>
            <a:off x="564604" y="488303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58B44E-63B3-BF3C-CA78-F2AA633682DC}"/>
              </a:ext>
            </a:extLst>
          </p:cNvPr>
          <p:cNvCxnSpPr>
            <a:endCxn id="22" idx="0"/>
          </p:cNvCxnSpPr>
          <p:nvPr/>
        </p:nvCxnSpPr>
        <p:spPr>
          <a:xfrm>
            <a:off x="635305" y="410070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E2C95754-F385-5BE4-4DA1-6977C4C81B84}"/>
              </a:ext>
            </a:extLst>
          </p:cNvPr>
          <p:cNvSpPr/>
          <p:nvPr/>
        </p:nvSpPr>
        <p:spPr>
          <a:xfrm>
            <a:off x="564604" y="582399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7B218FD-A9EF-4EE8-5C25-FCE52EB65B4B}"/>
              </a:ext>
            </a:extLst>
          </p:cNvPr>
          <p:cNvCxnSpPr>
            <a:endCxn id="25" idx="0"/>
          </p:cNvCxnSpPr>
          <p:nvPr/>
        </p:nvCxnSpPr>
        <p:spPr>
          <a:xfrm>
            <a:off x="635305" y="504166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82430671-128E-80A7-8E3E-D1E95D36C2B0}"/>
              </a:ext>
            </a:extLst>
          </p:cNvPr>
          <p:cNvSpPr/>
          <p:nvPr/>
        </p:nvSpPr>
        <p:spPr>
          <a:xfrm>
            <a:off x="11591020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FB18029-E80D-11D2-04F8-03AA6D391837}"/>
              </a:ext>
            </a:extLst>
          </p:cNvPr>
          <p:cNvSpPr/>
          <p:nvPr/>
        </p:nvSpPr>
        <p:spPr>
          <a:xfrm>
            <a:off x="11591020" y="302126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B38F8D7-271B-B982-4206-B68C8B20B2FD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11661721" y="223893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DB9FC7D6-D06A-5D12-2210-EAD3B75389B9}"/>
              </a:ext>
            </a:extLst>
          </p:cNvPr>
          <p:cNvSpPr/>
          <p:nvPr/>
        </p:nvSpPr>
        <p:spPr>
          <a:xfrm>
            <a:off x="11591020" y="395599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96FC569-58C6-662F-0C47-50E3EF66D1B9}"/>
              </a:ext>
            </a:extLst>
          </p:cNvPr>
          <p:cNvCxnSpPr>
            <a:endCxn id="30" idx="0"/>
          </p:cNvCxnSpPr>
          <p:nvPr/>
        </p:nvCxnSpPr>
        <p:spPr>
          <a:xfrm>
            <a:off x="11661721" y="317366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A8248563-672B-0BAF-7BDB-2A226414AAD4}"/>
              </a:ext>
            </a:extLst>
          </p:cNvPr>
          <p:cNvSpPr/>
          <p:nvPr/>
        </p:nvSpPr>
        <p:spPr>
          <a:xfrm>
            <a:off x="11585559" y="488303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C63687B-71FB-6B05-911D-66CCFCA38CBF}"/>
              </a:ext>
            </a:extLst>
          </p:cNvPr>
          <p:cNvCxnSpPr>
            <a:endCxn id="32" idx="0"/>
          </p:cNvCxnSpPr>
          <p:nvPr/>
        </p:nvCxnSpPr>
        <p:spPr>
          <a:xfrm>
            <a:off x="11656260" y="410070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9E1FECDC-6BB2-E0D9-B742-576222A41554}"/>
              </a:ext>
            </a:extLst>
          </p:cNvPr>
          <p:cNvSpPr/>
          <p:nvPr/>
        </p:nvSpPr>
        <p:spPr>
          <a:xfrm>
            <a:off x="11585559" y="582399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4C0FA9A-7E72-BF0B-A292-4CAF0F750EB8}"/>
              </a:ext>
            </a:extLst>
          </p:cNvPr>
          <p:cNvCxnSpPr>
            <a:endCxn id="34" idx="0"/>
          </p:cNvCxnSpPr>
          <p:nvPr/>
        </p:nvCxnSpPr>
        <p:spPr>
          <a:xfrm>
            <a:off x="11656260" y="504166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F977F2-7F6C-6F16-632D-92C598445DC7}"/>
              </a:ext>
            </a:extLst>
          </p:cNvPr>
          <p:cNvSpPr txBox="1"/>
          <p:nvPr/>
        </p:nvSpPr>
        <p:spPr>
          <a:xfrm>
            <a:off x="706005" y="2662332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Автоматизация сбора информации из источников сети Интернет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37087-3B4F-0FF6-7359-53FF50B3EF67}"/>
              </a:ext>
            </a:extLst>
          </p:cNvPr>
          <p:cNvSpPr txBox="1"/>
          <p:nvPr/>
        </p:nvSpPr>
        <p:spPr>
          <a:xfrm>
            <a:off x="711467" y="3608002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Эффективная пред- и пост-обработка данных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996CFF-95EA-A899-919B-2F268FE0B70E}"/>
              </a:ext>
            </a:extLst>
          </p:cNvPr>
          <p:cNvSpPr txBox="1"/>
          <p:nvPr/>
        </p:nvSpPr>
        <p:spPr>
          <a:xfrm>
            <a:off x="698537" y="4528809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Разработка универсальных правил извлечения сущностей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03631E-DAA8-8E75-75D9-3CE276F4503A}"/>
              </a:ext>
            </a:extLst>
          </p:cNvPr>
          <p:cNvSpPr txBox="1"/>
          <p:nvPr/>
        </p:nvSpPr>
        <p:spPr>
          <a:xfrm>
            <a:off x="698536" y="5469770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Оптимальная стратегия извлечения сущностей и фактов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CB047-7238-84E0-4F89-51649D86CDFA}"/>
              </a:ext>
            </a:extLst>
          </p:cNvPr>
          <p:cNvSpPr txBox="1"/>
          <p:nvPr/>
        </p:nvSpPr>
        <p:spPr>
          <a:xfrm>
            <a:off x="5858136" y="2670388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HSE Sans" panose="02000000000000000000" pitchFamily="2" charset="0"/>
              </a:rPr>
              <a:t>Создание отказоустойчивого алгоритма извлечения данных с </a:t>
            </a:r>
            <a:r>
              <a:rPr lang="en-US" sz="2400" dirty="0">
                <a:latin typeface="HSE Sans" panose="02000000000000000000" pitchFamily="2" charset="0"/>
              </a:rPr>
              <a:t>e-disclosure.ru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1798A-8E9D-5AD4-5A38-7033B8BF004D}"/>
              </a:ext>
            </a:extLst>
          </p:cNvPr>
          <p:cNvSpPr txBox="1"/>
          <p:nvPr/>
        </p:nvSpPr>
        <p:spPr>
          <a:xfrm>
            <a:off x="5863598" y="3616058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HSE Sans" panose="02000000000000000000" pitchFamily="2" charset="0"/>
              </a:rPr>
              <a:t>Разработка минимально необходимых шагов представления текстовых данных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B7EEC-3660-352E-0049-2603CA8467B7}"/>
              </a:ext>
            </a:extLst>
          </p:cNvPr>
          <p:cNvSpPr txBox="1"/>
          <p:nvPr/>
        </p:nvSpPr>
        <p:spPr>
          <a:xfrm>
            <a:off x="5850668" y="4536865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HSE Sans" panose="02000000000000000000" pitchFamily="2" charset="0"/>
              </a:rPr>
              <a:t>Поиск оптимальных правил (регулярных выражений) для нахождения паттернов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F0458-0511-02BC-EAD0-2C936FC62C2C}"/>
              </a:ext>
            </a:extLst>
          </p:cNvPr>
          <p:cNvSpPr txBox="1"/>
          <p:nvPr/>
        </p:nvSpPr>
        <p:spPr>
          <a:xfrm>
            <a:off x="5647807" y="5477826"/>
            <a:ext cx="596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HSE Sans" panose="02000000000000000000" pitchFamily="2" charset="0"/>
              </a:rPr>
              <a:t>Оптимизация по времени и памяти применения алгоритма извлечения данных</a:t>
            </a:r>
            <a:endParaRPr lang="ru-RU" sz="3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5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79" y="120912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ОБЗОР АНАЛОГИЧНЫХ СЕРВИСОВ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30655-B63C-7062-D2EA-DC33451E3324}"/>
              </a:ext>
            </a:extLst>
          </p:cNvPr>
          <p:cNvSpPr txBox="1"/>
          <p:nvPr/>
        </p:nvSpPr>
        <p:spPr>
          <a:xfrm>
            <a:off x="711466" y="1900665"/>
            <a:ext cx="2144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HSE Sans" panose="02000000000000000000" pitchFamily="2" charset="0"/>
              </a:rPr>
              <a:t>ScraperAPI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66263B7-82B4-1446-5977-39E46AA4D6A6}"/>
              </a:ext>
            </a:extLst>
          </p:cNvPr>
          <p:cNvSpPr/>
          <p:nvPr/>
        </p:nvSpPr>
        <p:spPr>
          <a:xfrm>
            <a:off x="570065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515FF8B-DECA-FF84-30DC-856BCA1A8F28}"/>
              </a:ext>
            </a:extLst>
          </p:cNvPr>
          <p:cNvCxnSpPr>
            <a:cxnSpLocks/>
            <a:stCxn id="16" idx="4"/>
            <a:endCxn id="8" idx="3"/>
          </p:cNvCxnSpPr>
          <p:nvPr/>
        </p:nvCxnSpPr>
        <p:spPr>
          <a:xfrm flipH="1">
            <a:off x="635305" y="2238938"/>
            <a:ext cx="5461" cy="76317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7062FC2-DBAB-FEAF-1571-C8DA92629B25}"/>
              </a:ext>
            </a:extLst>
          </p:cNvPr>
          <p:cNvCxnSpPr>
            <a:cxnSpLocks/>
            <a:stCxn id="8" idx="1"/>
            <a:endCxn id="95" idx="3"/>
          </p:cNvCxnSpPr>
          <p:nvPr/>
        </p:nvCxnSpPr>
        <p:spPr>
          <a:xfrm flipH="1">
            <a:off x="626687" y="3178896"/>
            <a:ext cx="8618" cy="765111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82DBF8E-8892-4EB7-577F-1DBBB197959B}"/>
              </a:ext>
            </a:extLst>
          </p:cNvPr>
          <p:cNvCxnSpPr>
            <a:cxnSpLocks/>
            <a:stCxn id="95" idx="1"/>
            <a:endCxn id="100" idx="3"/>
          </p:cNvCxnSpPr>
          <p:nvPr/>
        </p:nvCxnSpPr>
        <p:spPr>
          <a:xfrm flipH="1">
            <a:off x="624285" y="4120790"/>
            <a:ext cx="2402" cy="85450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8C15CB6-B76C-B97F-6F5E-81EC1DAACB16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624285" y="5032476"/>
            <a:ext cx="2402" cy="86037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E0321B-22B5-E92C-350E-609F7086750E}"/>
              </a:ext>
            </a:extLst>
          </p:cNvPr>
          <p:cNvSpPr txBox="1"/>
          <p:nvPr/>
        </p:nvSpPr>
        <p:spPr>
          <a:xfrm>
            <a:off x="698536" y="2851706"/>
            <a:ext cx="238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Работа с </a:t>
            </a:r>
            <a:r>
              <a:rPr lang="en-US" sz="2400" dirty="0">
                <a:latin typeface="HSE Sans" panose="02000000000000000000" pitchFamily="2" charset="0"/>
              </a:rPr>
              <a:t>AJAX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780522-868C-BDFB-1F19-D1A160A4B23A}"/>
              </a:ext>
            </a:extLst>
          </p:cNvPr>
          <p:cNvSpPr txBox="1"/>
          <p:nvPr/>
        </p:nvSpPr>
        <p:spPr>
          <a:xfrm>
            <a:off x="698535" y="3786433"/>
            <a:ext cx="23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Обход </a:t>
            </a:r>
            <a:r>
              <a:rPr lang="en-US" sz="2400" dirty="0">
                <a:latin typeface="HSE Sans" panose="02000000000000000000" pitchFamily="2" charset="0"/>
              </a:rPr>
              <a:t>CAPCHA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5C97D-2931-03D2-89AE-8C566DFB5C7F}"/>
              </a:ext>
            </a:extLst>
          </p:cNvPr>
          <p:cNvSpPr txBox="1"/>
          <p:nvPr/>
        </p:nvSpPr>
        <p:spPr>
          <a:xfrm>
            <a:off x="700184" y="4532393"/>
            <a:ext cx="236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Нет извлечения сущностей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1D418-937B-7771-1FD5-1A7F6C2E67BA}"/>
              </a:ext>
            </a:extLst>
          </p:cNvPr>
          <p:cNvSpPr txBox="1"/>
          <p:nvPr/>
        </p:nvSpPr>
        <p:spPr>
          <a:xfrm>
            <a:off x="698533" y="5654436"/>
            <a:ext cx="238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Только </a:t>
            </a:r>
            <a:r>
              <a:rPr lang="ru-RU" sz="2400" dirty="0" err="1">
                <a:latin typeface="HSE Sans" panose="02000000000000000000" pitchFamily="2" charset="0"/>
              </a:rPr>
              <a:t>скрэпинг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879CE8-5044-1751-77B1-8957CD2DD4F9}"/>
              </a:ext>
            </a:extLst>
          </p:cNvPr>
          <p:cNvSpPr txBox="1"/>
          <p:nvPr/>
        </p:nvSpPr>
        <p:spPr>
          <a:xfrm>
            <a:off x="4982836" y="1979841"/>
            <a:ext cx="1944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HSE Sans" panose="02000000000000000000" pitchFamily="2" charset="0"/>
              </a:rPr>
              <a:t>ParseHub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BB2360-8C76-65F1-21FB-7D4FEC9A725D}"/>
              </a:ext>
            </a:extLst>
          </p:cNvPr>
          <p:cNvSpPr txBox="1"/>
          <p:nvPr/>
        </p:nvSpPr>
        <p:spPr>
          <a:xfrm>
            <a:off x="4969906" y="2930882"/>
            <a:ext cx="238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Работа с </a:t>
            </a:r>
            <a:r>
              <a:rPr lang="en-US" sz="2400" dirty="0">
                <a:latin typeface="HSE Sans" panose="02000000000000000000" pitchFamily="2" charset="0"/>
              </a:rPr>
              <a:t>GUI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4A6BAC-C166-F9C8-AB9F-1863E4063C7E}"/>
              </a:ext>
            </a:extLst>
          </p:cNvPr>
          <p:cNvSpPr txBox="1"/>
          <p:nvPr/>
        </p:nvSpPr>
        <p:spPr>
          <a:xfrm>
            <a:off x="4969905" y="3683906"/>
            <a:ext cx="236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Экспорт в </a:t>
            </a:r>
            <a:r>
              <a:rPr lang="en-US" sz="2400" dirty="0">
                <a:latin typeface="HSE Sans" panose="02000000000000000000" pitchFamily="2" charset="0"/>
              </a:rPr>
              <a:t>JSON, CSV, XLSX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25F062-E682-5665-CCE0-A78B1364BD68}"/>
              </a:ext>
            </a:extLst>
          </p:cNvPr>
          <p:cNvSpPr txBox="1"/>
          <p:nvPr/>
        </p:nvSpPr>
        <p:spPr>
          <a:xfrm>
            <a:off x="4969903" y="5556673"/>
            <a:ext cx="2384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Сохранение «сырых» данных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EEA9AB-39DB-32CB-D5DE-56ACDFCAABD3}"/>
              </a:ext>
            </a:extLst>
          </p:cNvPr>
          <p:cNvSpPr txBox="1"/>
          <p:nvPr/>
        </p:nvSpPr>
        <p:spPr>
          <a:xfrm>
            <a:off x="9180883" y="1870813"/>
            <a:ext cx="1471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HSE Sans" panose="02000000000000000000" pitchFamily="2" charset="0"/>
              </a:rPr>
              <a:t>FMiner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2E75D1-2ED4-55A1-8E08-662798004746}"/>
              </a:ext>
            </a:extLst>
          </p:cNvPr>
          <p:cNvSpPr txBox="1"/>
          <p:nvPr/>
        </p:nvSpPr>
        <p:spPr>
          <a:xfrm>
            <a:off x="9167951" y="2821854"/>
            <a:ext cx="250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Десктоп решение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BAD23C-E56D-54BA-C579-FDB489D60871}"/>
              </a:ext>
            </a:extLst>
          </p:cNvPr>
          <p:cNvSpPr txBox="1"/>
          <p:nvPr/>
        </p:nvSpPr>
        <p:spPr>
          <a:xfrm>
            <a:off x="9167951" y="3756581"/>
            <a:ext cx="251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Многопоточность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BB396-6D15-358F-E0F0-82C59584E996}"/>
              </a:ext>
            </a:extLst>
          </p:cNvPr>
          <p:cNvSpPr txBox="1"/>
          <p:nvPr/>
        </p:nvSpPr>
        <p:spPr>
          <a:xfrm>
            <a:off x="9167949" y="5477352"/>
            <a:ext cx="279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Нет пост-обработки данных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8" name="Знак ''плюс'' 7">
            <a:extLst>
              <a:ext uri="{FF2B5EF4-FFF2-40B4-BE49-F238E27FC236}">
                <a16:creationId xmlns:a16="http://schemas.microsoft.com/office/drawing/2014/main" id="{60F95CCA-0F78-741B-8B07-FFF902A19E49}"/>
              </a:ext>
            </a:extLst>
          </p:cNvPr>
          <p:cNvSpPr/>
          <p:nvPr/>
        </p:nvSpPr>
        <p:spPr>
          <a:xfrm>
            <a:off x="515795" y="2970228"/>
            <a:ext cx="239020" cy="24055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FA0EC8-C638-EA4D-22D7-04F2DB575AD2}"/>
              </a:ext>
            </a:extLst>
          </p:cNvPr>
          <p:cNvSpPr txBox="1"/>
          <p:nvPr/>
        </p:nvSpPr>
        <p:spPr>
          <a:xfrm>
            <a:off x="4932503" y="4523355"/>
            <a:ext cx="236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Нет извлечения сущностей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95" name="Знак ''плюс'' 94">
            <a:extLst>
              <a:ext uri="{FF2B5EF4-FFF2-40B4-BE49-F238E27FC236}">
                <a16:creationId xmlns:a16="http://schemas.microsoft.com/office/drawing/2014/main" id="{C08E3A97-3416-3B31-C6F6-45BD7AAD8824}"/>
              </a:ext>
            </a:extLst>
          </p:cNvPr>
          <p:cNvSpPr/>
          <p:nvPr/>
        </p:nvSpPr>
        <p:spPr>
          <a:xfrm>
            <a:off x="507177" y="3912122"/>
            <a:ext cx="239020" cy="24055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Знак ''минус'' 99">
            <a:extLst>
              <a:ext uri="{FF2B5EF4-FFF2-40B4-BE49-F238E27FC236}">
                <a16:creationId xmlns:a16="http://schemas.microsoft.com/office/drawing/2014/main" id="{6DC36F49-05E4-8E3D-9CBD-52ED47751C14}"/>
              </a:ext>
            </a:extLst>
          </p:cNvPr>
          <p:cNvSpPr/>
          <p:nvPr/>
        </p:nvSpPr>
        <p:spPr>
          <a:xfrm>
            <a:off x="502727" y="4882328"/>
            <a:ext cx="243115" cy="24311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Знак ''минус'' 104">
            <a:extLst>
              <a:ext uri="{FF2B5EF4-FFF2-40B4-BE49-F238E27FC236}">
                <a16:creationId xmlns:a16="http://schemas.microsoft.com/office/drawing/2014/main" id="{6DB921EE-1459-B213-EEB9-EEC46A4E76AD}"/>
              </a:ext>
            </a:extLst>
          </p:cNvPr>
          <p:cNvSpPr/>
          <p:nvPr/>
        </p:nvSpPr>
        <p:spPr>
          <a:xfrm>
            <a:off x="509254" y="5771293"/>
            <a:ext cx="243115" cy="24311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3205F9BA-99EF-2295-F29E-16AB448098D3}"/>
              </a:ext>
            </a:extLst>
          </p:cNvPr>
          <p:cNvSpPr/>
          <p:nvPr/>
        </p:nvSpPr>
        <p:spPr>
          <a:xfrm>
            <a:off x="4804673" y="2195711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BD5FD4BC-4281-AC8D-FC88-0670045AEBCB}"/>
              </a:ext>
            </a:extLst>
          </p:cNvPr>
          <p:cNvCxnSpPr>
            <a:cxnSpLocks/>
            <a:stCxn id="106" idx="4"/>
            <a:endCxn id="111" idx="3"/>
          </p:cNvCxnSpPr>
          <p:nvPr/>
        </p:nvCxnSpPr>
        <p:spPr>
          <a:xfrm flipH="1">
            <a:off x="4869913" y="2318259"/>
            <a:ext cx="5461" cy="76317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6519E952-D88F-773F-A1E8-972D21B5D497}"/>
              </a:ext>
            </a:extLst>
          </p:cNvPr>
          <p:cNvCxnSpPr>
            <a:cxnSpLocks/>
            <a:stCxn id="111" idx="1"/>
            <a:endCxn id="112" idx="3"/>
          </p:cNvCxnSpPr>
          <p:nvPr/>
        </p:nvCxnSpPr>
        <p:spPr>
          <a:xfrm flipH="1">
            <a:off x="4861295" y="3258217"/>
            <a:ext cx="8618" cy="765111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C4591989-2D83-7106-3CE0-DC9433417BA9}"/>
              </a:ext>
            </a:extLst>
          </p:cNvPr>
          <p:cNvCxnSpPr>
            <a:cxnSpLocks/>
            <a:stCxn id="112" idx="1"/>
            <a:endCxn id="113" idx="3"/>
          </p:cNvCxnSpPr>
          <p:nvPr/>
        </p:nvCxnSpPr>
        <p:spPr>
          <a:xfrm flipH="1">
            <a:off x="4858893" y="4200111"/>
            <a:ext cx="2402" cy="85450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B097D4C-E5CA-C668-3360-82418238913B}"/>
              </a:ext>
            </a:extLst>
          </p:cNvPr>
          <p:cNvCxnSpPr>
            <a:cxnSpLocks/>
            <a:stCxn id="113" idx="1"/>
          </p:cNvCxnSpPr>
          <p:nvPr/>
        </p:nvCxnSpPr>
        <p:spPr>
          <a:xfrm>
            <a:off x="4858893" y="5111797"/>
            <a:ext cx="2402" cy="86037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Знак ''плюс'' 110">
            <a:extLst>
              <a:ext uri="{FF2B5EF4-FFF2-40B4-BE49-F238E27FC236}">
                <a16:creationId xmlns:a16="http://schemas.microsoft.com/office/drawing/2014/main" id="{8DF3B123-9D76-C025-F652-718D25D8EEF8}"/>
              </a:ext>
            </a:extLst>
          </p:cNvPr>
          <p:cNvSpPr/>
          <p:nvPr/>
        </p:nvSpPr>
        <p:spPr>
          <a:xfrm>
            <a:off x="4750403" y="3049549"/>
            <a:ext cx="239020" cy="24055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Знак ''плюс'' 111">
            <a:extLst>
              <a:ext uri="{FF2B5EF4-FFF2-40B4-BE49-F238E27FC236}">
                <a16:creationId xmlns:a16="http://schemas.microsoft.com/office/drawing/2014/main" id="{E1C01317-5A39-F892-837F-42938A605214}"/>
              </a:ext>
            </a:extLst>
          </p:cNvPr>
          <p:cNvSpPr/>
          <p:nvPr/>
        </p:nvSpPr>
        <p:spPr>
          <a:xfrm>
            <a:off x="4741785" y="3991443"/>
            <a:ext cx="239020" cy="24055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Знак ''минус'' 112">
            <a:extLst>
              <a:ext uri="{FF2B5EF4-FFF2-40B4-BE49-F238E27FC236}">
                <a16:creationId xmlns:a16="http://schemas.microsoft.com/office/drawing/2014/main" id="{E4C25E74-2AB5-215F-E410-DD3DCB5C9C5C}"/>
              </a:ext>
            </a:extLst>
          </p:cNvPr>
          <p:cNvSpPr/>
          <p:nvPr/>
        </p:nvSpPr>
        <p:spPr>
          <a:xfrm>
            <a:off x="4737335" y="4961649"/>
            <a:ext cx="243115" cy="24311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Знак ''минус'' 113">
            <a:extLst>
              <a:ext uri="{FF2B5EF4-FFF2-40B4-BE49-F238E27FC236}">
                <a16:creationId xmlns:a16="http://schemas.microsoft.com/office/drawing/2014/main" id="{2A5D4793-E0B8-F000-9F8F-F82139705411}"/>
              </a:ext>
            </a:extLst>
          </p:cNvPr>
          <p:cNvSpPr/>
          <p:nvPr/>
        </p:nvSpPr>
        <p:spPr>
          <a:xfrm>
            <a:off x="4743862" y="5850614"/>
            <a:ext cx="243115" cy="24311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401F4B5-70C0-926E-4D99-27AC16057E57}"/>
              </a:ext>
            </a:extLst>
          </p:cNvPr>
          <p:cNvSpPr/>
          <p:nvPr/>
        </p:nvSpPr>
        <p:spPr>
          <a:xfrm>
            <a:off x="9056237" y="2103089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5A89749B-4D19-2434-C2AD-5603AB86E40D}"/>
              </a:ext>
            </a:extLst>
          </p:cNvPr>
          <p:cNvCxnSpPr>
            <a:cxnSpLocks/>
            <a:stCxn id="115" idx="4"/>
            <a:endCxn id="120" idx="3"/>
          </p:cNvCxnSpPr>
          <p:nvPr/>
        </p:nvCxnSpPr>
        <p:spPr>
          <a:xfrm flipH="1">
            <a:off x="9121477" y="2225637"/>
            <a:ext cx="5461" cy="76317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5B32A905-73DF-1B1B-3660-A09164C5CDC9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>
            <a:off x="9112859" y="3165595"/>
            <a:ext cx="8618" cy="765111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1BDC1FA6-7FC3-3D76-72C3-D58330C83011}"/>
              </a:ext>
            </a:extLst>
          </p:cNvPr>
          <p:cNvCxnSpPr>
            <a:cxnSpLocks/>
            <a:stCxn id="121" idx="1"/>
            <a:endCxn id="122" idx="3"/>
          </p:cNvCxnSpPr>
          <p:nvPr/>
        </p:nvCxnSpPr>
        <p:spPr>
          <a:xfrm flipH="1">
            <a:off x="9110457" y="4107489"/>
            <a:ext cx="2402" cy="85450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8D10FDEA-AAED-8F66-D6FA-4D8D9E2FAFB5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10457" y="5019175"/>
            <a:ext cx="2402" cy="860375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Знак ''плюс'' 119">
            <a:extLst>
              <a:ext uri="{FF2B5EF4-FFF2-40B4-BE49-F238E27FC236}">
                <a16:creationId xmlns:a16="http://schemas.microsoft.com/office/drawing/2014/main" id="{3B6B5977-41D6-4E52-89B8-0792C0B1F9A7}"/>
              </a:ext>
            </a:extLst>
          </p:cNvPr>
          <p:cNvSpPr/>
          <p:nvPr/>
        </p:nvSpPr>
        <p:spPr>
          <a:xfrm>
            <a:off x="9001967" y="2956927"/>
            <a:ext cx="239020" cy="24055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нак ''плюс'' 120">
            <a:extLst>
              <a:ext uri="{FF2B5EF4-FFF2-40B4-BE49-F238E27FC236}">
                <a16:creationId xmlns:a16="http://schemas.microsoft.com/office/drawing/2014/main" id="{AA19E47E-40BC-C765-998B-2EC3AE4BEF25}"/>
              </a:ext>
            </a:extLst>
          </p:cNvPr>
          <p:cNvSpPr/>
          <p:nvPr/>
        </p:nvSpPr>
        <p:spPr>
          <a:xfrm>
            <a:off x="8993349" y="3898821"/>
            <a:ext cx="239020" cy="24055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Знак ''минус'' 121">
            <a:extLst>
              <a:ext uri="{FF2B5EF4-FFF2-40B4-BE49-F238E27FC236}">
                <a16:creationId xmlns:a16="http://schemas.microsoft.com/office/drawing/2014/main" id="{9850A3CF-5F58-7C93-4340-02B4519DFE94}"/>
              </a:ext>
            </a:extLst>
          </p:cNvPr>
          <p:cNvSpPr/>
          <p:nvPr/>
        </p:nvSpPr>
        <p:spPr>
          <a:xfrm>
            <a:off x="8988899" y="4869027"/>
            <a:ext cx="243115" cy="24311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Знак ''минус'' 122">
            <a:extLst>
              <a:ext uri="{FF2B5EF4-FFF2-40B4-BE49-F238E27FC236}">
                <a16:creationId xmlns:a16="http://schemas.microsoft.com/office/drawing/2014/main" id="{C5DFC311-92BA-F427-4C62-4879D5234FB5}"/>
              </a:ext>
            </a:extLst>
          </p:cNvPr>
          <p:cNvSpPr/>
          <p:nvPr/>
        </p:nvSpPr>
        <p:spPr>
          <a:xfrm>
            <a:off x="8995426" y="5757992"/>
            <a:ext cx="243115" cy="24311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86BE39F-B053-61D8-25CA-0B3D361A843C}"/>
              </a:ext>
            </a:extLst>
          </p:cNvPr>
          <p:cNvSpPr txBox="1"/>
          <p:nvPr/>
        </p:nvSpPr>
        <p:spPr>
          <a:xfrm>
            <a:off x="9241929" y="4575085"/>
            <a:ext cx="236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Нет извлечения сущностей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127" name="Текст 1">
            <a:extLst>
              <a:ext uri="{FF2B5EF4-FFF2-40B4-BE49-F238E27FC236}">
                <a16:creationId xmlns:a16="http://schemas.microsoft.com/office/drawing/2014/main" id="{28C8C65D-69BD-12DF-0563-055A50219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</p:spTree>
    <p:extLst>
      <p:ext uri="{BB962C8B-B14F-4D97-AF65-F5344CB8AC3E}">
        <p14:creationId xmlns:p14="http://schemas.microsoft.com/office/powerpoint/2010/main" val="269688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1" y="120912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ЭТАП 1: ПАРСИНГ СООБЩЕНИЙ О РАСКРЫТИИ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1B813F-2B0D-4529-659A-DBF97E3A7FAC}"/>
              </a:ext>
            </a:extLst>
          </p:cNvPr>
          <p:cNvSpPr/>
          <p:nvPr/>
        </p:nvSpPr>
        <p:spPr>
          <a:xfrm>
            <a:off x="570065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00E6133-31E6-1A79-B7F6-57334B094AB6}"/>
              </a:ext>
            </a:extLst>
          </p:cNvPr>
          <p:cNvSpPr/>
          <p:nvPr/>
        </p:nvSpPr>
        <p:spPr>
          <a:xfrm>
            <a:off x="570065" y="302126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FCFD8A9-0E9E-2D75-1C58-A83BECFCEEC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640766" y="223893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BB71B712-13A8-AA90-9AA1-41472BFB4E4F}"/>
              </a:ext>
            </a:extLst>
          </p:cNvPr>
          <p:cNvSpPr/>
          <p:nvPr/>
        </p:nvSpPr>
        <p:spPr>
          <a:xfrm>
            <a:off x="570065" y="395599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6B799E9-CC72-C58E-2DD8-16BCDC24BC80}"/>
              </a:ext>
            </a:extLst>
          </p:cNvPr>
          <p:cNvCxnSpPr>
            <a:endCxn id="19" idx="0"/>
          </p:cNvCxnSpPr>
          <p:nvPr/>
        </p:nvCxnSpPr>
        <p:spPr>
          <a:xfrm>
            <a:off x="640766" y="317366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0467F2F4-F8F2-B6F3-1445-A828738499D0}"/>
              </a:ext>
            </a:extLst>
          </p:cNvPr>
          <p:cNvSpPr/>
          <p:nvPr/>
        </p:nvSpPr>
        <p:spPr>
          <a:xfrm>
            <a:off x="564604" y="488303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FD37834-DA27-E43E-A465-732F7A5922DD}"/>
              </a:ext>
            </a:extLst>
          </p:cNvPr>
          <p:cNvCxnSpPr>
            <a:endCxn id="21" idx="0"/>
          </p:cNvCxnSpPr>
          <p:nvPr/>
        </p:nvCxnSpPr>
        <p:spPr>
          <a:xfrm>
            <a:off x="635305" y="410070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DD17DA80-8F20-F7CB-A192-1146CCF7D7AF}"/>
              </a:ext>
            </a:extLst>
          </p:cNvPr>
          <p:cNvSpPr/>
          <p:nvPr/>
        </p:nvSpPr>
        <p:spPr>
          <a:xfrm>
            <a:off x="564604" y="582399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E610E2-CD42-D55B-79D8-B074D15FE567}"/>
              </a:ext>
            </a:extLst>
          </p:cNvPr>
          <p:cNvCxnSpPr>
            <a:endCxn id="23" idx="0"/>
          </p:cNvCxnSpPr>
          <p:nvPr/>
        </p:nvCxnSpPr>
        <p:spPr>
          <a:xfrm>
            <a:off x="635305" y="504166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E288FF-C44C-6D3E-FED7-E9B6CB859914}"/>
              </a:ext>
            </a:extLst>
          </p:cNvPr>
          <p:cNvSpPr txBox="1"/>
          <p:nvPr/>
        </p:nvSpPr>
        <p:spPr>
          <a:xfrm>
            <a:off x="698537" y="1946831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Эмуляция браузера через </a:t>
            </a:r>
            <a:r>
              <a:rPr lang="en-US" sz="2400" dirty="0">
                <a:latin typeface="HSE Sans" panose="02000000000000000000" pitchFamily="2" charset="0"/>
              </a:rPr>
              <a:t>Selenium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A8A9D-9864-7CE8-6428-51A7DC96CD2B}"/>
              </a:ext>
            </a:extLst>
          </p:cNvPr>
          <p:cNvSpPr txBox="1"/>
          <p:nvPr/>
        </p:nvSpPr>
        <p:spPr>
          <a:xfrm>
            <a:off x="711467" y="2854288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SE Sans" panose="02000000000000000000" pitchFamily="2" charset="0"/>
              </a:rPr>
              <a:t>POST-</a:t>
            </a:r>
            <a:r>
              <a:rPr lang="ru-RU" sz="2400" dirty="0">
                <a:latin typeface="HSE Sans" panose="02000000000000000000" pitchFamily="2" charset="0"/>
              </a:rPr>
              <a:t>запрос с данными для поиска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F301-E8AA-B70E-DE83-623F8455C37C}"/>
              </a:ext>
            </a:extLst>
          </p:cNvPr>
          <p:cNvSpPr txBox="1"/>
          <p:nvPr/>
        </p:nvSpPr>
        <p:spPr>
          <a:xfrm>
            <a:off x="698536" y="3786433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SE Sans" panose="02000000000000000000" pitchFamily="2" charset="0"/>
              </a:rPr>
              <a:t>GET-</a:t>
            </a:r>
            <a:r>
              <a:rPr lang="ru-RU" sz="2400" dirty="0">
                <a:latin typeface="HSE Sans" panose="02000000000000000000" pitchFamily="2" charset="0"/>
              </a:rPr>
              <a:t>запрос </a:t>
            </a:r>
            <a:r>
              <a:rPr lang="en-US" sz="2400" dirty="0">
                <a:latin typeface="HSE Sans" panose="02000000000000000000" pitchFamily="2" charset="0"/>
              </a:rPr>
              <a:t>HTML-</a:t>
            </a:r>
            <a:r>
              <a:rPr lang="ru-RU" sz="2400" dirty="0">
                <a:latin typeface="HSE Sans" panose="02000000000000000000" pitchFamily="2" charset="0"/>
              </a:rPr>
              <a:t>кода ответа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B47BE-2A1D-4C25-D0F4-B3471373667D}"/>
              </a:ext>
            </a:extLst>
          </p:cNvPr>
          <p:cNvSpPr txBox="1"/>
          <p:nvPr/>
        </p:nvSpPr>
        <p:spPr>
          <a:xfrm>
            <a:off x="666891" y="4550151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Создание карточек из данных поисковой выдачи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01F43-F34D-2FF6-EDF1-65FCA3AD3E85}"/>
              </a:ext>
            </a:extLst>
          </p:cNvPr>
          <p:cNvSpPr txBox="1"/>
          <p:nvPr/>
        </p:nvSpPr>
        <p:spPr>
          <a:xfrm>
            <a:off x="711467" y="5469770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Фильтрация Решений собраний участников (акционеров)</a:t>
            </a:r>
            <a:endParaRPr lang="ru-RU" sz="3000" dirty="0">
              <a:latin typeface="HSE Sans" panose="02000000000000000000" pitchFamily="2" charset="0"/>
            </a:endParaRPr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8EB751-F34A-5AB6-12E7-87C83F1C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40" y="1946831"/>
            <a:ext cx="5391150" cy="352293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75E52DF-AF04-6299-EEA5-2FEC1D23141B}"/>
              </a:ext>
            </a:extLst>
          </p:cNvPr>
          <p:cNvSpPr txBox="1"/>
          <p:nvPr/>
        </p:nvSpPr>
        <p:spPr>
          <a:xfrm>
            <a:off x="7687943" y="5709350"/>
            <a:ext cx="28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Результат 1-го этапа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3" name="Текст 1">
            <a:extLst>
              <a:ext uri="{FF2B5EF4-FFF2-40B4-BE49-F238E27FC236}">
                <a16:creationId xmlns:a16="http://schemas.microsoft.com/office/drawing/2014/main" id="{3386E95E-BB6F-395D-91FD-DE1D8DFF1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</p:spTree>
    <p:extLst>
      <p:ext uri="{BB962C8B-B14F-4D97-AF65-F5344CB8AC3E}">
        <p14:creationId xmlns:p14="http://schemas.microsoft.com/office/powerpoint/2010/main" val="345400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26CBF046-7530-004C-C0CD-FF0A8F84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1" y="120912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ЭТАП 2: ПАРСИНГ ТЕКСТОВ СООБЩЕНИЙ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67EBF0D-9516-FAD5-E5A6-0E5EF0862BEF}"/>
              </a:ext>
            </a:extLst>
          </p:cNvPr>
          <p:cNvSpPr/>
          <p:nvPr/>
        </p:nvSpPr>
        <p:spPr>
          <a:xfrm>
            <a:off x="515562" y="296276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B0D5E00-EDE8-4018-92DE-F7E65067CB54}"/>
              </a:ext>
            </a:extLst>
          </p:cNvPr>
          <p:cNvSpPr/>
          <p:nvPr/>
        </p:nvSpPr>
        <p:spPr>
          <a:xfrm>
            <a:off x="515562" y="3867637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145B829-5FC6-4F66-2FC5-192C04207BE9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586263" y="3085310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559CB55A-9077-13D4-DDE0-F50F505A57F0}"/>
              </a:ext>
            </a:extLst>
          </p:cNvPr>
          <p:cNvSpPr/>
          <p:nvPr/>
        </p:nvSpPr>
        <p:spPr>
          <a:xfrm>
            <a:off x="515562" y="480236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C143A0-A50B-5299-742F-1FB7AB9A8EAC}"/>
              </a:ext>
            </a:extLst>
          </p:cNvPr>
          <p:cNvCxnSpPr>
            <a:endCxn id="21" idx="0"/>
          </p:cNvCxnSpPr>
          <p:nvPr/>
        </p:nvCxnSpPr>
        <p:spPr>
          <a:xfrm>
            <a:off x="586263" y="402003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0518EB-FBF1-4895-B155-3ADCAE2DD2EB}"/>
              </a:ext>
            </a:extLst>
          </p:cNvPr>
          <p:cNvSpPr txBox="1"/>
          <p:nvPr/>
        </p:nvSpPr>
        <p:spPr>
          <a:xfrm>
            <a:off x="651503" y="2613694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SE Sans" panose="02000000000000000000" pitchFamily="2" charset="0"/>
              </a:rPr>
              <a:t>GET-</a:t>
            </a:r>
            <a:r>
              <a:rPr lang="ru-RU" sz="2400" dirty="0">
                <a:latin typeface="HSE Sans" panose="02000000000000000000" pitchFamily="2" charset="0"/>
              </a:rPr>
              <a:t>запрос по ссылке сообщения из карточки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B8980-39D8-1F89-B7CC-2E3CEFB34BEE}"/>
              </a:ext>
            </a:extLst>
          </p:cNvPr>
          <p:cNvSpPr txBox="1"/>
          <p:nvPr/>
        </p:nvSpPr>
        <p:spPr>
          <a:xfrm>
            <a:off x="656964" y="3700660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Выявление блока с текстом сообщения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71DC2-E6C3-5784-FC67-AB53430981D7}"/>
              </a:ext>
            </a:extLst>
          </p:cNvPr>
          <p:cNvSpPr txBox="1"/>
          <p:nvPr/>
        </p:nvSpPr>
        <p:spPr>
          <a:xfrm>
            <a:off x="644033" y="4632805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Добавление текста в карточку сообщения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52DD81-F2FF-FC31-3524-7CAE60BA5914}"/>
              </a:ext>
            </a:extLst>
          </p:cNvPr>
          <p:cNvSpPr txBox="1"/>
          <p:nvPr/>
        </p:nvSpPr>
        <p:spPr>
          <a:xfrm>
            <a:off x="7687943" y="5709350"/>
            <a:ext cx="28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Результат </a:t>
            </a:r>
            <a:r>
              <a:rPr lang="en-US" sz="2400" dirty="0">
                <a:latin typeface="HSE Sans" panose="02000000000000000000" pitchFamily="2" charset="0"/>
              </a:rPr>
              <a:t>2</a:t>
            </a:r>
            <a:r>
              <a:rPr lang="ru-RU" sz="2400" dirty="0">
                <a:latin typeface="HSE Sans" panose="02000000000000000000" pitchFamily="2" charset="0"/>
              </a:rPr>
              <a:t>-го этапа</a:t>
            </a:r>
            <a:endParaRPr lang="ru-RU" sz="3000" dirty="0">
              <a:latin typeface="HSE Sans" panose="02000000000000000000" pitchFamily="2" charset="0"/>
            </a:endParaRPr>
          </a:p>
        </p:txBody>
      </p:sp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DEF97C-514D-EFF7-BC62-C7EC182E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71" y="1986149"/>
            <a:ext cx="5588720" cy="3662725"/>
          </a:xfrm>
          <a:prstGeom prst="rect">
            <a:avLst/>
          </a:prstGeom>
        </p:spPr>
      </p:pic>
      <p:sp>
        <p:nvSpPr>
          <p:cNvPr id="38" name="Текст 1">
            <a:extLst>
              <a:ext uri="{FF2B5EF4-FFF2-40B4-BE49-F238E27FC236}">
                <a16:creationId xmlns:a16="http://schemas.microsoft.com/office/drawing/2014/main" id="{E372D73F-2E73-1C58-C67D-3F815AF8F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</p:spTree>
    <p:extLst>
      <p:ext uri="{BB962C8B-B14F-4D97-AF65-F5344CB8AC3E}">
        <p14:creationId xmlns:p14="http://schemas.microsoft.com/office/powerpoint/2010/main" val="9111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аголовок 3">
            <a:extLst>
              <a:ext uri="{FF2B5EF4-FFF2-40B4-BE49-F238E27FC236}">
                <a16:creationId xmlns:a16="http://schemas.microsoft.com/office/drawing/2014/main" id="{3B9048A0-C7C3-B511-C07C-0BBE5640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1" y="120912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ЭТАП </a:t>
            </a:r>
            <a:r>
              <a:rPr lang="en-US" sz="4000" dirty="0"/>
              <a:t>3</a:t>
            </a:r>
            <a:r>
              <a:rPr lang="ru-RU" sz="4000" dirty="0"/>
              <a:t>: ВЫДЕЛЕНИЕ СУЩНОСТЕЙ И ФАКТОВ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02361D-34B7-AAEF-AA4B-D0805BDE53CB}"/>
              </a:ext>
            </a:extLst>
          </p:cNvPr>
          <p:cNvSpPr/>
          <p:nvPr/>
        </p:nvSpPr>
        <p:spPr>
          <a:xfrm>
            <a:off x="570065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CD8D79C6-FB80-F974-3A4A-13174C62F598}"/>
              </a:ext>
            </a:extLst>
          </p:cNvPr>
          <p:cNvSpPr/>
          <p:nvPr/>
        </p:nvSpPr>
        <p:spPr>
          <a:xfrm>
            <a:off x="570065" y="302126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9C5D2B3-641D-6969-4581-A5FC94614999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640766" y="223893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F46E1A79-59BF-C2C7-B397-DF282EA97A96}"/>
              </a:ext>
            </a:extLst>
          </p:cNvPr>
          <p:cNvSpPr/>
          <p:nvPr/>
        </p:nvSpPr>
        <p:spPr>
          <a:xfrm>
            <a:off x="570065" y="395599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D0A82B6F-EA75-EE2C-99B0-BB537D5E7F51}"/>
              </a:ext>
            </a:extLst>
          </p:cNvPr>
          <p:cNvCxnSpPr>
            <a:endCxn id="38" idx="0"/>
          </p:cNvCxnSpPr>
          <p:nvPr/>
        </p:nvCxnSpPr>
        <p:spPr>
          <a:xfrm>
            <a:off x="640766" y="317366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85EC3C05-0A5E-907D-8250-EF1546B904E1}"/>
              </a:ext>
            </a:extLst>
          </p:cNvPr>
          <p:cNvSpPr/>
          <p:nvPr/>
        </p:nvSpPr>
        <p:spPr>
          <a:xfrm>
            <a:off x="564604" y="488303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A9868DA-5911-C25D-BBB3-673FDA90E502}"/>
              </a:ext>
            </a:extLst>
          </p:cNvPr>
          <p:cNvCxnSpPr>
            <a:endCxn id="40" idx="0"/>
          </p:cNvCxnSpPr>
          <p:nvPr/>
        </p:nvCxnSpPr>
        <p:spPr>
          <a:xfrm>
            <a:off x="635305" y="410070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6830A674-8BF2-A655-FA25-A28C26EF37AB}"/>
              </a:ext>
            </a:extLst>
          </p:cNvPr>
          <p:cNvSpPr/>
          <p:nvPr/>
        </p:nvSpPr>
        <p:spPr>
          <a:xfrm>
            <a:off x="564604" y="582399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41DFC2F0-E1E5-9C97-189F-2659D3A778EC}"/>
              </a:ext>
            </a:extLst>
          </p:cNvPr>
          <p:cNvCxnSpPr>
            <a:endCxn id="42" idx="0"/>
          </p:cNvCxnSpPr>
          <p:nvPr/>
        </p:nvCxnSpPr>
        <p:spPr>
          <a:xfrm>
            <a:off x="635305" y="504166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80D786-503B-F9AA-D5B7-39E809BE13B0}"/>
              </a:ext>
            </a:extLst>
          </p:cNvPr>
          <p:cNvSpPr txBox="1"/>
          <p:nvPr/>
        </p:nvSpPr>
        <p:spPr>
          <a:xfrm>
            <a:off x="698537" y="1758435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Создание регулярных выражений для поиска паттернов в текстах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786BB6-A890-26BE-933A-BFCF7A7E9DF9}"/>
              </a:ext>
            </a:extLst>
          </p:cNvPr>
          <p:cNvSpPr txBox="1"/>
          <p:nvPr/>
        </p:nvSpPr>
        <p:spPr>
          <a:xfrm>
            <a:off x="711467" y="2672489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Поиск подстрок текстов сообщений, содержащих созданные паттерны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CD0E2E-D1F5-6550-2FD4-4C41388410F2}"/>
              </a:ext>
            </a:extLst>
          </p:cNvPr>
          <p:cNvSpPr txBox="1"/>
          <p:nvPr/>
        </p:nvSpPr>
        <p:spPr>
          <a:xfrm>
            <a:off x="711467" y="3586543"/>
            <a:ext cx="582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Выделение из подстрок сущностей и фактов паттернами регулярных выражений 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CADC7-8BA5-3F0C-78C5-0FBB8B4452CE}"/>
              </a:ext>
            </a:extLst>
          </p:cNvPr>
          <p:cNvSpPr txBox="1"/>
          <p:nvPr/>
        </p:nvSpPr>
        <p:spPr>
          <a:xfrm>
            <a:off x="666891" y="4550151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Фильтрация сущностей и фактов по специальным правилам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D9C05D-D9B2-5E86-A959-364D6191C81F}"/>
              </a:ext>
            </a:extLst>
          </p:cNvPr>
          <p:cNvSpPr txBox="1"/>
          <p:nvPr/>
        </p:nvSpPr>
        <p:spPr>
          <a:xfrm>
            <a:off x="711467" y="5469770"/>
            <a:ext cx="575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Обновление карточек сообщений выделенными сущностями и фактами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653B6-692F-049C-754A-B8D15E2059DF}"/>
              </a:ext>
            </a:extLst>
          </p:cNvPr>
          <p:cNvSpPr txBox="1"/>
          <p:nvPr/>
        </p:nvSpPr>
        <p:spPr>
          <a:xfrm>
            <a:off x="7687943" y="5823995"/>
            <a:ext cx="28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Результат 3-го этапа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53" name="Текст 1">
            <a:extLst>
              <a:ext uri="{FF2B5EF4-FFF2-40B4-BE49-F238E27FC236}">
                <a16:creationId xmlns:a16="http://schemas.microsoft.com/office/drawing/2014/main" id="{6D2CFF4E-4505-F739-B1E7-18902FBDD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  <p:pic>
        <p:nvPicPr>
          <p:cNvPr id="55" name="Рисунок 5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D7EF2A-9101-D334-7D93-DAB5D3A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36" y="1767923"/>
            <a:ext cx="5442741" cy="40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4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">
            <a:extLst>
              <a:ext uri="{FF2B5EF4-FFF2-40B4-BE49-F238E27FC236}">
                <a16:creationId xmlns:a16="http://schemas.microsoft.com/office/drawing/2014/main" id="{D4E532CF-D98D-CB7D-AEF9-8347CA36FB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  <p:sp>
        <p:nvSpPr>
          <p:cNvPr id="19" name="Заголовок 3">
            <a:extLst>
              <a:ext uri="{FF2B5EF4-FFF2-40B4-BE49-F238E27FC236}">
                <a16:creationId xmlns:a16="http://schemas.microsoft.com/office/drawing/2014/main" id="{F606FA2C-90CD-040B-FB3A-AF20DF6A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1" y="120912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ЭТАП </a:t>
            </a:r>
            <a:r>
              <a:rPr lang="en-US" sz="4000" dirty="0"/>
              <a:t>4</a:t>
            </a:r>
            <a:r>
              <a:rPr lang="ru-RU" sz="4000" dirty="0"/>
              <a:t>: СОЗДАНИЕ СВОДНОЙ ТАБЛИЦЫ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21F13-15CE-D0E3-6B29-AAA3A024A01E}"/>
              </a:ext>
            </a:extLst>
          </p:cNvPr>
          <p:cNvSpPr txBox="1"/>
          <p:nvPr/>
        </p:nvSpPr>
        <p:spPr>
          <a:xfrm>
            <a:off x="7687943" y="5984250"/>
            <a:ext cx="28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Результат </a:t>
            </a:r>
            <a:r>
              <a:rPr lang="en-US" sz="2400" dirty="0">
                <a:latin typeface="HSE Sans" panose="02000000000000000000" pitchFamily="2" charset="0"/>
              </a:rPr>
              <a:t>4</a:t>
            </a:r>
            <a:r>
              <a:rPr lang="ru-RU" sz="2400" dirty="0">
                <a:latin typeface="HSE Sans" panose="02000000000000000000" pitchFamily="2" charset="0"/>
              </a:rPr>
              <a:t>-го этапа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08CEA13C-14EC-B46B-8AAC-E6BDA2E251BC}"/>
              </a:ext>
            </a:extLst>
          </p:cNvPr>
          <p:cNvSpPr/>
          <p:nvPr/>
        </p:nvSpPr>
        <p:spPr>
          <a:xfrm>
            <a:off x="515562" y="2605147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E0FEB56-72E6-370B-82B9-B983ADDECC56}"/>
              </a:ext>
            </a:extLst>
          </p:cNvPr>
          <p:cNvSpPr/>
          <p:nvPr/>
        </p:nvSpPr>
        <p:spPr>
          <a:xfrm>
            <a:off x="515562" y="351002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D0C8AD0-D3E6-8D4B-C1FB-4E3433D078AD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586263" y="272769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3D811FEF-2E3E-71D4-BC38-2E12604D8CBE}"/>
              </a:ext>
            </a:extLst>
          </p:cNvPr>
          <p:cNvSpPr/>
          <p:nvPr/>
        </p:nvSpPr>
        <p:spPr>
          <a:xfrm>
            <a:off x="515562" y="4444749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8DAE563-0E9D-5DB9-C590-D490F033BADD}"/>
              </a:ext>
            </a:extLst>
          </p:cNvPr>
          <p:cNvCxnSpPr>
            <a:endCxn id="40" idx="0"/>
          </p:cNvCxnSpPr>
          <p:nvPr/>
        </p:nvCxnSpPr>
        <p:spPr>
          <a:xfrm>
            <a:off x="586263" y="3662422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4399B-CB11-0C57-2436-F1B5A04D993C}"/>
              </a:ext>
            </a:extLst>
          </p:cNvPr>
          <p:cNvSpPr txBox="1"/>
          <p:nvPr/>
        </p:nvSpPr>
        <p:spPr>
          <a:xfrm>
            <a:off x="627106" y="2435588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Создание </a:t>
            </a:r>
            <a:r>
              <a:rPr lang="ru-RU" sz="2400" dirty="0" err="1">
                <a:latin typeface="HSE Sans" panose="02000000000000000000" pitchFamily="2" charset="0"/>
              </a:rPr>
              <a:t>датафрейма</a:t>
            </a:r>
            <a:r>
              <a:rPr lang="ru-RU" sz="2400" dirty="0">
                <a:latin typeface="HSE Sans" panose="02000000000000000000" pitchFamily="2" charset="0"/>
              </a:rPr>
              <a:t> из карточек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F3A43E-4605-D02C-FC8C-69315711F399}"/>
              </a:ext>
            </a:extLst>
          </p:cNvPr>
          <p:cNvSpPr txBox="1"/>
          <p:nvPr/>
        </p:nvSpPr>
        <p:spPr>
          <a:xfrm>
            <a:off x="656964" y="3343045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Пост-обработка сводной таблицы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ED174-33D7-B319-E754-12FF6DAC9691}"/>
              </a:ext>
            </a:extLst>
          </p:cNvPr>
          <p:cNvSpPr txBox="1"/>
          <p:nvPr/>
        </p:nvSpPr>
        <p:spPr>
          <a:xfrm>
            <a:off x="644033" y="4275190"/>
            <a:ext cx="57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Экспорт таблицы в формат </a:t>
            </a:r>
            <a:r>
              <a:rPr lang="en-US" sz="2400" dirty="0">
                <a:latin typeface="HSE Sans" panose="02000000000000000000" pitchFamily="2" charset="0"/>
              </a:rPr>
              <a:t>XLSX</a:t>
            </a:r>
            <a:endParaRPr lang="ru-RU" sz="3000" dirty="0">
              <a:latin typeface="HSE Sans" panose="02000000000000000000" pitchFamily="2" charset="0"/>
            </a:endParaRPr>
          </a:p>
        </p:txBody>
      </p:sp>
      <p:pic>
        <p:nvPicPr>
          <p:cNvPr id="49" name="Рисунок 4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DE784F9-8B56-6A37-5676-7FFBFCB7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10" y="1940719"/>
            <a:ext cx="6020528" cy="3809632"/>
          </a:xfrm>
          <a:prstGeom prst="rect">
            <a:avLst/>
          </a:pr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B86B88AA-BF02-2755-0543-EA92BC31467A}"/>
              </a:ext>
            </a:extLst>
          </p:cNvPr>
          <p:cNvSpPr/>
          <p:nvPr/>
        </p:nvSpPr>
        <p:spPr>
          <a:xfrm>
            <a:off x="515562" y="5346389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2E9ED296-91ED-4612-2DC4-C15A9DB4C4C2}"/>
              </a:ext>
            </a:extLst>
          </p:cNvPr>
          <p:cNvCxnSpPr>
            <a:endCxn id="50" idx="0"/>
          </p:cNvCxnSpPr>
          <p:nvPr/>
        </p:nvCxnSpPr>
        <p:spPr>
          <a:xfrm>
            <a:off x="586263" y="4564062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E8C743-A9C5-4A3E-19D9-BBC06D7BAF1C}"/>
              </a:ext>
            </a:extLst>
          </p:cNvPr>
          <p:cNvSpPr txBox="1"/>
          <p:nvPr/>
        </p:nvSpPr>
        <p:spPr>
          <a:xfrm>
            <a:off x="644033" y="4992164"/>
            <a:ext cx="451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SE Sans" panose="02000000000000000000" pitchFamily="2" charset="0"/>
              </a:rPr>
              <a:t>https://github.com/ekaterinaHSE/disclosure_messages</a:t>
            </a:r>
            <a:endParaRPr lang="ru-RU" sz="3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">
            <a:extLst>
              <a:ext uri="{FF2B5EF4-FFF2-40B4-BE49-F238E27FC236}">
                <a16:creationId xmlns:a16="http://schemas.microsoft.com/office/drawing/2014/main" id="{85C89983-E7DD-3FBC-1BB3-F29B746B7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57DC678A-DD51-B75D-8F2E-890011DE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1" y="1074805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ВЫВОДЫ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041E77-467F-BA30-7086-349F21466DE2}"/>
              </a:ext>
            </a:extLst>
          </p:cNvPr>
          <p:cNvSpPr txBox="1"/>
          <p:nvPr/>
        </p:nvSpPr>
        <p:spPr>
          <a:xfrm>
            <a:off x="698536" y="1759506"/>
            <a:ext cx="1092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Поиск оптимальных паттернов оптимально осуществлять с помощью регулярных выражений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6FCD2B7-1249-B511-6E1A-C0A989C39B12}"/>
              </a:ext>
            </a:extLst>
          </p:cNvPr>
          <p:cNvSpPr/>
          <p:nvPr/>
        </p:nvSpPr>
        <p:spPr>
          <a:xfrm>
            <a:off x="570065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54FD270-6CBD-ED98-DF5D-C71808B53E56}"/>
              </a:ext>
            </a:extLst>
          </p:cNvPr>
          <p:cNvSpPr/>
          <p:nvPr/>
        </p:nvSpPr>
        <p:spPr>
          <a:xfrm>
            <a:off x="570065" y="302126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C787DC0-BB2F-033C-D9B6-9B68D1256179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640766" y="223893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A9AE3A6A-78F2-958A-75D7-A386720A8D9F}"/>
              </a:ext>
            </a:extLst>
          </p:cNvPr>
          <p:cNvSpPr/>
          <p:nvPr/>
        </p:nvSpPr>
        <p:spPr>
          <a:xfrm>
            <a:off x="570065" y="395599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591B188-CF5C-7EB0-C7CB-B05C0B8633AF}"/>
              </a:ext>
            </a:extLst>
          </p:cNvPr>
          <p:cNvCxnSpPr>
            <a:endCxn id="26" idx="0"/>
          </p:cNvCxnSpPr>
          <p:nvPr/>
        </p:nvCxnSpPr>
        <p:spPr>
          <a:xfrm>
            <a:off x="640766" y="317366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BFB48478-6147-13D6-80D2-7B4192DF20DA}"/>
              </a:ext>
            </a:extLst>
          </p:cNvPr>
          <p:cNvSpPr/>
          <p:nvPr/>
        </p:nvSpPr>
        <p:spPr>
          <a:xfrm>
            <a:off x="564604" y="488303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A7E1D4B-0ED6-3F67-6409-84953406A7D7}"/>
              </a:ext>
            </a:extLst>
          </p:cNvPr>
          <p:cNvCxnSpPr>
            <a:endCxn id="28" idx="0"/>
          </p:cNvCxnSpPr>
          <p:nvPr/>
        </p:nvCxnSpPr>
        <p:spPr>
          <a:xfrm>
            <a:off x="635305" y="410070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33700913-A326-B9F7-E31E-1AA60FE6DFF1}"/>
              </a:ext>
            </a:extLst>
          </p:cNvPr>
          <p:cNvSpPr/>
          <p:nvPr/>
        </p:nvSpPr>
        <p:spPr>
          <a:xfrm>
            <a:off x="564604" y="582399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E22033C-7EBF-29EE-725F-87DE0D971E40}"/>
              </a:ext>
            </a:extLst>
          </p:cNvPr>
          <p:cNvCxnSpPr>
            <a:endCxn id="30" idx="0"/>
          </p:cNvCxnSpPr>
          <p:nvPr/>
        </p:nvCxnSpPr>
        <p:spPr>
          <a:xfrm>
            <a:off x="635305" y="504166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8E2C3A-FDC4-8763-46B1-A90F06C8725D}"/>
              </a:ext>
            </a:extLst>
          </p:cNvPr>
          <p:cNvSpPr txBox="1"/>
          <p:nvPr/>
        </p:nvSpPr>
        <p:spPr>
          <a:xfrm>
            <a:off x="706005" y="2662332"/>
            <a:ext cx="11094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Наиболее эффективным является двухуровневый алгоритм: (1) поиск подстрок с требуемой информацией, (2) если найдены, поиск непосредственно сущностей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565570-53E1-0933-D9BD-9277BF713B4A}"/>
              </a:ext>
            </a:extLst>
          </p:cNvPr>
          <p:cNvSpPr txBox="1"/>
          <p:nvPr/>
        </p:nvSpPr>
        <p:spPr>
          <a:xfrm>
            <a:off x="711467" y="3608002"/>
            <a:ext cx="10987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При работе с регулярными выражениями не требуется особой пред-обработки данных, паттерны игнорируют специальные символы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C97B57-ADB0-98EC-DB86-ACB775690E71}"/>
              </a:ext>
            </a:extLst>
          </p:cNvPr>
          <p:cNvSpPr txBox="1"/>
          <p:nvPr/>
        </p:nvSpPr>
        <p:spPr>
          <a:xfrm>
            <a:off x="698537" y="4528809"/>
            <a:ext cx="1110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Регулярные выражения не позволяют полностью отказаться от формирования специальных правил семантической фильтрации получившихся сущностей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C2F1C-9C44-5CFC-9348-60A497E3F2C7}"/>
              </a:ext>
            </a:extLst>
          </p:cNvPr>
          <p:cNvSpPr txBox="1"/>
          <p:nvPr/>
        </p:nvSpPr>
        <p:spPr>
          <a:xfrm>
            <a:off x="698536" y="5469770"/>
            <a:ext cx="1092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Коммерческое использование полученной информации требует проведения глубокой постобработки данных</a:t>
            </a:r>
            <a:endParaRPr lang="ru-RU" sz="3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3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706" y="569070"/>
            <a:ext cx="2070100" cy="408109"/>
          </a:xfrm>
        </p:spPr>
        <p:txBody>
          <a:bodyPr/>
          <a:lstStyle/>
          <a:p>
            <a:r>
              <a:rPr lang="ru-RU" sz="1400" dirty="0"/>
              <a:t>Москва, 2022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91C35-CCEB-4663-8A23-DABA9023CE30}"/>
              </a:ext>
            </a:extLst>
          </p:cNvPr>
          <p:cNvSpPr/>
          <p:nvPr/>
        </p:nvSpPr>
        <p:spPr>
          <a:xfrm>
            <a:off x="5765405" y="206463"/>
            <a:ext cx="698938" cy="100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">
            <a:extLst>
              <a:ext uri="{FF2B5EF4-FFF2-40B4-BE49-F238E27FC236}">
                <a16:creationId xmlns:a16="http://schemas.microsoft.com/office/drawing/2014/main" id="{3F421D4C-E872-4EDB-DBB8-ED58448EB7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7003" y="569070"/>
            <a:ext cx="2070100" cy="415925"/>
          </a:xfrm>
        </p:spPr>
        <p:txBody>
          <a:bodyPr/>
          <a:lstStyle/>
          <a:p>
            <a:r>
              <a:rPr lang="ru-RU" sz="1400" dirty="0"/>
              <a:t>Факультет экономических наук</a:t>
            </a:r>
          </a:p>
        </p:txBody>
      </p:sp>
      <p:sp>
        <p:nvSpPr>
          <p:cNvPr id="19" name="Заголовок 3">
            <a:extLst>
              <a:ext uri="{FF2B5EF4-FFF2-40B4-BE49-F238E27FC236}">
                <a16:creationId xmlns:a16="http://schemas.microsoft.com/office/drawing/2014/main" id="{4385461A-AFC6-1719-100A-0D70E2A6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1" y="1086576"/>
            <a:ext cx="11134099" cy="777025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РЕКОМЕНДУЕМЫЕ НАПРАВЛЕНИЯ РАЗВИТИЯ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0D681-A30D-6CD6-1F37-6A0B756A41EE}"/>
              </a:ext>
            </a:extLst>
          </p:cNvPr>
          <p:cNvSpPr txBox="1"/>
          <p:nvPr/>
        </p:nvSpPr>
        <p:spPr>
          <a:xfrm>
            <a:off x="698536" y="1759506"/>
            <a:ext cx="1092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Увеличение количества выявляемых сущностей и фактов – разложение всего текста сообщения о раскрытии на набор сущностей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FE273C2-BC3A-5D52-FD05-BF4316520D24}"/>
              </a:ext>
            </a:extLst>
          </p:cNvPr>
          <p:cNvSpPr/>
          <p:nvPr/>
        </p:nvSpPr>
        <p:spPr>
          <a:xfrm>
            <a:off x="570065" y="2116390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82297FB-8AE4-C6FD-AF4D-192B8C40D36F}"/>
              </a:ext>
            </a:extLst>
          </p:cNvPr>
          <p:cNvSpPr/>
          <p:nvPr/>
        </p:nvSpPr>
        <p:spPr>
          <a:xfrm>
            <a:off x="570065" y="302126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993FAD4-A1D2-FC20-152F-F0B1037C628B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640766" y="223893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723510A5-F816-5D1F-5307-AEEC25AEB6D3}"/>
              </a:ext>
            </a:extLst>
          </p:cNvPr>
          <p:cNvSpPr/>
          <p:nvPr/>
        </p:nvSpPr>
        <p:spPr>
          <a:xfrm>
            <a:off x="570065" y="3955992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C89B21F-259F-2C1E-02EA-F43B47CD6C63}"/>
              </a:ext>
            </a:extLst>
          </p:cNvPr>
          <p:cNvCxnSpPr>
            <a:endCxn id="25" idx="0"/>
          </p:cNvCxnSpPr>
          <p:nvPr/>
        </p:nvCxnSpPr>
        <p:spPr>
          <a:xfrm>
            <a:off x="640766" y="3173665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12A3690F-6723-0AD1-A1AA-1BCBAC41D59B}"/>
              </a:ext>
            </a:extLst>
          </p:cNvPr>
          <p:cNvSpPr/>
          <p:nvPr/>
        </p:nvSpPr>
        <p:spPr>
          <a:xfrm>
            <a:off x="564604" y="4883034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B4B47C0-8D81-336B-1661-03B78CC8ABC8}"/>
              </a:ext>
            </a:extLst>
          </p:cNvPr>
          <p:cNvCxnSpPr>
            <a:endCxn id="27" idx="0"/>
          </p:cNvCxnSpPr>
          <p:nvPr/>
        </p:nvCxnSpPr>
        <p:spPr>
          <a:xfrm>
            <a:off x="635305" y="4100707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6D4A7658-0972-DA72-79B6-0B4F7B13A9AD}"/>
              </a:ext>
            </a:extLst>
          </p:cNvPr>
          <p:cNvSpPr/>
          <p:nvPr/>
        </p:nvSpPr>
        <p:spPr>
          <a:xfrm>
            <a:off x="564604" y="5823995"/>
            <a:ext cx="141402" cy="122548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07EE8E5-6025-F771-E1B5-5DB9A27B1176}"/>
              </a:ext>
            </a:extLst>
          </p:cNvPr>
          <p:cNvCxnSpPr>
            <a:endCxn id="29" idx="0"/>
          </p:cNvCxnSpPr>
          <p:nvPr/>
        </p:nvCxnSpPr>
        <p:spPr>
          <a:xfrm>
            <a:off x="635305" y="5041668"/>
            <a:ext cx="0" cy="782327"/>
          </a:xfrm>
          <a:prstGeom prst="line">
            <a:avLst/>
          </a:prstGeom>
          <a:ln w="254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96BD9E-DDDE-B825-E427-EF044D5F3C72}"/>
              </a:ext>
            </a:extLst>
          </p:cNvPr>
          <p:cNvSpPr txBox="1"/>
          <p:nvPr/>
        </p:nvSpPr>
        <p:spPr>
          <a:xfrm>
            <a:off x="706005" y="2662332"/>
            <a:ext cx="11094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Расширение охвата сервисов для получения разноплановой информации об организациях (реестр ЕГРЮЛ, ЕГРН, ФССП)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7C48C2-D950-B859-D35D-7D3C363887EC}"/>
              </a:ext>
            </a:extLst>
          </p:cNvPr>
          <p:cNvSpPr txBox="1"/>
          <p:nvPr/>
        </p:nvSpPr>
        <p:spPr>
          <a:xfrm>
            <a:off x="698536" y="3786433"/>
            <a:ext cx="10987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Создание </a:t>
            </a:r>
            <a:r>
              <a:rPr lang="en-US" sz="2400" dirty="0">
                <a:latin typeface="HSE Sans" panose="02000000000000000000" pitchFamily="2" charset="0"/>
              </a:rPr>
              <a:t>GUI</a:t>
            </a:r>
            <a:r>
              <a:rPr lang="ru-RU" sz="2400" dirty="0">
                <a:latin typeface="HSE Sans" panose="02000000000000000000" pitchFamily="2" charset="0"/>
              </a:rPr>
              <a:t>-оболочки для удобного и </a:t>
            </a:r>
            <a:r>
              <a:rPr lang="en-US" sz="2400" dirty="0">
                <a:latin typeface="HSE Sans" panose="02000000000000000000" pitchFamily="2" charset="0"/>
              </a:rPr>
              <a:t>User-friendly </a:t>
            </a:r>
            <a:r>
              <a:rPr lang="ru-RU" sz="2400" dirty="0">
                <a:latin typeface="HSE Sans" panose="02000000000000000000" pitchFamily="2" charset="0"/>
              </a:rPr>
              <a:t>взаимодействия с сервисом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9A327-B2A2-21B2-6C5E-28D40A89157D}"/>
              </a:ext>
            </a:extLst>
          </p:cNvPr>
          <p:cNvSpPr txBox="1"/>
          <p:nvPr/>
        </p:nvSpPr>
        <p:spPr>
          <a:xfrm>
            <a:off x="698537" y="4528809"/>
            <a:ext cx="1110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Оптимизация используемых паттернов для более универсального поиска сущностей без необходимости в специальных правилах фильтрации по семантике</a:t>
            </a:r>
            <a:endParaRPr lang="ru-RU" sz="3000" dirty="0">
              <a:latin typeface="HSE Sans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530928-7793-FDC2-2FB8-EE8F55FA0E52}"/>
              </a:ext>
            </a:extLst>
          </p:cNvPr>
          <p:cNvSpPr txBox="1"/>
          <p:nvPr/>
        </p:nvSpPr>
        <p:spPr>
          <a:xfrm>
            <a:off x="698536" y="5469770"/>
            <a:ext cx="1092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Интеграция методов машинного обучения в алгоритм поиска сущностей: разметка частей речи, структурирование текстов по текстовым </a:t>
            </a:r>
            <a:r>
              <a:rPr lang="ru-RU" sz="2400" dirty="0" err="1">
                <a:latin typeface="HSE Sans" panose="02000000000000000000" pitchFamily="2" charset="0"/>
              </a:rPr>
              <a:t>эмбеддингам</a:t>
            </a:r>
            <a:endParaRPr lang="ru-RU" sz="3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875bd71-cde8-496c-a136-433f55d5e6d0"/>
    <ds:schemaRef ds:uri="http://schemas.microsoft.com/office/2006/metadata/properties"/>
    <ds:schemaRef ds:uri="http://schemas.microsoft.com/office/infopath/2007/PartnerControls"/>
    <ds:schemaRef ds:uri="e96afe77-3acb-4328-97fc-408e1bde3ecd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610</Words>
  <Application>Microsoft Office PowerPoint</Application>
  <PresentationFormat>Широкоэкранный</PresentationFormat>
  <Paragraphs>111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HSE Sans</vt:lpstr>
      <vt:lpstr>Office Theme</vt:lpstr>
      <vt:lpstr>Автоматизация работы с документами: извлечение сущностей и фактов из сообщений о раскрытии</vt:lpstr>
      <vt:lpstr>ЦЕЛИ И ЗАДАЧИ СЕРВИСА</vt:lpstr>
      <vt:lpstr>ОБЗОР АНАЛОГИЧНЫХ СЕРВИСОВ</vt:lpstr>
      <vt:lpstr>ЭТАП 1: ПАРСИНГ СООБЩЕНИЙ О РАСКРЫТИИ</vt:lpstr>
      <vt:lpstr>ЭТАП 2: ПАРСИНГ ТЕКСТОВ СООБЩЕНИЙ</vt:lpstr>
      <vt:lpstr>ЭТАП 3: ВЫДЕЛЕНИЕ СУЩНОСТЕЙ И ФАКТОВ</vt:lpstr>
      <vt:lpstr>ЭТАП 4: СОЗДАНИЕ СВОДНОЙ ТАБЛИЦЫ</vt:lpstr>
      <vt:lpstr>ВЫВОДЫ</vt:lpstr>
      <vt:lpstr>РЕКОМЕНДУЕМЫЕ НАПРАВЛЕНИЯ РАЗВИТИЯ</vt:lpstr>
      <vt:lpstr>ВКЛАД УЧАСТНИКОВ КОМАНДЫ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Червяков Артем Александрович</cp:lastModifiedBy>
  <cp:revision>89</cp:revision>
  <cp:lastPrinted>2021-11-11T13:08:42Z</cp:lastPrinted>
  <dcterms:created xsi:type="dcterms:W3CDTF">2021-11-11T08:52:47Z</dcterms:created>
  <dcterms:modified xsi:type="dcterms:W3CDTF">2022-06-16T17:18:51Z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