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5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25.02.2019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strips dir="r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физкультура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685586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288031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omic Sans MS" pitchFamily="66" charset="0"/>
              </a:rPr>
              <a:t>Правила поведения, техника безопасности и предупреждение травматизма на занятиях физическими упражнениями</a:t>
            </a:r>
            <a:endParaRPr lang="ru-RU" dirty="0">
              <a:latin typeface="Comic Sans MS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72200" y="5085184"/>
            <a:ext cx="1904256" cy="432048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10 – 11 класс</a:t>
            </a:r>
            <a:endParaRPr lang="ru-RU" dirty="0"/>
          </a:p>
        </p:txBody>
      </p:sp>
      <p:pic>
        <p:nvPicPr>
          <p:cNvPr id="7" name="Рисунок 6" descr="volleyball_PNG4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0528" y="4365104"/>
            <a:ext cx="1584176" cy="1584176"/>
          </a:xfrm>
          <a:prstGeom prst="rect">
            <a:avLst/>
          </a:prstGeom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Санитарно-гигиенические требования</a:t>
            </a: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состояние мест занятий должно соответствовать гигиеническим нормам;</a:t>
            </a:r>
          </a:p>
          <a:p>
            <a:r>
              <a:rPr lang="ru-RU" dirty="0" smtClean="0"/>
              <a:t>инвентарь и спортивное оборудование должны быть исправны;</a:t>
            </a:r>
          </a:p>
          <a:p>
            <a:r>
              <a:rPr lang="ru-RU" dirty="0" smtClean="0"/>
              <a:t>занимающиеся должны соблюдать правила личной гигиены;</a:t>
            </a:r>
          </a:p>
          <a:p>
            <a:r>
              <a:rPr lang="ru-RU" dirty="0" smtClean="0"/>
              <a:t>погодные условия должны соответствовать основным гигиеническим требованиям;</a:t>
            </a:r>
          </a:p>
          <a:p>
            <a:r>
              <a:rPr lang="ru-RU" dirty="0" smtClean="0"/>
              <a:t>необходимо учитывать экологическую обстановку в районе места занятий физическими упражнениями;</a:t>
            </a:r>
          </a:p>
          <a:p>
            <a:r>
              <a:rPr lang="ru-RU" dirty="0" smtClean="0"/>
              <a:t>у занимающихся должна быть соответствующая условиям </a:t>
            </a:r>
            <a:r>
              <a:rPr lang="ru-RU" dirty="0" smtClean="0"/>
              <a:t>занятиям </a:t>
            </a:r>
            <a:r>
              <a:rPr lang="ru-RU" dirty="0" smtClean="0"/>
              <a:t>спортивная одежда и обувь;</a:t>
            </a:r>
          </a:p>
          <a:p>
            <a:r>
              <a:rPr lang="ru-RU" dirty="0" smtClean="0"/>
              <a:t>необходимо обеспечить возможность принятия водных процедур после занятий физическими упражнениями.</a:t>
            </a:r>
            <a:endParaRPr lang="ru-RU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Вопросы для самоконтроля</a:t>
            </a: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Назовите основные правила поведения школьников на уроках физической культуры.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Каковы правила эксплуатации спортивных и тренажерных залов, пришкольных площадок и стадионов, нестандартного оборудования?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Расскажите об основных правилах техники безопасности на физкультурных занятиях.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Назовите основные мероприятия по профилактике травматизма.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Какие санитарно-гигиенические требования необходимо соблюдать при занятиях физическими упражнениями?</a:t>
            </a:r>
            <a:endParaRPr lang="ru-RU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Какие требования техники безопасности нарушены?</a:t>
            </a:r>
            <a:endParaRPr lang="ru-RU" sz="3600" dirty="0"/>
          </a:p>
        </p:txBody>
      </p:sp>
      <p:pic>
        <p:nvPicPr>
          <p:cNvPr id="4" name="Содержимое 3" descr="20_fiz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300192" y="1340768"/>
            <a:ext cx="2170425" cy="27130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 descr="b406862cd4c8b3db813ff3e252beb5f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4221088"/>
            <a:ext cx="4333875" cy="2476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 descr="Fizkultura-posle-ORVI-2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1484784"/>
            <a:ext cx="4608512" cy="25922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520" y="4581128"/>
            <a:ext cx="3672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1 рис. нет защитной сетки на окнах;</a:t>
            </a:r>
          </a:p>
          <a:p>
            <a:r>
              <a:rPr lang="ru-RU" dirty="0" smtClean="0"/>
              <a:t>На 2 рис. нет страховки учителем;</a:t>
            </a:r>
          </a:p>
          <a:p>
            <a:r>
              <a:rPr lang="ru-RU" dirty="0" smtClean="0"/>
              <a:t>На 3 рис. учащиеся занимаются в форме, не предназначенной для занятий физической культурой.</a:t>
            </a:r>
          </a:p>
          <a:p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/>
          <a:lstStyle/>
          <a:p>
            <a:r>
              <a:rPr lang="ru-RU" dirty="0" smtClean="0"/>
              <a:t>Общие правила поведения на занятиях физической культурой;</a:t>
            </a:r>
          </a:p>
          <a:p>
            <a:r>
              <a:rPr lang="ru-RU" dirty="0" smtClean="0"/>
              <a:t>Правила эксплуатации спортивных и тренажерных залов, пришкольных залов, пришкольных площадок и стадионов;</a:t>
            </a:r>
          </a:p>
          <a:p>
            <a:r>
              <a:rPr lang="ru-RU" dirty="0" smtClean="0"/>
              <a:t>Основные правила техники безопасности;</a:t>
            </a:r>
          </a:p>
          <a:p>
            <a:r>
              <a:rPr lang="ru-RU" dirty="0" smtClean="0"/>
              <a:t>Профилактика школьного травматизма;</a:t>
            </a:r>
          </a:p>
          <a:p>
            <a:r>
              <a:rPr lang="ru-RU" dirty="0" smtClean="0"/>
              <a:t>Санитарно-гигиенические требования.</a:t>
            </a:r>
            <a:endParaRPr lang="ru-RU" dirty="0"/>
          </a:p>
        </p:txBody>
      </p:sp>
      <p:pic>
        <p:nvPicPr>
          <p:cNvPr id="11266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0"/>
            <a:ext cx="1111460" cy="1242506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Общие правила поведения на занятиях физической культурой</a:t>
            </a:r>
            <a:endParaRPr lang="ru-RU" sz="32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sz="3400" dirty="0" smtClean="0"/>
              <a:t>Каждый учащийся обязан:</a:t>
            </a:r>
          </a:p>
          <a:p>
            <a:pPr>
              <a:buFont typeface="Wingdings" pitchFamily="2" charset="2"/>
              <a:buChar char="§"/>
            </a:pPr>
            <a:r>
              <a:rPr lang="ru-RU" sz="3400" dirty="0" smtClean="0"/>
              <a:t>добросовестно овладевать ЗУН по предмету «Физическая культура»;</a:t>
            </a:r>
          </a:p>
          <a:p>
            <a:pPr>
              <a:buFont typeface="Wingdings" pitchFamily="2" charset="2"/>
              <a:buChar char="§"/>
            </a:pPr>
            <a:r>
              <a:rPr lang="ru-RU" sz="3400" dirty="0" smtClean="0"/>
              <a:t>не опаздывать на учебные занятия и не пропускать их без уважительной причины;</a:t>
            </a:r>
          </a:p>
          <a:p>
            <a:pPr>
              <a:buFont typeface="Wingdings" pitchFamily="2" charset="2"/>
              <a:buChar char="§"/>
            </a:pPr>
            <a:r>
              <a:rPr lang="ru-RU" sz="3400" dirty="0" smtClean="0"/>
              <a:t>своевременно и точно выполнять распоряжения, указания и команды учителя;</a:t>
            </a:r>
          </a:p>
          <a:p>
            <a:pPr>
              <a:buFont typeface="Wingdings" pitchFamily="2" charset="2"/>
              <a:buChar char="§"/>
            </a:pPr>
            <a:r>
              <a:rPr lang="ru-RU" sz="3400" dirty="0" smtClean="0"/>
              <a:t>строго выполнять на физкультурных занятиях установленные правила для классных занятий в средней общеобразовательной школе;</a:t>
            </a:r>
          </a:p>
          <a:p>
            <a:pPr>
              <a:buFont typeface="Wingdings" pitchFamily="2" charset="2"/>
              <a:buChar char="§"/>
            </a:pPr>
            <a:r>
              <a:rPr lang="ru-RU" sz="3400" dirty="0" smtClean="0"/>
              <a:t>строго соблюдать требования техники безопасности, личной гигиены, а также требования, предъявляемые к спортивной форме, быть всегда опрятно одетыми и аккуратно постриженным;</a:t>
            </a:r>
          </a:p>
          <a:p>
            <a:pPr algn="r">
              <a:buNone/>
            </a:pPr>
            <a:r>
              <a:rPr lang="ru-RU" dirty="0" smtClean="0"/>
              <a:t>продолжение…</a:t>
            </a:r>
          </a:p>
          <a:p>
            <a:pPr>
              <a:buFont typeface="Wingdings" pitchFamily="2" charset="2"/>
              <a:buChar char="§"/>
            </a:pPr>
            <a:endParaRPr lang="ru-RU" dirty="0"/>
          </a:p>
        </p:txBody>
      </p:sp>
      <p:pic>
        <p:nvPicPr>
          <p:cNvPr id="10242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5625144"/>
            <a:ext cx="1296144" cy="1232856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ru-RU" sz="2200" dirty="0" smtClean="0"/>
              <a:t>продолжение…</a:t>
            </a:r>
            <a:endParaRPr lang="ru-RU" sz="2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ru-RU" sz="2800" dirty="0" smtClean="0"/>
              <a:t>соблюдать чистоту в раздевалке, на спортивной площадке, в спортивном зале;</a:t>
            </a:r>
          </a:p>
          <a:p>
            <a:pPr>
              <a:buFont typeface="Wingdings" pitchFamily="2" charset="2"/>
              <a:buChar char="§"/>
            </a:pPr>
            <a:r>
              <a:rPr lang="ru-RU" sz="2800" dirty="0" smtClean="0"/>
              <a:t>беречь спортивный инвентарь и оборудование;</a:t>
            </a:r>
          </a:p>
          <a:p>
            <a:pPr>
              <a:buFont typeface="Wingdings" pitchFamily="2" charset="2"/>
              <a:buChar char="§"/>
            </a:pPr>
            <a:r>
              <a:rPr lang="ru-RU" sz="2800" dirty="0" smtClean="0"/>
              <a:t>показывать пример высокой дисциплинированности, сознательности, дорожить честью коллектива;</a:t>
            </a:r>
          </a:p>
          <a:p>
            <a:pPr>
              <a:buFont typeface="Wingdings" pitchFamily="2" charset="2"/>
              <a:buChar char="§"/>
            </a:pPr>
            <a:r>
              <a:rPr lang="ru-RU" sz="2800" dirty="0" smtClean="0"/>
              <a:t>не приступать к выполнению упражнений на снарядах без разрешения учителя;</a:t>
            </a:r>
          </a:p>
          <a:p>
            <a:pPr>
              <a:buFont typeface="Wingdings" pitchFamily="2" charset="2"/>
              <a:buChar char="§"/>
            </a:pPr>
            <a:r>
              <a:rPr lang="ru-RU" sz="2800" dirty="0" smtClean="0"/>
              <a:t>не отвлекать от работы своих товарищей, не заниматься делами, не относящимися к учебно-воспитательному процессу.</a:t>
            </a:r>
            <a:endParaRPr lang="ru-RU" sz="2800" dirty="0"/>
          </a:p>
        </p:txBody>
      </p:sp>
      <p:pic>
        <p:nvPicPr>
          <p:cNvPr id="8194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2420888"/>
            <a:ext cx="1626739" cy="2448272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 dirty="0" smtClean="0">
                <a:latin typeface="+mn-lt"/>
              </a:rPr>
              <a:t>Правила эксплуатации спортивных и тренажерных залов, пришкольных залов, пришкольных площадок и стадионов</a:t>
            </a:r>
            <a:endParaRPr lang="ru-RU" sz="2800" b="1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§"/>
            </a:pPr>
            <a:r>
              <a:rPr lang="ru-RU" dirty="0" smtClean="0"/>
              <a:t>стены спортивных и тренажерных залов не должны иметь выступов;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батареи должны быть закрыты специальными панелями, осветительные приборы – решетками, окна загорожены сетками;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полы должны быть без щелей, застругов, иметь ровную и нескользкую поверхность;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спортивные площадки должны иметь ровную и нескользкую поверхность</a:t>
            </a:r>
            <a:r>
              <a:rPr lang="ru-RU" dirty="0" smtClean="0"/>
              <a:t>;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8194" name="Picture 2" descr="ÐÐ°ÑÑÐ¸Ð½ÐºÐ¸ Ð¿Ð¾ Ð·Ð°Ð¿ÑÐ¾ÑÑ Ð±ÐµÐ³ 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67178" y="3212976"/>
            <a:ext cx="1069318" cy="1728192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ÐÐ°ÑÑÐ¸Ð½ÐºÐ¸ Ð¿Ð¾ Ð·Ð°Ð¿ÑÐ¾ÑÑ ÐºÐ°ÑÑÐ¸Ð½ÐºÐ¸ png ÑÐ¿Ð¾ÑÑ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3643586"/>
            <a:ext cx="1512168" cy="1512168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ru-RU" sz="2200" dirty="0" smtClean="0"/>
              <a:t>продолжение…</a:t>
            </a:r>
            <a:endParaRPr lang="ru-RU" sz="2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ru-RU" dirty="0" smtClean="0"/>
              <a:t>беговые дорожки не должны иметь бугров, впадин, трещин и скользкого грунта. Они должны иметь продолжение после финиша;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прыжковые ямы должны быть заполнены просеянным песком на глубину до 50 см. Бортики, окаймляющие прыжковую яму, должны быть резиновыми;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гимнастические снаряды должны быть надежно прикреплены к полу и стенам и стоять на достаточном расстоянии друг от друга;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под каждым снарядом должно лежать необходимое количество гимнастических матов, они должны быть уложены с плотной стыковкой.</a:t>
            </a:r>
            <a:endParaRPr lang="ru-RU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 smtClean="0"/>
              <a:t>Основные правила техники безопасности</a:t>
            </a: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ru-RU" dirty="0" smtClean="0"/>
              <a:t>не нарушать определенную учителем организацию урока;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быть внимательным, сосредоточенным при выполнении упражнений;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не забегать на соседнюю дорожку, не финишировать прыжком;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при групповом старте не толкаться, не наступать на пятки;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метать мяч, гранату в определенном учителем секторе и по команде. Не ходить за снарядом в поле без разрешения учителя;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не выполнять сложные упражнения на гимнастических снарядах без страховки и помощи;  </a:t>
            </a:r>
            <a:endParaRPr lang="ru-RU" dirty="0"/>
          </a:p>
        </p:txBody>
      </p:sp>
      <p:pic>
        <p:nvPicPr>
          <p:cNvPr id="6146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5445224"/>
            <a:ext cx="1033361" cy="1224136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ÐÐ°ÑÑÐ¸Ð½ÐºÐ¸ Ð¿Ð¾ Ð·Ð°Ð¿ÑÐ¾ÑÑ ÐºÐ°ÑÑÐ¸Ð½ÐºÐ¸ png ÑÐ¿Ð¾ÑÑ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8742" y="2564904"/>
            <a:ext cx="2755258" cy="231613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ru-RU" sz="2200" dirty="0" smtClean="0"/>
              <a:t>продолжение…</a:t>
            </a:r>
            <a:endParaRPr lang="ru-RU" sz="2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ru-RU" dirty="0" smtClean="0"/>
              <a:t>не выполнять опорный прыжок без страховки учителем;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не приземляться на соединение матов;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не бить по мячу кулаком;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не играть на скользком полу;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прекращать игру, если на поле под ногами лишние мячи;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избегать столкновений;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следить за признаками обморожений;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уступать лыжню при обгоне;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не спускаться на лыжах рядом с деревьями, кустами, камнями, в перекрестном направлении и не останавливаться у подножия горы.</a:t>
            </a:r>
            <a:endParaRPr lang="ru-RU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ÐÐ°ÑÑÐ¸Ð½ÐºÐ¸ Ð¿Ð¾ Ð·Ð°Ð¿ÑÐ¾ÑÑ ÐºÐ°ÑÑÐ¸Ð½ÐºÐ¸ png ÑÐ¿Ð¾ÑÑ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4941168"/>
            <a:ext cx="3833664" cy="1916832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Профилактика школьного травматизма</a:t>
            </a: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5001419"/>
          </a:xfrm>
        </p:spPr>
        <p:txBody>
          <a:bodyPr>
            <a:normAutofit/>
          </a:bodyPr>
          <a:lstStyle/>
          <a:p>
            <a:pPr marL="0" indent="371475">
              <a:buNone/>
            </a:pP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Профилактика – это комплекс мероприятий, направленных на обеспечение высокого уровня здоровья людей, их творческого долголетия, устранение различных причин заболеваний, травматизма, повышение защитных сил организма.</a:t>
            </a:r>
          </a:p>
          <a:p>
            <a:pPr marL="0" indent="371475">
              <a:buNone/>
            </a:pPr>
            <a:r>
              <a:rPr lang="ru-RU" sz="2000" dirty="0" smtClean="0">
                <a:cs typeface="Times New Roman" pitchFamily="18" charset="0"/>
              </a:rPr>
              <a:t>Основные мероприятия, которые способствуют профилактике травматизма при занятиях физическими упражнениями, следующие:</a:t>
            </a:r>
          </a:p>
          <a:p>
            <a:pPr marL="0" indent="371475"/>
            <a:r>
              <a:rPr lang="ru-RU" sz="2000" dirty="0" smtClean="0">
                <a:cs typeface="Times New Roman" pitchFamily="18" charset="0"/>
              </a:rPr>
              <a:t>полноценная разминка;</a:t>
            </a:r>
          </a:p>
          <a:p>
            <a:pPr marL="0" indent="371475"/>
            <a:r>
              <a:rPr lang="ru-RU" sz="2000" dirty="0" smtClean="0">
                <a:cs typeface="Times New Roman" pitchFamily="18" charset="0"/>
              </a:rPr>
              <a:t>соблюдение санитарно-гигиенических требований;</a:t>
            </a:r>
          </a:p>
          <a:p>
            <a:pPr marL="0" indent="371475"/>
            <a:r>
              <a:rPr lang="ru-RU" sz="2000" dirty="0" smtClean="0">
                <a:cs typeface="Times New Roman" pitchFamily="18" charset="0"/>
              </a:rPr>
              <a:t>соблюдение методических принципов;</a:t>
            </a:r>
          </a:p>
          <a:p>
            <a:pPr marL="0" indent="371475"/>
            <a:r>
              <a:rPr lang="ru-RU" sz="2000" dirty="0" smtClean="0">
                <a:cs typeface="Times New Roman" pitchFamily="18" charset="0"/>
              </a:rPr>
              <a:t>проверка мест занятий;</a:t>
            </a:r>
          </a:p>
          <a:p>
            <a:pPr marL="0" indent="371475"/>
            <a:r>
              <a:rPr lang="ru-RU" sz="2000" dirty="0" smtClean="0">
                <a:cs typeface="Times New Roman" pitchFamily="18" charset="0"/>
              </a:rPr>
              <a:t>проверка инвентаря и оборудования;</a:t>
            </a:r>
          </a:p>
          <a:p>
            <a:pPr marL="0" indent="371475"/>
            <a:r>
              <a:rPr lang="ru-RU" sz="2000" dirty="0" smtClean="0">
                <a:cs typeface="Times New Roman" pitchFamily="18" charset="0"/>
              </a:rPr>
              <a:t>правильный подбор упражнений;</a:t>
            </a:r>
          </a:p>
          <a:p>
            <a:pPr marL="0" indent="371475"/>
            <a:r>
              <a:rPr lang="ru-RU" sz="2000" dirty="0" smtClean="0">
                <a:cs typeface="Times New Roman" pitchFamily="18" charset="0"/>
              </a:rPr>
              <a:t>контроль за правильным выполнением упражнений.</a:t>
            </a:r>
            <a:endParaRPr lang="ru-RU" sz="2000" dirty="0">
              <a:cs typeface="Times New Roman" pitchFamily="18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734</Words>
  <Application>Microsoft Office PowerPoint</Application>
  <PresentationFormat>Экран (4:3)</PresentationFormat>
  <Paragraphs>78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Правила поведения, техника безопасности и предупреждение травматизма на занятиях физическими упражнениями</vt:lpstr>
      <vt:lpstr>Введение</vt:lpstr>
      <vt:lpstr>Общие правила поведения на занятиях физической культурой</vt:lpstr>
      <vt:lpstr>продолжение…</vt:lpstr>
      <vt:lpstr>Правила эксплуатации спортивных и тренажерных залов, пришкольных залов, пришкольных площадок и стадионов</vt:lpstr>
      <vt:lpstr>продолжение…</vt:lpstr>
      <vt:lpstr>Основные правила техники безопасности</vt:lpstr>
      <vt:lpstr>продолжение…</vt:lpstr>
      <vt:lpstr>Профилактика школьного травматизма</vt:lpstr>
      <vt:lpstr>Санитарно-гигиенические требования</vt:lpstr>
      <vt:lpstr>Вопросы для самоконтроля</vt:lpstr>
      <vt:lpstr>Какие требования техники безопасности нарушены?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Правила поведения, техника безопасности и предупреждение травматизма на занятиях физическими упражнениями</dc:title>
  <dc:creator>Исакич</dc:creator>
  <cp:lastModifiedBy>Исакич</cp:lastModifiedBy>
  <cp:revision>35</cp:revision>
  <dcterms:created xsi:type="dcterms:W3CDTF">2019-02-25T10:18:59Z</dcterms:created>
  <dcterms:modified xsi:type="dcterms:W3CDTF">2019-02-25T15:30:25Z</dcterms:modified>
</cp:coreProperties>
</file>