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A"/>
    <a:srgbClr val="79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Категория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CTR</c:v>
                </c:pt>
                <c:pt idx="1">
                  <c:v>CV</c:v>
                </c:pt>
              </c:strCache>
            </c:strRef>
          </c:cat>
          <c:val>
            <c:numRef>
              <c:f>Лист1!$B$2:$B$3</c:f>
              <c:numCache>
                <c:formatCode>0.0%</c:formatCode>
                <c:ptCount val="2"/>
                <c:pt idx="0">
                  <c:v>8.9999999999999993E-3</c:v>
                </c:pt>
                <c:pt idx="1">
                  <c:v>7.4576449173900869E-2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3-4F47-A6FC-9315392FB7D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Омега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CTR</c:v>
                </c:pt>
                <c:pt idx="1">
                  <c:v>CV</c:v>
                </c:pt>
              </c:strCache>
            </c:strRef>
          </c:cat>
          <c:val>
            <c:numRef>
              <c:f>Лист1!$C$2:$C$3</c:f>
              <c:numCache>
                <c:formatCode>0.0%</c:formatCode>
                <c:ptCount val="2"/>
                <c:pt idx="0">
                  <c:v>0.152</c:v>
                </c:pt>
                <c:pt idx="1">
                  <c:v>0.10911281608793327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3-4F47-A6FC-9315392FB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004031"/>
        <c:axId val="26312159"/>
      </c:barChart>
      <c:catAx>
        <c:axId val="211300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312159"/>
        <c:crosses val="autoZero"/>
        <c:auto val="1"/>
        <c:lblAlgn val="ctr"/>
        <c:lblOffset val="100"/>
        <c:noMultiLvlLbl val="0"/>
      </c:catAx>
      <c:valAx>
        <c:axId val="26312159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11300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rgbClr val="CEF3FA"/>
            </a:solidFill>
            <a:ln>
              <a:solidFill>
                <a:srgbClr val="CEF3F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CTR</c:v>
                </c:pt>
                <c:pt idx="1">
                  <c:v>CV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0.12235897762607539</c:v>
                </c:pt>
                <c:pt idx="1">
                  <c:v>8.7780710432194944E-2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CE-4A12-878A-74251772B22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CTR</c:v>
                </c:pt>
                <c:pt idx="1">
                  <c:v>CV</c:v>
                </c:pt>
              </c:strCache>
            </c:strRef>
          </c:cat>
          <c:val>
            <c:numRef>
              <c:f>Лист1!$C$2:$C$3</c:f>
              <c:numCache>
                <c:formatCode>0%</c:formatCode>
                <c:ptCount val="2"/>
                <c:pt idx="0">
                  <c:v>0.17936027790779766</c:v>
                </c:pt>
                <c:pt idx="1">
                  <c:v>0.12264697511790534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CE-4A12-878A-74251772B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004031"/>
        <c:axId val="26312159"/>
      </c:barChart>
      <c:catAx>
        <c:axId val="211300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312159"/>
        <c:crosses val="autoZero"/>
        <c:auto val="1"/>
        <c:lblAlgn val="ctr"/>
        <c:lblOffset val="100"/>
        <c:noMultiLvlLbl val="0"/>
      </c:catAx>
      <c:valAx>
        <c:axId val="2631215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11300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rgbClr val="CEF3FA"/>
            </a:solidFill>
            <a:ln>
              <a:solidFill>
                <a:srgbClr val="CEF3FA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073771737533668E-2"/>
                  <c:y val="9.147762841431539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9F-4F2A-8F0F-335CB2807F29}"/>
                </c:ext>
              </c:extLst>
            </c:dLbl>
            <c:dLbl>
              <c:idx val="1"/>
              <c:layout>
                <c:manualLayout>
                  <c:x val="-1.5992007234359538E-2"/>
                  <c:y val="-2.49487323195495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9F-4F2A-8F0F-335CB2807F29}"/>
                </c:ext>
              </c:extLst>
            </c:dLbl>
            <c:dLbl>
              <c:idx val="3"/>
              <c:layout>
                <c:manualLayout>
                  <c:x val="-3.0221315212601005E-2"/>
                  <c:y val="-4.98974646391010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9F-4F2A-8F0F-335CB2807F29}"/>
                </c:ext>
              </c:extLst>
            </c:dLbl>
            <c:numFmt formatCode="_(* #,##0_);_(* \(#,##0\);_(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Показы</c:v>
                </c:pt>
                <c:pt idx="1">
                  <c:v>Клики</c:v>
                </c:pt>
                <c:pt idx="2">
                  <c:v>Целевые визиты</c:v>
                </c:pt>
                <c:pt idx="3">
                  <c:v>Расходы</c:v>
                </c:pt>
              </c:strCache>
            </c:strRef>
          </c:cat>
          <c:val>
            <c:numRef>
              <c:f>Лист1!$B$2:$B$5</c:f>
              <c:numCache>
                <c:formatCode>_-* #\ ##0\ _₽_-;\-* #\ ##0\ _₽_-;_-* "-"??\ _₽_-;_-@_-</c:formatCode>
                <c:ptCount val="4"/>
                <c:pt idx="0">
                  <c:v>2040545</c:v>
                </c:pt>
                <c:pt idx="1">
                  <c:v>249679</c:v>
                </c:pt>
                <c:pt idx="2">
                  <c:v>21917</c:v>
                </c:pt>
                <c:pt idx="3">
                  <c:v>14078058.806567745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F-4F2A-8F0F-335CB2807F2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2412844943235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F-4F2A-8F0F-335CB2807F29}"/>
                </c:ext>
              </c:extLst>
            </c:dLbl>
            <c:dLbl>
              <c:idx val="1"/>
              <c:layout>
                <c:manualLayout>
                  <c:x val="6.8537173861540875E-3"/>
                  <c:y val="-3.99179717112807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9F-4F2A-8F0F-335CB2807F29}"/>
                </c:ext>
              </c:extLst>
            </c:dLbl>
            <c:dLbl>
              <c:idx val="2"/>
              <c:layout>
                <c:manualLayout>
                  <c:x val="6.8537173861540875E-3"/>
                  <c:y val="-3.2433352015415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9F-4F2A-8F0F-335CB2807F29}"/>
                </c:ext>
              </c:extLst>
            </c:dLbl>
            <c:numFmt formatCode="_(* #,##0_);_(* \(#,##0\);_(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Показы</c:v>
                </c:pt>
                <c:pt idx="1">
                  <c:v>Клики</c:v>
                </c:pt>
                <c:pt idx="2">
                  <c:v>Целевые визиты</c:v>
                </c:pt>
                <c:pt idx="3">
                  <c:v>Расходы</c:v>
                </c:pt>
              </c:strCache>
            </c:strRef>
          </c:cat>
          <c:val>
            <c:numRef>
              <c:f>Лист1!$C$2:$C$5</c:f>
              <c:numCache>
                <c:formatCode>_-* #\ ##0\ _₽_-;\-* #\ ##0\ _₽_-;_-* "-"??\ _₽_-;_-@_-</c:formatCode>
                <c:ptCount val="4"/>
                <c:pt idx="0">
                  <c:v>2194109</c:v>
                </c:pt>
                <c:pt idx="1">
                  <c:v>393536</c:v>
                </c:pt>
                <c:pt idx="2">
                  <c:v>48266</c:v>
                </c:pt>
                <c:pt idx="3">
                  <c:v>15713854.83666097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F-4F2A-8F0F-335CB2807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004031"/>
        <c:axId val="26312159"/>
      </c:barChart>
      <c:catAx>
        <c:axId val="211300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312159"/>
        <c:crosses val="autoZero"/>
        <c:auto val="1"/>
        <c:lblAlgn val="ctr"/>
        <c:lblOffset val="100"/>
        <c:noMultiLvlLbl val="0"/>
      </c:catAx>
      <c:valAx>
        <c:axId val="26312159"/>
        <c:scaling>
          <c:orientation val="minMax"/>
        </c:scaling>
        <c:delete val="1"/>
        <c:axPos val="l"/>
        <c:numFmt formatCode="_(* #,##0_);_(* \(#,##0\);_(* &quot;-&quot;_);_(@_)" sourceLinked="0"/>
        <c:majorTickMark val="none"/>
        <c:minorTickMark val="none"/>
        <c:tickLblPos val="nextTo"/>
        <c:crossAx val="211300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rgbClr val="CEF3FA"/>
            </a:solidFill>
            <a:ln>
              <a:solidFill>
                <a:srgbClr val="CEF3FA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1380753138075312E-2"/>
                  <c:y val="-1.144829638796108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35-48F7-A52E-C6B883C3BA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CPM</c:v>
                </c:pt>
                <c:pt idx="1">
                  <c:v>CPC</c:v>
                </c:pt>
                <c:pt idx="2">
                  <c:v>CPA</c:v>
                </c:pt>
              </c:strCache>
            </c:strRef>
          </c:cat>
          <c:val>
            <c:numRef>
              <c:f>Лист1!$B$2:$B$4</c:f>
              <c:numCache>
                <c:formatCode>_-* #\ ##0\ _₽_-;\-* #\ ##0\ _₽_-;_-* "-"??\ _₽_-;_-@_-</c:formatCode>
                <c:ptCount val="3"/>
                <c:pt idx="0">
                  <c:v>6899.1660593457855</c:v>
                </c:pt>
                <c:pt idx="1">
                  <c:v>56.384633095165171</c:v>
                </c:pt>
                <c:pt idx="2">
                  <c:v>642.33511915717224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5-48F7-A52E-C6B883C3BAD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CPM</c:v>
                </c:pt>
                <c:pt idx="1">
                  <c:v>CPC</c:v>
                </c:pt>
                <c:pt idx="2">
                  <c:v>CPA</c:v>
                </c:pt>
              </c:strCache>
            </c:strRef>
          </c:cat>
          <c:val>
            <c:numRef>
              <c:f>Лист1!$C$2:$C$4</c:f>
              <c:numCache>
                <c:formatCode>_-* #\ ##0\ _₽_-;\-* #\ ##0\ _₽_-;_-* "-"??\ _₽_-;_-@_-</c:formatCode>
                <c:ptCount val="3"/>
                <c:pt idx="0">
                  <c:v>7161.8387403091501</c:v>
                </c:pt>
                <c:pt idx="1">
                  <c:v>39.929904345881873</c:v>
                </c:pt>
                <c:pt idx="2">
                  <c:v>325.56778760744561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5-48F7-A52E-C6B883C3B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004031"/>
        <c:axId val="26312159"/>
      </c:barChart>
      <c:catAx>
        <c:axId val="211300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312159"/>
        <c:crosses val="autoZero"/>
        <c:auto val="1"/>
        <c:lblAlgn val="ctr"/>
        <c:lblOffset val="100"/>
        <c:noMultiLvlLbl val="0"/>
      </c:catAx>
      <c:valAx>
        <c:axId val="26312159"/>
        <c:scaling>
          <c:orientation val="minMax"/>
        </c:scaling>
        <c:delete val="1"/>
        <c:axPos val="l"/>
        <c:numFmt formatCode="_-* #\ ##0\ _₽_-;\-* #\ ##0\ _₽_-;_-* &quot;-&quot;??\ _₽_-;_-@_-" sourceLinked="1"/>
        <c:majorTickMark val="none"/>
        <c:minorTickMark val="none"/>
        <c:tickLblPos val="nextTo"/>
        <c:crossAx val="211300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AD45E-B34A-4B4A-A122-2D7F8F429EB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F4F48-E030-4505-99CE-561F73E90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5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4F48-E030-4505-99CE-561F73E9081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8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23A22-4916-4430-8B5E-8869E486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60A20E-B3C2-4C19-8BAE-3540B7FC1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68C462-E448-46D1-8DDA-397BF9D3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318C3-DDAE-4E64-89CD-80500EBC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8C94-966D-4264-9424-13E4F7FD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8B23-E930-4900-B3BE-9F2E1B74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DCA661-D9A2-450F-ACD8-933B3984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8B54B-0D1F-4F46-9AF9-AE41F6EB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B397D-2C10-4050-A933-C4EDE49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E8EA0-9693-499F-9744-A46ECCEA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6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A185DF-A0C7-4FE8-AA14-D200D5388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7640D3-8930-49B9-B99F-C4F5021B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A275B-03C6-4FAC-9FD2-47A35FC4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B69D0-146F-48B5-9852-27C1F898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A9E58-2603-451A-85F1-C39B3F58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1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0C5B8-DA7A-43EC-8C1F-2A7B2EFE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849BC-7555-4DCD-8575-B8E8EF77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C3172-CEB4-4A82-9DCB-752E385D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76181-BCE2-4D9E-BD09-6D2E483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954A3-66C1-4D13-8C95-D10E0FB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97942-7FF0-4ABB-B8A4-3270816F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72AAC-B5A1-489E-AA45-9273E04E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422F3-55C9-425A-A40F-F962F5B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B69F4-1B0C-47D0-9BFF-90154E17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66812-37A8-4C91-BC80-D8FBC71C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6432A-83CB-4026-914D-C2C23E24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B8522-C53F-4496-9F42-F1540342D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E651B-DB38-4689-B56C-934A4D45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C261EB-D0EB-402A-8D0C-749604C3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CEA507-7A89-420A-9A9A-2460460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50A0D1-AE4A-4A65-A8C3-0DF4E64B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1B063-C691-452C-93F6-A2BDE447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BBE9E-89CA-4004-AFB3-A3AA10A9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E11784-2C28-48D1-8B32-6B177C05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6B971E-A603-4CB9-B4BA-2BD7016CF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DA6E2-5B13-4464-9DD8-F46871EE2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01EEBB-0B5C-4F6E-907B-4E9C1F06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2326C-5FE2-420F-A5D7-16A44476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8140DB-227B-4A14-AF92-586BA3D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8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94DF-44ED-463A-BBAF-842C20F6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22707A-7868-463F-B046-D0B1507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B0062D-0F77-47AB-8135-826B3C9F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28A63F-5C4E-49A4-9082-48EFFA78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3A30C7-417A-4B52-9905-B403FF1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4E5DB4-4013-4AF7-9FB8-7C687222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67EB0-718E-4C67-8A04-242D425A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B913D-D59D-4CFF-85B2-30570933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C1499-1124-4DF9-B4C2-D01B2384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29859-601D-4D4A-8C79-A0EBE08D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8BDEC2-7CF9-4A77-A321-22567E7C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6C1D58-53EE-4FB8-986E-55B50F1F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9DAFD4-6E8C-4B81-868D-9B176895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5189E-A101-4903-A82B-E8D36BF8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C9E29E-3289-4583-B28F-81EAF321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B82F19-4279-42AD-90B3-3236E0DE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6F082C-96F2-4AB5-BD56-D23EAD66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8D263-4BB8-4519-A9A0-731DEB1E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0F361F-C9BA-49AE-9164-67E8ED91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1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05A2B-765F-4BE7-AF2C-D3776BB3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597E09-8365-4C3B-B66B-763B56A2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647B5-9E0D-4666-AFD1-725B8A716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FE15-201D-4347-958A-28182189F9C1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0DA18-5FA7-4298-87F6-5F3851FB1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E5CA4-B7D2-435C-9BCC-3E36766E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2B8E-96C0-4AE2-AAEE-2E5AF6BD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6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4A5BFC-2C2A-457D-A3DB-A1F38CBC3A55}"/>
              </a:ext>
            </a:extLst>
          </p:cNvPr>
          <p:cNvSpPr txBox="1">
            <a:spLocks/>
          </p:cNvSpPr>
          <p:nvPr/>
        </p:nvSpPr>
        <p:spPr>
          <a:xfrm>
            <a:off x="2807677" y="2443943"/>
            <a:ext cx="706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Категория: потребительское кредитование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15DB46F-370A-4560-8081-58D89EE79C93}"/>
              </a:ext>
            </a:extLst>
          </p:cNvPr>
          <p:cNvSpPr txBox="1">
            <a:spLocks/>
          </p:cNvSpPr>
          <p:nvPr/>
        </p:nvSpPr>
        <p:spPr>
          <a:xfrm>
            <a:off x="2807677" y="3429001"/>
            <a:ext cx="7067842" cy="50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январь-август 2020</a:t>
            </a:r>
          </a:p>
        </p:txBody>
      </p:sp>
    </p:spTree>
    <p:extLst>
      <p:ext uri="{BB962C8B-B14F-4D97-AF65-F5344CB8AC3E}">
        <p14:creationId xmlns:p14="http://schemas.microsoft.com/office/powerpoint/2010/main" val="174937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04D640-4B5D-464E-83F9-2AB69106E940}"/>
              </a:ext>
            </a:extLst>
          </p:cNvPr>
          <p:cNvSpPr/>
          <p:nvPr/>
        </p:nvSpPr>
        <p:spPr>
          <a:xfrm>
            <a:off x="4649368" y="4832937"/>
            <a:ext cx="4747850" cy="1483458"/>
          </a:xfrm>
          <a:prstGeom prst="rect">
            <a:avLst/>
          </a:prstGeom>
          <a:noFill/>
          <a:ln>
            <a:solidFill>
              <a:srgbClr val="CEF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7007FD2-3C9D-4C2E-9A29-5ACF4A245DAD}"/>
              </a:ext>
            </a:extLst>
          </p:cNvPr>
          <p:cNvSpPr/>
          <p:nvPr/>
        </p:nvSpPr>
        <p:spPr>
          <a:xfrm>
            <a:off x="5223805" y="2943437"/>
            <a:ext cx="4173413" cy="1675195"/>
          </a:xfrm>
          <a:prstGeom prst="rect">
            <a:avLst/>
          </a:prstGeom>
          <a:noFill/>
          <a:ln>
            <a:solidFill>
              <a:srgbClr val="79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F500E0-E6E0-401F-8D09-2FDA42F8C415}"/>
              </a:ext>
            </a:extLst>
          </p:cNvPr>
          <p:cNvSpPr/>
          <p:nvPr/>
        </p:nvSpPr>
        <p:spPr>
          <a:xfrm>
            <a:off x="5627077" y="1053937"/>
            <a:ext cx="3770141" cy="16751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7F503-2226-48AC-B5C2-683E7B43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105217"/>
            <a:ext cx="10515600" cy="948721"/>
          </a:xfrm>
        </p:spPr>
        <p:txBody>
          <a:bodyPr>
            <a:normAutofit/>
          </a:bodyPr>
          <a:lstStyle/>
          <a:p>
            <a:r>
              <a:rPr lang="ru-RU" sz="2800" dirty="0"/>
              <a:t>Оценка инвестиций клиента «Омега»</a:t>
            </a:r>
          </a:p>
        </p:txBody>
      </p:sp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778391EE-A7EB-4CEB-A6AB-64495C6F3D6B}"/>
              </a:ext>
            </a:extLst>
          </p:cNvPr>
          <p:cNvSpPr/>
          <p:nvPr/>
        </p:nvSpPr>
        <p:spPr>
          <a:xfrm rot="10800000">
            <a:off x="1091418" y="1053938"/>
            <a:ext cx="5004582" cy="1675194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5290E40C-824B-44E7-AFE3-FE1D2F3E911D}"/>
              </a:ext>
            </a:extLst>
          </p:cNvPr>
          <p:cNvSpPr/>
          <p:nvPr/>
        </p:nvSpPr>
        <p:spPr>
          <a:xfrm rot="10800000">
            <a:off x="1555651" y="2943437"/>
            <a:ext cx="4071426" cy="1675195"/>
          </a:xfrm>
          <a:prstGeom prst="trapezoid">
            <a:avLst/>
          </a:prstGeom>
          <a:solidFill>
            <a:srgbClr val="79DCE1"/>
          </a:solidFill>
          <a:ln>
            <a:solidFill>
              <a:srgbClr val="79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A0687BA2-405B-4ADB-956C-E228E3157A29}"/>
              </a:ext>
            </a:extLst>
          </p:cNvPr>
          <p:cNvSpPr/>
          <p:nvPr/>
        </p:nvSpPr>
        <p:spPr>
          <a:xfrm rot="10800000">
            <a:off x="2021056" y="4832937"/>
            <a:ext cx="3140614" cy="1483457"/>
          </a:xfrm>
          <a:prstGeom prst="trapezoid">
            <a:avLst/>
          </a:prstGeom>
          <a:solidFill>
            <a:srgbClr val="CEF3FA"/>
          </a:solidFill>
          <a:ln>
            <a:solidFill>
              <a:srgbClr val="CEF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662D6-0AC5-487B-B55F-F5583B1715E5}"/>
              </a:ext>
            </a:extLst>
          </p:cNvPr>
          <p:cNvSpPr txBox="1"/>
          <p:nvPr/>
        </p:nvSpPr>
        <p:spPr>
          <a:xfrm>
            <a:off x="2560316" y="166177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4 234 654</a:t>
            </a:r>
          </a:p>
          <a:p>
            <a:pPr algn="ctr"/>
            <a:r>
              <a:rPr lang="ru-RU" dirty="0"/>
              <a:t>показов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AB5E4-AB96-42C2-8C8B-313FB726771E}"/>
              </a:ext>
            </a:extLst>
          </p:cNvPr>
          <p:cNvSpPr txBox="1"/>
          <p:nvPr/>
        </p:nvSpPr>
        <p:spPr>
          <a:xfrm>
            <a:off x="2528664" y="3487637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643 215</a:t>
            </a:r>
          </a:p>
          <a:p>
            <a:pPr algn="ctr"/>
            <a:r>
              <a:rPr lang="ru-RU" dirty="0"/>
              <a:t>кликов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BC209-49AB-4243-AEA0-E71C52D9EF8E}"/>
              </a:ext>
            </a:extLst>
          </p:cNvPr>
          <p:cNvSpPr txBox="1"/>
          <p:nvPr/>
        </p:nvSpPr>
        <p:spPr>
          <a:xfrm>
            <a:off x="2497012" y="5313500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70 183</a:t>
            </a:r>
          </a:p>
          <a:p>
            <a:pPr algn="ctr"/>
            <a:r>
              <a:rPr lang="ru-RU" dirty="0"/>
              <a:t>целевых визитов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A0669A-4A8D-42F0-9AC1-BD23A98F5774}"/>
              </a:ext>
            </a:extLst>
          </p:cNvPr>
          <p:cNvSpPr/>
          <p:nvPr/>
        </p:nvSpPr>
        <p:spPr>
          <a:xfrm>
            <a:off x="9631684" y="1053937"/>
            <a:ext cx="2236764" cy="526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Инвестиции: 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29 791 914 ₽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03118-247B-4129-935F-050D30461F3F}"/>
              </a:ext>
            </a:extLst>
          </p:cNvPr>
          <p:cNvSpPr txBox="1"/>
          <p:nvPr/>
        </p:nvSpPr>
        <p:spPr>
          <a:xfrm>
            <a:off x="6766562" y="170686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показ = 7,04 ₽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6740E-3D67-4CAF-A873-751C8E01012D}"/>
              </a:ext>
            </a:extLst>
          </p:cNvPr>
          <p:cNvSpPr txBox="1"/>
          <p:nvPr/>
        </p:nvSpPr>
        <p:spPr>
          <a:xfrm>
            <a:off x="6684499" y="362613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клик = 46,32 ₽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E18AB-EA1F-4538-8437-81872754C185}"/>
              </a:ext>
            </a:extLst>
          </p:cNvPr>
          <p:cNvSpPr txBox="1"/>
          <p:nvPr/>
        </p:nvSpPr>
        <p:spPr>
          <a:xfrm>
            <a:off x="5786653" y="5451999"/>
            <a:ext cx="298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целевой визит = 424,49 ₽ </a:t>
            </a:r>
          </a:p>
        </p:txBody>
      </p:sp>
    </p:spTree>
    <p:extLst>
      <p:ext uri="{BB962C8B-B14F-4D97-AF65-F5344CB8AC3E}">
        <p14:creationId xmlns:p14="http://schemas.microsoft.com/office/powerpoint/2010/main" val="80927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384C9-99BF-48AB-A5C9-3461B71C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2" y="19677"/>
            <a:ext cx="10515600" cy="948721"/>
          </a:xfrm>
        </p:spPr>
        <p:txBody>
          <a:bodyPr>
            <a:normAutofit/>
          </a:bodyPr>
          <a:lstStyle/>
          <a:p>
            <a:r>
              <a:rPr lang="ru-RU" sz="2800" dirty="0"/>
              <a:t>Рейтинг рекламодателей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FD3D3-4BE0-42DD-8A37-AF37A0E3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3" y="6492874"/>
            <a:ext cx="4732607" cy="2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900" dirty="0"/>
              <a:t>* По количеству показов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CBD04E3-A801-42B1-A5D5-AC9462593907}"/>
              </a:ext>
            </a:extLst>
          </p:cNvPr>
          <p:cNvGrpSpPr/>
          <p:nvPr/>
        </p:nvGrpSpPr>
        <p:grpSpPr>
          <a:xfrm>
            <a:off x="516554" y="1102519"/>
            <a:ext cx="1421862" cy="5094292"/>
            <a:chOff x="516554" y="1102519"/>
            <a:chExt cx="1421862" cy="5094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75BA6-F6A1-41EC-8AE4-73D638616530}"/>
                </a:ext>
              </a:extLst>
            </p:cNvPr>
            <p:cNvSpPr txBox="1"/>
            <p:nvPr/>
          </p:nvSpPr>
          <p:spPr>
            <a:xfrm>
              <a:off x="576425" y="1736816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A46C0A-D54A-4CC7-883C-3A8B7C692FED}"/>
                </a:ext>
              </a:extLst>
            </p:cNvPr>
            <p:cNvSpPr txBox="1"/>
            <p:nvPr/>
          </p:nvSpPr>
          <p:spPr>
            <a:xfrm>
              <a:off x="584982" y="1163781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5EDA87-9E5C-4122-B692-CB2F4C2B1C5D}"/>
                </a:ext>
              </a:extLst>
            </p:cNvPr>
            <p:cNvSpPr txBox="1"/>
            <p:nvPr/>
          </p:nvSpPr>
          <p:spPr>
            <a:xfrm>
              <a:off x="567872" y="2309851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CF419-84B9-43F4-B98C-81C9EBFB4A09}"/>
                </a:ext>
              </a:extLst>
            </p:cNvPr>
            <p:cNvSpPr txBox="1"/>
            <p:nvPr/>
          </p:nvSpPr>
          <p:spPr>
            <a:xfrm>
              <a:off x="550766" y="3455921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090350-6419-47E8-97AB-0BFC8360CD33}"/>
                </a:ext>
              </a:extLst>
            </p:cNvPr>
            <p:cNvSpPr txBox="1"/>
            <p:nvPr/>
          </p:nvSpPr>
          <p:spPr>
            <a:xfrm>
              <a:off x="559319" y="2882886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EF50EE-DA98-41F2-8A16-B7E4AD6EA3F7}"/>
                </a:ext>
              </a:extLst>
            </p:cNvPr>
            <p:cNvSpPr txBox="1"/>
            <p:nvPr/>
          </p:nvSpPr>
          <p:spPr>
            <a:xfrm>
              <a:off x="542213" y="4028956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7AE8CE-23D9-46FC-931E-F9F5838C1AD2}"/>
                </a:ext>
              </a:extLst>
            </p:cNvPr>
            <p:cNvSpPr txBox="1"/>
            <p:nvPr/>
          </p:nvSpPr>
          <p:spPr>
            <a:xfrm>
              <a:off x="525107" y="4601991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6C5638-4A95-472C-9B83-1BA49D8CEB0D}"/>
                </a:ext>
              </a:extLst>
            </p:cNvPr>
            <p:cNvSpPr txBox="1"/>
            <p:nvPr/>
          </p:nvSpPr>
          <p:spPr>
            <a:xfrm>
              <a:off x="516554" y="5175026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DF774-C1BA-440E-84EE-251EF2B328EC}"/>
                </a:ext>
              </a:extLst>
            </p:cNvPr>
            <p:cNvSpPr txBox="1"/>
            <p:nvPr/>
          </p:nvSpPr>
          <p:spPr>
            <a:xfrm>
              <a:off x="533660" y="5748062"/>
              <a:ext cx="4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9</a:t>
              </a: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10485B85-8754-4A18-A846-26E83553F0AD}"/>
                </a:ext>
              </a:extLst>
            </p:cNvPr>
            <p:cNvGrpSpPr/>
            <p:nvPr/>
          </p:nvGrpSpPr>
          <p:grpSpPr>
            <a:xfrm>
              <a:off x="1030100" y="4528249"/>
              <a:ext cx="906193" cy="511764"/>
              <a:chOff x="1049216" y="1445137"/>
              <a:chExt cx="906193" cy="511764"/>
            </a:xfrm>
          </p:grpSpPr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896AB2CB-ABED-4BCE-8C7E-50A8DCCC3EC6}"/>
                  </a:ext>
                </a:extLst>
              </p:cNvPr>
              <p:cNvSpPr/>
              <p:nvPr/>
            </p:nvSpPr>
            <p:spPr>
              <a:xfrm>
                <a:off x="1049216" y="144513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7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8F9E3216-FE7B-40DC-B65C-4AA183FAF5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6" t="18420" r="87224" b="70827"/>
              <a:stretch/>
            </p:blipFill>
            <p:spPr bwMode="auto">
              <a:xfrm>
                <a:off x="1184294" y="1512887"/>
                <a:ext cx="611691" cy="404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81B2254A-A834-4074-B446-D4D7D2606C2F}"/>
                </a:ext>
              </a:extLst>
            </p:cNvPr>
            <p:cNvGrpSpPr/>
            <p:nvPr/>
          </p:nvGrpSpPr>
          <p:grpSpPr>
            <a:xfrm>
              <a:off x="1027975" y="1102519"/>
              <a:ext cx="906193" cy="511764"/>
              <a:chOff x="3141782" y="2903567"/>
              <a:chExt cx="906193" cy="511764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C30A0292-3D91-4E5D-80AA-AF4C4823E520}"/>
                  </a:ext>
                </a:extLst>
              </p:cNvPr>
              <p:cNvSpPr/>
              <p:nvPr/>
            </p:nvSpPr>
            <p:spPr>
              <a:xfrm>
                <a:off x="3141782" y="29035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9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33AC2C3A-0E37-4A1D-84B8-B8B9B892E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48" t="14541" r="76078" b="69449"/>
              <a:stretch/>
            </p:blipFill>
            <p:spPr bwMode="auto">
              <a:xfrm>
                <a:off x="3397347" y="2932189"/>
                <a:ext cx="388034" cy="463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1CAA6B7B-878E-407D-A68E-424075D6657F}"/>
                </a:ext>
              </a:extLst>
            </p:cNvPr>
            <p:cNvGrpSpPr/>
            <p:nvPr/>
          </p:nvGrpSpPr>
          <p:grpSpPr>
            <a:xfrm>
              <a:off x="1023725" y="1673474"/>
              <a:ext cx="906193" cy="511764"/>
              <a:chOff x="2989382" y="2751167"/>
              <a:chExt cx="906193" cy="511764"/>
            </a:xfrm>
          </p:grpSpPr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FBF9FAE-F99F-480C-871E-285F537EA568}"/>
                  </a:ext>
                </a:extLst>
              </p:cNvPr>
              <p:cNvSpPr/>
              <p:nvPr/>
            </p:nvSpPr>
            <p:spPr>
              <a:xfrm>
                <a:off x="2989382" y="27511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9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43B98A29-476A-4905-8FA2-B84DDF10E8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71" t="38100" r="64624" b="46331"/>
              <a:stretch/>
            </p:blipFill>
            <p:spPr bwMode="auto">
              <a:xfrm>
                <a:off x="3264879" y="2793683"/>
                <a:ext cx="341134" cy="414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F3C2D61C-EA42-4205-8880-AC8AC5156623}"/>
                </a:ext>
              </a:extLst>
            </p:cNvPr>
            <p:cNvGrpSpPr/>
            <p:nvPr/>
          </p:nvGrpSpPr>
          <p:grpSpPr>
            <a:xfrm>
              <a:off x="1032223" y="2244429"/>
              <a:ext cx="906193" cy="511764"/>
              <a:chOff x="2836982" y="2598767"/>
              <a:chExt cx="906193" cy="511764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5999EB5-6EC4-4D36-9D83-FA7C2CCC9255}"/>
                  </a:ext>
                </a:extLst>
              </p:cNvPr>
              <p:cNvSpPr/>
              <p:nvPr/>
            </p:nvSpPr>
            <p:spPr>
              <a:xfrm>
                <a:off x="2836982" y="25987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1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C5CA33E3-7486-48C7-8DF6-0DD42D5EB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47" t="69152" r="75092" b="20077"/>
              <a:stretch/>
            </p:blipFill>
            <p:spPr bwMode="auto">
              <a:xfrm>
                <a:off x="3055022" y="2638183"/>
                <a:ext cx="555678" cy="399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234205D7-34C4-4D11-B94A-1116E2764813}"/>
                </a:ext>
              </a:extLst>
            </p:cNvPr>
            <p:cNvGrpSpPr/>
            <p:nvPr/>
          </p:nvGrpSpPr>
          <p:grpSpPr>
            <a:xfrm>
              <a:off x="1025850" y="2815384"/>
              <a:ext cx="906193" cy="511764"/>
              <a:chOff x="2684582" y="2446367"/>
              <a:chExt cx="906193" cy="511764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EB43F69C-601B-412A-B9D1-213C3217A50F}"/>
                  </a:ext>
                </a:extLst>
              </p:cNvPr>
              <p:cNvSpPr/>
              <p:nvPr/>
            </p:nvSpPr>
            <p:spPr>
              <a:xfrm>
                <a:off x="2684582" y="24463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3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3B789411-7D69-4636-BA25-CCD0CC7A0D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72" t="18281" r="65746" b="70157"/>
              <a:stretch/>
            </p:blipFill>
            <p:spPr bwMode="auto">
              <a:xfrm>
                <a:off x="2908480" y="2516557"/>
                <a:ext cx="370467" cy="388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A182F64-642C-4407-823E-43D67C815488}"/>
                </a:ext>
              </a:extLst>
            </p:cNvPr>
            <p:cNvGrpSpPr/>
            <p:nvPr/>
          </p:nvGrpSpPr>
          <p:grpSpPr>
            <a:xfrm>
              <a:off x="1019475" y="5670158"/>
              <a:ext cx="906193" cy="526653"/>
              <a:chOff x="2532182" y="2293967"/>
              <a:chExt cx="906193" cy="526653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3C56967-4012-4C3A-9CDE-9E4A2F21AB73}"/>
                  </a:ext>
                </a:extLst>
              </p:cNvPr>
              <p:cNvSpPr/>
              <p:nvPr/>
            </p:nvSpPr>
            <p:spPr>
              <a:xfrm>
                <a:off x="2532182" y="22939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5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68C8ADCB-704E-4423-98A8-5462F9CDF5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981" t="70376" r="4536" b="18152"/>
              <a:stretch/>
            </p:blipFill>
            <p:spPr bwMode="auto">
              <a:xfrm>
                <a:off x="2782146" y="2366818"/>
                <a:ext cx="473609" cy="453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F844AE31-DFD8-4F94-B2DE-2D2ED578889A}"/>
                </a:ext>
              </a:extLst>
            </p:cNvPr>
            <p:cNvGrpSpPr/>
            <p:nvPr/>
          </p:nvGrpSpPr>
          <p:grpSpPr>
            <a:xfrm>
              <a:off x="1021600" y="3957294"/>
              <a:ext cx="906193" cy="511764"/>
              <a:chOff x="2547710" y="2909186"/>
              <a:chExt cx="906193" cy="511764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3CE598E5-F627-4BC1-85E2-A7842FD6332E}"/>
                  </a:ext>
                </a:extLst>
              </p:cNvPr>
              <p:cNvSpPr/>
              <p:nvPr/>
            </p:nvSpPr>
            <p:spPr>
              <a:xfrm>
                <a:off x="2547710" y="2909186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26" name="Picture 2" descr="https://pbs.twimg.com/media/Ey25JtBUcAgDsVv.jpg">
                <a:extLst>
                  <a:ext uri="{FF2B5EF4-FFF2-40B4-BE49-F238E27FC236}">
                    <a16:creationId xmlns:a16="http://schemas.microsoft.com/office/drawing/2014/main" id="{7CFA4C2A-8FD7-4F6B-A620-893CDFC396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93" t="69990" r="52078" b="19258"/>
              <a:stretch/>
            </p:blipFill>
            <p:spPr bwMode="auto">
              <a:xfrm>
                <a:off x="2745204" y="2980848"/>
                <a:ext cx="523954" cy="385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304C060-8156-4220-B3C2-634BC9CBA342}"/>
                </a:ext>
              </a:extLst>
            </p:cNvPr>
            <p:cNvGrpSpPr/>
            <p:nvPr/>
          </p:nvGrpSpPr>
          <p:grpSpPr>
            <a:xfrm>
              <a:off x="1030098" y="3386339"/>
              <a:ext cx="906193" cy="511764"/>
              <a:chOff x="2532182" y="2293967"/>
              <a:chExt cx="906193" cy="511764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319A30FA-A891-4503-9DA6-2A5789EC2370}"/>
                  </a:ext>
                </a:extLst>
              </p:cNvPr>
              <p:cNvSpPr/>
              <p:nvPr/>
            </p:nvSpPr>
            <p:spPr>
              <a:xfrm>
                <a:off x="2532182" y="22939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28" name="Picture 4" descr="Распознавание знака бесконечности - Stack Overflow на русском">
                <a:extLst>
                  <a:ext uri="{FF2B5EF4-FFF2-40B4-BE49-F238E27FC236}">
                    <a16:creationId xmlns:a16="http://schemas.microsoft.com/office/drawing/2014/main" id="{84CC0404-1635-454B-B603-DADC7D5AD3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832" y="2382342"/>
                <a:ext cx="457675" cy="343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0AD3BFA9-6AD2-4C92-8B61-EEE27109E5DE}"/>
                </a:ext>
              </a:extLst>
            </p:cNvPr>
            <p:cNvGrpSpPr/>
            <p:nvPr/>
          </p:nvGrpSpPr>
          <p:grpSpPr>
            <a:xfrm>
              <a:off x="1015225" y="5099204"/>
              <a:ext cx="906193" cy="511764"/>
              <a:chOff x="2379782" y="2141567"/>
              <a:chExt cx="906193" cy="511764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B7BC8FB-31D1-45AD-A980-D99D3319A8E0}"/>
                  </a:ext>
                </a:extLst>
              </p:cNvPr>
              <p:cNvSpPr/>
              <p:nvPr/>
            </p:nvSpPr>
            <p:spPr>
              <a:xfrm>
                <a:off x="2379782" y="2141567"/>
                <a:ext cx="906193" cy="5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4519AA0A-B9DF-40CF-9160-12365D25FB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419" t="16076" r="28323" b="68814"/>
              <a:stretch/>
            </p:blipFill>
            <p:spPr>
              <a:xfrm>
                <a:off x="2618199" y="2193286"/>
                <a:ext cx="401222" cy="458785"/>
              </a:xfrm>
              <a:prstGeom prst="rect">
                <a:avLst/>
              </a:prstGeom>
            </p:spPr>
          </p:pic>
        </p:grp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02B997-9827-4267-AF86-595768F82720}"/>
              </a:ext>
            </a:extLst>
          </p:cNvPr>
          <p:cNvSpPr/>
          <p:nvPr/>
        </p:nvSpPr>
        <p:spPr>
          <a:xfrm>
            <a:off x="1027975" y="5703148"/>
            <a:ext cx="899818" cy="45380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4" name="Диаграмма 43">
            <a:extLst>
              <a:ext uri="{FF2B5EF4-FFF2-40B4-BE49-F238E27FC236}">
                <a16:creationId xmlns:a16="http://schemas.microsoft.com/office/drawing/2014/main" id="{4B89496F-B841-46B2-A5C3-15F58A6F4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141247"/>
              </p:ext>
            </p:extLst>
          </p:nvPr>
        </p:nvGraphicFramePr>
        <p:xfrm>
          <a:off x="4199597" y="1240517"/>
          <a:ext cx="6900985" cy="508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51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943EB-7DC2-48ED-9E1C-93A340DF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105217"/>
            <a:ext cx="10515600" cy="948721"/>
          </a:xfrm>
        </p:spPr>
        <p:txBody>
          <a:bodyPr>
            <a:normAutofit/>
          </a:bodyPr>
          <a:lstStyle/>
          <a:p>
            <a:r>
              <a:rPr lang="ru-RU" sz="2800" dirty="0"/>
              <a:t>Тип устройства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4C386704-1FEA-4AFB-BAAA-388F1151A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363558"/>
              </p:ext>
            </p:extLst>
          </p:nvPr>
        </p:nvGraphicFramePr>
        <p:xfrm>
          <a:off x="9063789" y="1053938"/>
          <a:ext cx="2887579" cy="508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3546F3C-0971-4698-9271-9D963ECF1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123470"/>
              </p:ext>
            </p:extLst>
          </p:nvPr>
        </p:nvGraphicFramePr>
        <p:xfrm>
          <a:off x="116059" y="1033869"/>
          <a:ext cx="5559027" cy="509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0AA3989-AE39-4EA6-89CB-59F174EAE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980687"/>
              </p:ext>
            </p:extLst>
          </p:nvPr>
        </p:nvGraphicFramePr>
        <p:xfrm>
          <a:off x="5543348" y="1062678"/>
          <a:ext cx="3642360" cy="508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416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F7C7A-FE94-4060-AEA7-3A7761CD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105217"/>
            <a:ext cx="10515600" cy="948721"/>
          </a:xfrm>
        </p:spPr>
        <p:txBody>
          <a:bodyPr>
            <a:normAutofit/>
          </a:bodyPr>
          <a:lstStyle/>
          <a:p>
            <a:r>
              <a:rPr lang="ru-RU" sz="2800" dirty="0"/>
              <a:t>Рекомендации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AA257-5601-4D99-B52B-CBBE4EE56958}"/>
              </a:ext>
            </a:extLst>
          </p:cNvPr>
          <p:cNvSpPr txBox="1"/>
          <p:nvPr/>
        </p:nvSpPr>
        <p:spPr>
          <a:xfrm>
            <a:off x="584982" y="1475874"/>
            <a:ext cx="109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Попробовать размещение в сетях (</a:t>
            </a:r>
            <a:r>
              <a:rPr lang="en-US" dirty="0"/>
              <a:t>networks). </a:t>
            </a:r>
            <a:r>
              <a:rPr lang="ru-RU" dirty="0"/>
              <a:t>На данный момент размещение </a:t>
            </a:r>
            <a:r>
              <a:rPr lang="ru-RU" dirty="0" err="1"/>
              <a:t>рк</a:t>
            </a:r>
            <a:r>
              <a:rPr lang="ru-RU" dirty="0"/>
              <a:t> только в поиске.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A5582-2909-4DC5-A018-F9D4FA8796B1}"/>
              </a:ext>
            </a:extLst>
          </p:cNvPr>
          <p:cNvSpPr txBox="1"/>
          <p:nvPr/>
        </p:nvSpPr>
        <p:spPr>
          <a:xfrm>
            <a:off x="584982" y="1997606"/>
            <a:ext cx="1096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) </a:t>
            </a:r>
            <a:r>
              <a:rPr lang="ru-RU" dirty="0"/>
              <a:t>Попробовать использовать другой тип размещения. Для побуждения пользователя к конкретному действию использовать </a:t>
            </a:r>
            <a:r>
              <a:rPr lang="en-US" dirty="0"/>
              <a:t>performance-</a:t>
            </a:r>
            <a:r>
              <a:rPr lang="ru-RU" dirty="0"/>
              <a:t>реклама. В поиске: динамические объявления, баннер на поиске. В сетях: </a:t>
            </a:r>
            <a:r>
              <a:rPr lang="ru-RU" dirty="0" err="1"/>
              <a:t>видеообъявления</a:t>
            </a:r>
            <a:r>
              <a:rPr lang="ru-RU" dirty="0"/>
              <a:t>, графические объявление и </a:t>
            </a:r>
            <a:r>
              <a:rPr lang="ru-RU" dirty="0" err="1"/>
              <a:t>текстово</a:t>
            </a:r>
            <a:r>
              <a:rPr lang="ru-RU" dirty="0"/>
              <a:t>-графические.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59518-4F51-4407-9C6F-B7353605563C}"/>
              </a:ext>
            </a:extLst>
          </p:cNvPr>
          <p:cNvSpPr txBox="1"/>
          <p:nvPr/>
        </p:nvSpPr>
        <p:spPr>
          <a:xfrm>
            <a:off x="584982" y="3073336"/>
            <a:ext cx="1096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) </a:t>
            </a:r>
            <a:r>
              <a:rPr lang="ru-RU" dirty="0"/>
              <a:t>На данный момент используется только таргетинг по ключевым словам. Стоит попробовать использовать </a:t>
            </a:r>
            <a:r>
              <a:rPr lang="ru-RU" dirty="0" err="1"/>
              <a:t>ретаргетинг</a:t>
            </a:r>
            <a:r>
              <a:rPr lang="ru-RU" dirty="0"/>
              <a:t> и/или </a:t>
            </a:r>
            <a:r>
              <a:rPr lang="ru-RU" dirty="0" err="1"/>
              <a:t>автотаргетинг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651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149</Words>
  <Application>Microsoft Office PowerPoint</Application>
  <PresentationFormat>Широкоэкранный</PresentationFormat>
  <Paragraphs>38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Оценка инвестиций клиента «Омега»</vt:lpstr>
      <vt:lpstr>Рейтинг рекламодателей</vt:lpstr>
      <vt:lpstr>Тип устройства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Редько Екатерина Романовна</dc:creator>
  <cp:lastModifiedBy>Редько Екатерина Романовна</cp:lastModifiedBy>
  <cp:revision>31</cp:revision>
  <dcterms:created xsi:type="dcterms:W3CDTF">2021-12-07T06:05:24Z</dcterms:created>
  <dcterms:modified xsi:type="dcterms:W3CDTF">2021-12-07T11:58:04Z</dcterms:modified>
</cp:coreProperties>
</file>