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9.png" ContentType="image/png"/>
  <Override PartName="/ppt/media/image7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12.wmf" ContentType="image/x-wmf"/>
  <Override PartName="/ppt/media/image11.wmf" ContentType="image/x-wmf"/>
  <Override PartName="/ppt/media/image13.wmf" ContentType="image/x-wmf"/>
  <Override PartName="/ppt/media/image14.wmf" ContentType="image/x-wmf"/>
  <Override PartName="/ppt/media/image16.png" ContentType="image/png"/>
  <Override PartName="/ppt/media/image1.jpeg" ContentType="image/jpeg"/>
  <Override PartName="/ppt/media/image17.png" ContentType="image/png"/>
  <Override PartName="/ppt/media/image5.jpeg" ContentType="image/jpeg"/>
  <Override PartName="/ppt/media/image10.png" ContentType="image/png"/>
  <Override PartName="/ppt/media/image2.jpeg" ContentType="image/jpeg"/>
  <Override PartName="/ppt/media/image15.png" ContentType="image/png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107791-3428-4A00-956E-5FF3CD7542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17FDCD-CDF3-4559-B50D-C4396DCF1A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DEED39-8D16-4239-B65B-6CBB34A9C8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32B017-CC63-4556-9846-4EE4686DFE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9B24E6-EE73-4F92-9CA1-BE37980580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1F626C-2C47-41BA-AEDA-F14768C7EF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524A79-DB66-466C-A113-D52E7D1206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FC53AE-16CE-4071-93FD-279E5E9BEC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7BA556-7FCA-487C-9A37-4518FE2880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12F4D7-7390-443D-B271-BB1671F71E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DBF698-06DB-4716-BCBE-388952775E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6D54D7-AB0D-41B7-9019-68E40098D6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б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р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е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ц 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г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л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в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к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CF57C25-2E31-4B97-B3DB-33694AE6637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yandex.ru/images/search?pos=1&amp;from=tabbar&amp;img_url=https%3A%2F%2Fwww.digiseller.ru%2Fpreview%2F147467%2Fp1_2731720_3369e634.png&amp;text=worki&amp;rpt=simage" TargetMode="External"/><Relationship Id="rId2" Type="http://schemas.openxmlformats.org/officeDocument/2006/relationships/image" Target="../media/image1.jpeg"/><Relationship Id="rId3" Type="http://schemas.openxmlformats.org/officeDocument/2006/relationships/hyperlink" Target="https://yandex.ru/images/search?pos=0&amp;from=tabbar&amp;img_url=https%3A%2F%2Fcs8.pikabu.ru%2Favatars%2F2639%2Fx2639842-575536793.png&amp;text=hh&amp;rpt=simage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/>
          <p:nvPr/>
        </p:nvSpPr>
        <p:spPr>
          <a:xfrm>
            <a:off x="582840" y="3027240"/>
            <a:ext cx="11025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ВЫДЕЛЕНИЕ ВОСТРЕБОВАННЫХ КОМПЕТЕНЦИЙ В НЕСТРУКТУРИРОВАННЫХ ТЕКСТАХ </a:t>
            </a:r>
            <a:br>
              <a:rPr sz="1800"/>
            </a:b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ОПИСАНИЯ ВАКАНСИЙ РАБОТОДАТЕЛЕЙ И ИХ ПОИСК В РЕЗЮМЕ СОИСКАТЕЛЕЙ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 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43" name="Рисунок 1" descr=""/>
          <p:cNvPicPr/>
          <p:nvPr/>
        </p:nvPicPr>
        <p:blipFill>
          <a:blip r:embed="rId1"/>
          <a:stretch/>
        </p:blipFill>
        <p:spPr>
          <a:xfrm>
            <a:off x="2703960" y="3192480"/>
            <a:ext cx="9331200" cy="3318840"/>
          </a:xfrm>
          <a:prstGeom prst="rect">
            <a:avLst/>
          </a:prstGeom>
          <a:ln w="0">
            <a:noFill/>
          </a:ln>
        </p:spPr>
      </p:pic>
      <p:pic>
        <p:nvPicPr>
          <p:cNvPr id="144" name="Рисунок 3" descr=""/>
          <p:cNvPicPr/>
          <p:nvPr/>
        </p:nvPicPr>
        <p:blipFill>
          <a:blip r:embed="rId2"/>
          <a:stretch/>
        </p:blipFill>
        <p:spPr>
          <a:xfrm>
            <a:off x="419760" y="513360"/>
            <a:ext cx="4390560" cy="36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 (3)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147" name="TextBox 1"/>
          <p:cNvSpPr/>
          <p:nvPr/>
        </p:nvSpPr>
        <p:spPr>
          <a:xfrm>
            <a:off x="137520" y="3094920"/>
            <a:ext cx="1808640" cy="63828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Классификатор компетенций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Стрелка: вправо 3"/>
          <p:cNvSpPr/>
          <p:nvPr/>
        </p:nvSpPr>
        <p:spPr>
          <a:xfrm>
            <a:off x="1942920" y="3270600"/>
            <a:ext cx="530640" cy="29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9" name="Прямоугольник 17"/>
          <p:cNvSpPr/>
          <p:nvPr/>
        </p:nvSpPr>
        <p:spPr>
          <a:xfrm>
            <a:off x="2595600" y="542520"/>
            <a:ext cx="3362760" cy="616284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 u="sng">
                <a:solidFill>
                  <a:schemeClr val="dk1"/>
                </a:solidFill>
                <a:uFillTx/>
                <a:latin typeface="Calibri"/>
              </a:rPr>
              <a:t>Разметка данных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chemeClr val="dk1"/>
                </a:solidFill>
                <a:latin typeface="Calibri"/>
              </a:rPr>
              <a:t>1 этап.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Словосочетания кодируются на 3 группы: (1) компетенция, (-1) не-компетенция, (0) требуется дополнительный анализ.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chemeClr val="dk1"/>
                </a:solidFill>
                <a:latin typeface="Calibri"/>
              </a:rPr>
              <a:t>2 этап.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Словосочетания из таблиц упоминаемости словосочетаний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числами кодируются на основании классификатора компетенций от наиболее частотных к наименее частотным (с т.з. логики востребованности). Таким образом формируются правила кодирования текстовых описаний в базе.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3 </a:t>
            </a:r>
            <a:r>
              <a:rPr b="1" lang="ru-RU" sz="1600" spc="-1" strike="noStrike">
                <a:solidFill>
                  <a:schemeClr val="dk1"/>
                </a:solidFill>
                <a:latin typeface="Calibri"/>
              </a:rPr>
              <a:t>этап.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(Разрабатывается) вычисляется индекс соответствия слова из текстового описания для каждой групповой компетенции. Далее незакодированные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ngramm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кодируются автоматически на основании суммарного индекса соответствия словосочетания каждой компетенции (подробнее на сл. слайде)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Стрелка: вправо 18"/>
          <p:cNvSpPr/>
          <p:nvPr/>
        </p:nvSpPr>
        <p:spPr>
          <a:xfrm>
            <a:off x="5911200" y="3281400"/>
            <a:ext cx="530640" cy="29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Овал 24"/>
          <p:cNvSpPr/>
          <p:nvPr/>
        </p:nvSpPr>
        <p:spPr>
          <a:xfrm>
            <a:off x="6442200" y="288108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 clean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lemma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Стрелка: вправо 25"/>
          <p:cNvSpPr/>
          <p:nvPr/>
        </p:nvSpPr>
        <p:spPr>
          <a:xfrm>
            <a:off x="8143920" y="3270600"/>
            <a:ext cx="530640" cy="29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Прямоугольник 26"/>
          <p:cNvSpPr/>
          <p:nvPr/>
        </p:nvSpPr>
        <p:spPr>
          <a:xfrm>
            <a:off x="8704080" y="692280"/>
            <a:ext cx="3232440" cy="531720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 u="sng">
                <a:solidFill>
                  <a:schemeClr val="dk1"/>
                </a:solidFill>
                <a:uFillTx/>
                <a:latin typeface="Calibri"/>
              </a:rPr>
              <a:t>Разметка данных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Для каждой вакансии и резюме осуществляется кодирование колонки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 clean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lemma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Если в тексте встречается словосочетание в соответствии с правилами кодирования, то код компетенции записывается в соответствующий массив колонки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 clean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lemma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coded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 (4)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5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56" name="Рисунок 3" descr=""/>
          <p:cNvPicPr/>
          <p:nvPr/>
        </p:nvPicPr>
        <p:blipFill>
          <a:blip r:embed="rId1"/>
          <a:stretch/>
        </p:blipFill>
        <p:spPr>
          <a:xfrm>
            <a:off x="0" y="692640"/>
            <a:ext cx="8298000" cy="2641680"/>
          </a:xfrm>
          <a:prstGeom prst="rect">
            <a:avLst/>
          </a:prstGeom>
          <a:ln w="0">
            <a:noFill/>
          </a:ln>
        </p:spPr>
      </p:pic>
      <p:pic>
        <p:nvPicPr>
          <p:cNvPr id="157" name="Рисунок 5" descr=""/>
          <p:cNvPicPr/>
          <p:nvPr/>
        </p:nvPicPr>
        <p:blipFill>
          <a:blip r:embed="rId2"/>
          <a:stretch/>
        </p:blipFill>
        <p:spPr>
          <a:xfrm>
            <a:off x="187920" y="3698280"/>
            <a:ext cx="3970800" cy="3008880"/>
          </a:xfrm>
          <a:prstGeom prst="rect">
            <a:avLst/>
          </a:prstGeom>
          <a:ln w="0">
            <a:noFill/>
          </a:ln>
        </p:spPr>
      </p:pic>
      <p:pic>
        <p:nvPicPr>
          <p:cNvPr id="158" name="Рисунок 6" descr=""/>
          <p:cNvPicPr/>
          <p:nvPr/>
        </p:nvPicPr>
        <p:blipFill>
          <a:blip r:embed="rId3"/>
          <a:stretch/>
        </p:blipFill>
        <p:spPr>
          <a:xfrm>
            <a:off x="8472960" y="882000"/>
            <a:ext cx="3530520" cy="58251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9"/>
          <p:cNvSpPr/>
          <p:nvPr/>
        </p:nvSpPr>
        <p:spPr>
          <a:xfrm>
            <a:off x="766800" y="369360"/>
            <a:ext cx="73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11"/>
          <p:cNvSpPr/>
          <p:nvPr/>
        </p:nvSpPr>
        <p:spPr>
          <a:xfrm>
            <a:off x="1101240" y="3429000"/>
            <a:ext cx="609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ff0000"/>
                </a:solidFill>
                <a:latin typeface="Calibri"/>
              </a:rPr>
              <a:t>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3"/>
          <p:cNvSpPr/>
          <p:nvPr/>
        </p:nvSpPr>
        <p:spPr>
          <a:xfrm>
            <a:off x="8770320" y="512640"/>
            <a:ext cx="94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ff0000"/>
                </a:solidFill>
                <a:latin typeface="Calibri"/>
              </a:rPr>
              <a:t>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 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3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64" name="Рисунок 1" descr=""/>
          <p:cNvPicPr/>
          <p:nvPr/>
        </p:nvPicPr>
        <p:blipFill>
          <a:blip r:embed="rId1"/>
          <a:stretch/>
        </p:blipFill>
        <p:spPr>
          <a:xfrm>
            <a:off x="33480" y="1393920"/>
            <a:ext cx="11640960" cy="35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 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67" name="Рисунок 3" descr=""/>
          <p:cNvPicPr/>
          <p:nvPr/>
        </p:nvPicPr>
        <p:blipFill>
          <a:blip r:embed="rId1"/>
          <a:stretch/>
        </p:blipFill>
        <p:spPr>
          <a:xfrm>
            <a:off x="157320" y="1510200"/>
            <a:ext cx="11640960" cy="383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 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9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70" name="Рисунок 6" descr=""/>
          <p:cNvPicPr/>
          <p:nvPr/>
        </p:nvPicPr>
        <p:blipFill>
          <a:blip r:embed="rId1"/>
          <a:stretch/>
        </p:blipFill>
        <p:spPr>
          <a:xfrm>
            <a:off x="903600" y="484560"/>
            <a:ext cx="10208160" cy="60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 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8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2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73" name="Рисунок 3" descr=""/>
          <p:cNvPicPr/>
          <p:nvPr/>
        </p:nvPicPr>
        <p:blipFill>
          <a:blip r:embed="rId1"/>
          <a:stretch/>
        </p:blipFill>
        <p:spPr>
          <a:xfrm>
            <a:off x="579240" y="692280"/>
            <a:ext cx="11033280" cy="54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 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9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5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76" name="Рисунок 8" descr=""/>
          <p:cNvPicPr/>
          <p:nvPr/>
        </p:nvPicPr>
        <p:blipFill>
          <a:blip r:embed="rId1"/>
          <a:stretch/>
        </p:blipFill>
        <p:spPr>
          <a:xfrm>
            <a:off x="5117040" y="2274480"/>
            <a:ext cx="6931440" cy="4407120"/>
          </a:xfrm>
          <a:prstGeom prst="rect">
            <a:avLst/>
          </a:prstGeom>
          <a:ln w="0">
            <a:noFill/>
          </a:ln>
        </p:spPr>
      </p:pic>
      <p:pic>
        <p:nvPicPr>
          <p:cNvPr id="177" name="Рисунок 7" descr=""/>
          <p:cNvPicPr/>
          <p:nvPr/>
        </p:nvPicPr>
        <p:blipFill>
          <a:blip r:embed="rId2"/>
          <a:stretch/>
        </p:blipFill>
        <p:spPr>
          <a:xfrm>
            <a:off x="712080" y="715680"/>
            <a:ext cx="6543720" cy="29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Анализ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180" name="TextBox 5"/>
          <p:cNvSpPr/>
          <p:nvPr/>
        </p:nvSpPr>
        <p:spPr>
          <a:xfrm>
            <a:off x="948600" y="692280"/>
            <a:ext cx="10648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Сформированные данные об упоминании компетенции в тексте вакансий и резюме в колонке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description clean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lemma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coded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далее могут быть количественно анализируется статистическими методами, используемыми в зависимости от задач.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Рисунок 7" descr=""/>
          <p:cNvPicPr/>
          <p:nvPr/>
        </p:nvPicPr>
        <p:blipFill>
          <a:blip r:embed="rId1"/>
          <a:stretch/>
        </p:blipFill>
        <p:spPr>
          <a:xfrm>
            <a:off x="1985400" y="1615680"/>
            <a:ext cx="7615800" cy="500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3"/>
          <p:cNvSpPr/>
          <p:nvPr/>
        </p:nvSpPr>
        <p:spPr>
          <a:xfrm>
            <a:off x="674640" y="870120"/>
            <a:ext cx="1111464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настоящее время в ряде отраслей РФ наблюдается запрос работодателей на профессиональную подготовку работников с компетенциями, релевантными их требованиям. В то же время наблюдаются профессии, где образовательные программы только частично соответствуют текущим требованиям рынка труда. В такой ситуации работодателям приходится самостоятельно обучать работников дефицитным компетенциям на рабочем месте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том числе -  создавать собственные образовательные центры.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решения вышеописанной проблемы российская система образования старается определить отрасли с дефицитными компетенциями работников: проводятся опросы работодателей, статистические мониторинги и анализ вакансий, размещенных в ЦЗН. Но у всех этих инструментов есть несколько серьезных недостатков: они дорогие, недостаточно гибкие, инструментарий сильно формализован, а также существует достаточно большой лаг между этапами сбора данных, полевыми работами, обработкой данных и подготовкой аналитических материалов.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Иными словами, от возникновения проблемы дефицита работников с определенной компетенцией до её устранения путём включения / доработки образовательных программ проходит достаточно много времени.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Предлагается разработка инструмента мониторинга рынка труда (в части анализа компетенций работников), который позволит оперативно формировать запрос системе образования на повышение квалификации работников и корректировку образовательных программ по направлениям с выявленным дефицитом компетенций, востребованных работодателями.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3615480" y="0"/>
            <a:ext cx="609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Актуальность исследовательской проблемы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" name="Прямая соединительная линия 9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/>
          <p:cNvSpPr/>
          <p:nvPr/>
        </p:nvSpPr>
        <p:spPr>
          <a:xfrm>
            <a:off x="825480" y="1145160"/>
            <a:ext cx="1015560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—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Сбор и хранение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—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Формирование базы описания вакансий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—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Обработка неструктурированных текстов для выделения компетенций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—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—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Анализ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—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Формирование выводов о востребованности компетенций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2"/>
          <p:cNvSpPr/>
          <p:nvPr/>
        </p:nvSpPr>
        <p:spPr>
          <a:xfrm>
            <a:off x="3048840" y="0"/>
            <a:ext cx="609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Задачи исследования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7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Таймлайн: Worki.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523440" y="3835440"/>
            <a:ext cx="1159560" cy="1155960"/>
          </a:xfrm>
          <a:prstGeom prst="rect">
            <a:avLst/>
          </a:prstGeom>
          <a:ln w="0">
            <a:noFill/>
          </a:ln>
        </p:spPr>
      </p:pic>
      <p:sp>
        <p:nvSpPr>
          <p:cNvPr id="49" name="TextBox 2"/>
          <p:cNvSpPr/>
          <p:nvPr/>
        </p:nvSpPr>
        <p:spPr>
          <a:xfrm>
            <a:off x="3048840" y="0"/>
            <a:ext cx="609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Сбор и хранение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51" name="Picture 2" descr="...Анастасия Просвирова +7 920 066-30-92 a.prosvirova@hh.ru. 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916200" y="1055880"/>
            <a:ext cx="533520" cy="53352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4" descr="Работа для студентов, стажировки без опыта работы и практика для студентов"/>
          <p:cNvPicPr/>
          <p:nvPr/>
        </p:nvPicPr>
        <p:blipFill>
          <a:blip r:embed="rId5"/>
          <a:stretch/>
        </p:blipFill>
        <p:spPr>
          <a:xfrm>
            <a:off x="644400" y="2322000"/>
            <a:ext cx="1038600" cy="23652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6" descr="Работа в России, поиск вакансий и резюме"/>
          <p:cNvPicPr/>
          <p:nvPr/>
        </p:nvPicPr>
        <p:blipFill>
          <a:blip r:embed="rId6"/>
          <a:stretch/>
        </p:blipFill>
        <p:spPr>
          <a:xfrm>
            <a:off x="569520" y="3170160"/>
            <a:ext cx="985320" cy="517320"/>
          </a:xfrm>
          <a:prstGeom prst="rect">
            <a:avLst/>
          </a:prstGeom>
          <a:ln w="0">
            <a:noFill/>
          </a:ln>
        </p:spPr>
      </p:pic>
      <p:sp>
        <p:nvSpPr>
          <p:cNvPr id="54" name="TextBox 6"/>
          <p:cNvSpPr/>
          <p:nvPr/>
        </p:nvSpPr>
        <p:spPr>
          <a:xfrm>
            <a:off x="569520" y="1635120"/>
            <a:ext cx="15282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Вакансии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Резюме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Работодатели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7"/>
          <p:cNvSpPr/>
          <p:nvPr/>
        </p:nvSpPr>
        <p:spPr>
          <a:xfrm>
            <a:off x="578880" y="3551040"/>
            <a:ext cx="15282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Вакансии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Резюме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Работодатели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8"/>
          <p:cNvSpPr/>
          <p:nvPr/>
        </p:nvSpPr>
        <p:spPr>
          <a:xfrm>
            <a:off x="569520" y="2500560"/>
            <a:ext cx="15282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Вакансии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Резюме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Работодатели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11"/>
          <p:cNvSpPr/>
          <p:nvPr/>
        </p:nvSpPr>
        <p:spPr>
          <a:xfrm>
            <a:off x="451080" y="4597920"/>
            <a:ext cx="1528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Вакансии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Picture 10" descr=""/>
          <p:cNvPicPr/>
          <p:nvPr/>
        </p:nvPicPr>
        <p:blipFill>
          <a:blip r:embed="rId7"/>
          <a:stretch/>
        </p:blipFill>
        <p:spPr>
          <a:xfrm>
            <a:off x="635400" y="5136120"/>
            <a:ext cx="935640" cy="526320"/>
          </a:xfrm>
          <a:prstGeom prst="rect">
            <a:avLst/>
          </a:prstGeom>
          <a:ln w="0">
            <a:noFill/>
          </a:ln>
        </p:spPr>
      </p:pic>
      <p:sp>
        <p:nvSpPr>
          <p:cNvPr id="59" name="TextBox 13"/>
          <p:cNvSpPr/>
          <p:nvPr/>
        </p:nvSpPr>
        <p:spPr>
          <a:xfrm>
            <a:off x="451080" y="5760000"/>
            <a:ext cx="1528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Вакансии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</a:rPr>
              <a:t>Резюме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Стрелка: вправо 14"/>
          <p:cNvSpPr/>
          <p:nvPr/>
        </p:nvSpPr>
        <p:spPr>
          <a:xfrm>
            <a:off x="1722240" y="113220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Pyth.3 parser (json + html)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Стрелка: вправо 29"/>
          <p:cNvSpPr/>
          <p:nvPr/>
        </p:nvSpPr>
        <p:spPr>
          <a:xfrm>
            <a:off x="1722240" y="221004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Pyth.3 parser (json + json)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Стрелка: вправо 31"/>
          <p:cNvSpPr/>
          <p:nvPr/>
        </p:nvSpPr>
        <p:spPr>
          <a:xfrm>
            <a:off x="1722240" y="320040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Pyth.3 parser (xml + xml)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Стрелка: вправо 33"/>
          <p:cNvSpPr/>
          <p:nvPr/>
        </p:nvSpPr>
        <p:spPr>
          <a:xfrm>
            <a:off x="1755720" y="411840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Pyth.3 parser (json)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Стрелка: вправо 35"/>
          <p:cNvSpPr/>
          <p:nvPr/>
        </p:nvSpPr>
        <p:spPr>
          <a:xfrm>
            <a:off x="1755720" y="519624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Pyth.3 parser (json + json)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Прямоугольник 37"/>
          <p:cNvSpPr/>
          <p:nvPr/>
        </p:nvSpPr>
        <p:spPr>
          <a:xfrm>
            <a:off x="3267000" y="923400"/>
            <a:ext cx="1926000" cy="5406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Репозиторий «сырых»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raw-data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json + html + xml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файлы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 день = 1 файл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Стрелка: вправо 39"/>
          <p:cNvSpPr/>
          <p:nvPr/>
        </p:nvSpPr>
        <p:spPr>
          <a:xfrm>
            <a:off x="5345280" y="115236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Pyth.3 cleaner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Стрелка: вправо 48"/>
          <p:cNvSpPr/>
          <p:nvPr/>
        </p:nvSpPr>
        <p:spPr>
          <a:xfrm>
            <a:off x="5345280" y="225576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Pyth.3 cleaner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Стрелка: вправо 50"/>
          <p:cNvSpPr/>
          <p:nvPr/>
        </p:nvSpPr>
        <p:spPr>
          <a:xfrm>
            <a:off x="5345280" y="319716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Pyth.3 cleaner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Стрелка: вправо 52"/>
          <p:cNvSpPr/>
          <p:nvPr/>
        </p:nvSpPr>
        <p:spPr>
          <a:xfrm>
            <a:off x="5345280" y="411696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4472c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Pyth.3 cleaner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(on develop.)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Стрелка: вправо 54"/>
          <p:cNvSpPr/>
          <p:nvPr/>
        </p:nvSpPr>
        <p:spPr>
          <a:xfrm>
            <a:off x="5345280" y="520092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4472c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Pyth.3 cleaner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(on develop.)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Прямоугольник 56"/>
          <p:cNvSpPr/>
          <p:nvPr/>
        </p:nvSpPr>
        <p:spPr>
          <a:xfrm>
            <a:off x="6777360" y="923400"/>
            <a:ext cx="1926000" cy="5406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Репозиторий «чистых»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clean-data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-файлы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день = 1 файл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Стрелка: вправо 62"/>
          <p:cNvSpPr/>
          <p:nvPr/>
        </p:nvSpPr>
        <p:spPr>
          <a:xfrm>
            <a:off x="8809200" y="118836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PostgreSQL upload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Стрелка: вправо 64"/>
          <p:cNvSpPr/>
          <p:nvPr/>
        </p:nvSpPr>
        <p:spPr>
          <a:xfrm>
            <a:off x="8809200" y="229176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PostgreSQL upload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Стрелка: вправо 66"/>
          <p:cNvSpPr/>
          <p:nvPr/>
        </p:nvSpPr>
        <p:spPr>
          <a:xfrm>
            <a:off x="8809200" y="3233160"/>
            <a:ext cx="132624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PostgreSQL upload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Прямоугольник 70"/>
          <p:cNvSpPr/>
          <p:nvPr/>
        </p:nvSpPr>
        <p:spPr>
          <a:xfrm>
            <a:off x="10287360" y="692280"/>
            <a:ext cx="1826640" cy="56332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PostgreSQL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-таблицы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отдельно по каждому источнику и их агрегация: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все вакансии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все резюме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все работодатели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Овал 72"/>
          <p:cNvSpPr/>
          <p:nvPr/>
        </p:nvSpPr>
        <p:spPr>
          <a:xfrm>
            <a:off x="3090240" y="346320"/>
            <a:ext cx="2279520" cy="193500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В проекте: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Сведение в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MongoDB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хранилище сырых данных вместо файлов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Стрелка: вправо 74"/>
          <p:cNvSpPr/>
          <p:nvPr/>
        </p:nvSpPr>
        <p:spPr>
          <a:xfrm>
            <a:off x="8832240" y="4116960"/>
            <a:ext cx="145476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4472c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PostgreSQL upl.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(on develop.)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Стрелка: вправо 76"/>
          <p:cNvSpPr/>
          <p:nvPr/>
        </p:nvSpPr>
        <p:spPr>
          <a:xfrm>
            <a:off x="8832240" y="5058360"/>
            <a:ext cx="145476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4472c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PostgreSQL upl.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(on develop.)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2"/>
          <p:cNvSpPr/>
          <p:nvPr/>
        </p:nvSpPr>
        <p:spPr>
          <a:xfrm>
            <a:off x="2201760" y="0"/>
            <a:ext cx="838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Обработка неструктурированных текстов для выделения компетенций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(1)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81" name="Прямоугольник 3"/>
          <p:cNvSpPr/>
          <p:nvPr/>
        </p:nvSpPr>
        <p:spPr>
          <a:xfrm>
            <a:off x="745560" y="1831680"/>
            <a:ext cx="1233720" cy="149112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pSQL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таблица «все вакансии»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Прямоугольник 5"/>
          <p:cNvSpPr/>
          <p:nvPr/>
        </p:nvSpPr>
        <p:spPr>
          <a:xfrm>
            <a:off x="745560" y="3943080"/>
            <a:ext cx="1233720" cy="149112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pSQL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таблица «все резюме»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Овал 10"/>
          <p:cNvSpPr/>
          <p:nvPr/>
        </p:nvSpPr>
        <p:spPr>
          <a:xfrm>
            <a:off x="1855440" y="415188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Овал 12"/>
          <p:cNvSpPr/>
          <p:nvPr/>
        </p:nvSpPr>
        <p:spPr>
          <a:xfrm>
            <a:off x="1855440" y="205092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42"/>
          <p:cNvSpPr/>
          <p:nvPr/>
        </p:nvSpPr>
        <p:spPr>
          <a:xfrm>
            <a:off x="3693240" y="3157560"/>
            <a:ext cx="4722480" cy="106308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Приведение текстов к нижнему регистру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Удаление лишних пробелов, табуляторов и т.д.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Удаление символов, не являющихся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[0-9a-z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а-Я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]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808080"/>
                </a:solidFill>
                <a:latin typeface="Calibri"/>
              </a:rPr>
              <a:t>(</a:t>
            </a: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On development) </a:t>
            </a:r>
            <a:r>
              <a:rPr b="0" lang="ru-RU" sz="1600" spc="-1" strike="noStrike">
                <a:solidFill>
                  <a:srgbClr val="808080"/>
                </a:solidFill>
                <a:latin typeface="Calibri"/>
              </a:rPr>
              <a:t>удаление стоп-слов по списку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Стрелка: влево 17"/>
          <p:cNvSpPr/>
          <p:nvPr/>
        </p:nvSpPr>
        <p:spPr>
          <a:xfrm flipH="1">
            <a:off x="2778120" y="3561840"/>
            <a:ext cx="914040" cy="1605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Стрелка: вниз 18"/>
          <p:cNvSpPr/>
          <p:nvPr/>
        </p:nvSpPr>
        <p:spPr>
          <a:xfrm>
            <a:off x="2663280" y="316260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Стрелка: вниз 19"/>
          <p:cNvSpPr/>
          <p:nvPr/>
        </p:nvSpPr>
        <p:spPr>
          <a:xfrm rot="10800000">
            <a:off x="2663640" y="372816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9" name="Стрелка: вниз 20"/>
          <p:cNvSpPr/>
          <p:nvPr/>
        </p:nvSpPr>
        <p:spPr>
          <a:xfrm rot="17448000">
            <a:off x="8547480" y="390096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Стрелка: вниз 21"/>
          <p:cNvSpPr/>
          <p:nvPr/>
        </p:nvSpPr>
        <p:spPr>
          <a:xfrm rot="15043800">
            <a:off x="8548560" y="292968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Овал 22"/>
          <p:cNvSpPr/>
          <p:nvPr/>
        </p:nvSpPr>
        <p:spPr>
          <a:xfrm>
            <a:off x="8976960" y="225792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clean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Овал 23"/>
          <p:cNvSpPr/>
          <p:nvPr/>
        </p:nvSpPr>
        <p:spPr>
          <a:xfrm>
            <a:off x="9093600" y="372276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clean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"/>
          <p:cNvSpPr/>
          <p:nvPr/>
        </p:nvSpPr>
        <p:spPr>
          <a:xfrm>
            <a:off x="2201760" y="0"/>
            <a:ext cx="838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Обработка неструктурированных текстов для выделения компетенций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(2)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95" name="Прямоугольник 3"/>
          <p:cNvSpPr/>
          <p:nvPr/>
        </p:nvSpPr>
        <p:spPr>
          <a:xfrm>
            <a:off x="745560" y="1831680"/>
            <a:ext cx="1233720" cy="149112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pSQL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таблица «все вакансии»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Прямоугольник 5"/>
          <p:cNvSpPr/>
          <p:nvPr/>
        </p:nvSpPr>
        <p:spPr>
          <a:xfrm>
            <a:off x="745560" y="3943080"/>
            <a:ext cx="1233720" cy="149112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pSQL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таблица «все резюме»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Овал 10"/>
          <p:cNvSpPr/>
          <p:nvPr/>
        </p:nvSpPr>
        <p:spPr>
          <a:xfrm>
            <a:off x="1855440" y="415188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 clean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Овал 12"/>
          <p:cNvSpPr/>
          <p:nvPr/>
        </p:nvSpPr>
        <p:spPr>
          <a:xfrm>
            <a:off x="1855440" y="205092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 clean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Стрелка: влево 17"/>
          <p:cNvSpPr/>
          <p:nvPr/>
        </p:nvSpPr>
        <p:spPr>
          <a:xfrm flipH="1">
            <a:off x="2778120" y="3561840"/>
            <a:ext cx="914040" cy="1605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Стрелка: вниз 18"/>
          <p:cNvSpPr/>
          <p:nvPr/>
        </p:nvSpPr>
        <p:spPr>
          <a:xfrm>
            <a:off x="2663280" y="316260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Стрелка: вниз 19"/>
          <p:cNvSpPr/>
          <p:nvPr/>
        </p:nvSpPr>
        <p:spPr>
          <a:xfrm rot="10800000">
            <a:off x="2663640" y="372816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Прямоугольник 1"/>
          <p:cNvSpPr/>
          <p:nvPr/>
        </p:nvSpPr>
        <p:spPr>
          <a:xfrm>
            <a:off x="3808440" y="699480"/>
            <a:ext cx="3232440" cy="531720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Python-</a:t>
            </a:r>
            <a:r>
              <a:rPr b="1" lang="ru-RU" sz="1800" spc="-1" strike="noStrike" u="sng">
                <a:solidFill>
                  <a:schemeClr val="dk1"/>
                </a:solidFill>
                <a:uFillTx/>
                <a:latin typeface="Calibri"/>
              </a:rPr>
              <a:t>обработка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Конвертация каждой текстовой строки в список. Например, строка: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«обработка деталей и утилизация расходных материалов ведение медицинской документации»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41b26"/>
                </a:solidFill>
                <a:latin typeface="-apple-system"/>
              </a:rPr>
              <a:t>конвертируется в упорядоченный(!) список строк: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[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«обработка», «деталей», «и», «утилизация», «расходных», «материалов», «ведение»,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 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«медицинской», «документации»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Прямоугольник 6"/>
          <p:cNvSpPr/>
          <p:nvPr/>
        </p:nvSpPr>
        <p:spPr>
          <a:xfrm>
            <a:off x="8284320" y="699480"/>
            <a:ext cx="3232440" cy="531720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Python-</a:t>
            </a:r>
            <a:r>
              <a:rPr b="1" lang="ru-RU" sz="1800" spc="-1" strike="noStrike" u="sng">
                <a:solidFill>
                  <a:schemeClr val="dk1"/>
                </a:solidFill>
                <a:uFillTx/>
                <a:latin typeface="Calibri"/>
              </a:rPr>
              <a:t>обработка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41b26"/>
                </a:solidFill>
                <a:latin typeface="-apple-system"/>
              </a:rPr>
              <a:t>Упорядоченный(!) список строк: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[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«обработка», «деталей», «и», «утилизация», «расходных», «материалов», «ведение»,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 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«медицинской», «документации»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41b26"/>
                </a:solidFill>
                <a:latin typeface="-apple-system"/>
              </a:rPr>
              <a:t>конвертируется в набор всех возможных генерируемых упорядоченных(!) списков с заданной размерностью, 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например 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len = 2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[[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«обработка», «деталей»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],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[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«деталей», «и»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], [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«и», «утилизация»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], [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«утилизация», «расходных»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]…]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Стрелка: влево 7"/>
          <p:cNvSpPr/>
          <p:nvPr/>
        </p:nvSpPr>
        <p:spPr>
          <a:xfrm flipH="1">
            <a:off x="7205040" y="3211920"/>
            <a:ext cx="914040" cy="659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Стрелка: влево 8"/>
          <p:cNvSpPr/>
          <p:nvPr/>
        </p:nvSpPr>
        <p:spPr>
          <a:xfrm flipH="1">
            <a:off x="11680920" y="3062520"/>
            <a:ext cx="510120" cy="659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TextBox 26"/>
          <p:cNvSpPr/>
          <p:nvPr/>
        </p:nvSpPr>
        <p:spPr>
          <a:xfrm>
            <a:off x="8186760" y="5639040"/>
            <a:ext cx="3540240" cy="1709640"/>
          </a:xfrm>
          <a:prstGeom prst="ellipse">
            <a:avLst/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>
            <a:solidFill>
              <a:srgbClr val="5b9bd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050" spc="-1" strike="noStrike">
                <a:solidFill>
                  <a:srgbClr val="041b26"/>
                </a:solidFill>
                <a:latin typeface="-apple-system"/>
              </a:rPr>
              <a:t>В рамках реализуемого проекта на основании эмпирических наблюдений было принято решение генерировать списки с размерностью от 1 слова до 5 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/>
          <p:nvPr/>
        </p:nvSpPr>
        <p:spPr>
          <a:xfrm>
            <a:off x="2201760" y="0"/>
            <a:ext cx="838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Обработка неструктурированных текстов для выделения компетенций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(3)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109" name="Прямоугольник 6"/>
          <p:cNvSpPr/>
          <p:nvPr/>
        </p:nvSpPr>
        <p:spPr>
          <a:xfrm>
            <a:off x="800640" y="770040"/>
            <a:ext cx="3232440" cy="531720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Python-</a:t>
            </a:r>
            <a:r>
              <a:rPr b="1" lang="ru-RU" sz="1800" spc="-1" strike="noStrike" u="sng">
                <a:solidFill>
                  <a:schemeClr val="dk1"/>
                </a:solidFill>
                <a:uFillTx/>
                <a:latin typeface="Calibri"/>
              </a:rPr>
              <a:t>обработка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Внутри каждого списка слова сортируются в алфавитном порядке. Предпосылка – порядок соседних слов внутри одной группы не важен.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После этого все дублируемые списки удаляются.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Иными словами: 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[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«английский», «знание»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]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 и 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[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«знание», «английский»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] 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считаются тождественными. Ячейке с неструктурированным текстом будет соответствовать 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[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«английский», «знание»</a:t>
            </a:r>
            <a:r>
              <a:rPr b="0" lang="en-US" sz="1800" spc="-1" strike="noStrike">
                <a:solidFill>
                  <a:srgbClr val="041b26"/>
                </a:solidFill>
                <a:latin typeface="-apple-system"/>
              </a:rPr>
              <a:t>]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Стрелка: влево 7"/>
          <p:cNvSpPr/>
          <p:nvPr/>
        </p:nvSpPr>
        <p:spPr>
          <a:xfrm flipH="1">
            <a:off x="84960" y="3141000"/>
            <a:ext cx="650520" cy="659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1" name="Стрелка: влево 5"/>
          <p:cNvSpPr/>
          <p:nvPr/>
        </p:nvSpPr>
        <p:spPr>
          <a:xfrm flipH="1">
            <a:off x="4096440" y="3141000"/>
            <a:ext cx="650520" cy="659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Стрелка: вниз 8"/>
          <p:cNvSpPr/>
          <p:nvPr/>
        </p:nvSpPr>
        <p:spPr>
          <a:xfrm rot="17448000">
            <a:off x="8490960" y="385164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3" name="Стрелка: вниз 9"/>
          <p:cNvSpPr/>
          <p:nvPr/>
        </p:nvSpPr>
        <p:spPr>
          <a:xfrm rot="15043800">
            <a:off x="8492040" y="288036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Овал 10"/>
          <p:cNvSpPr/>
          <p:nvPr/>
        </p:nvSpPr>
        <p:spPr>
          <a:xfrm>
            <a:off x="8920080" y="220860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clean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lemma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Овал 11"/>
          <p:cNvSpPr/>
          <p:nvPr/>
        </p:nvSpPr>
        <p:spPr>
          <a:xfrm>
            <a:off x="8920080" y="357516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clean lemma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Прямоугольник 12"/>
          <p:cNvSpPr/>
          <p:nvPr/>
        </p:nvSpPr>
        <p:spPr>
          <a:xfrm>
            <a:off x="4946400" y="812160"/>
            <a:ext cx="3232440" cy="531720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Python-</a:t>
            </a:r>
            <a:r>
              <a:rPr b="1" lang="ru-RU" sz="1800" spc="-1" strike="noStrike" u="sng">
                <a:solidFill>
                  <a:schemeClr val="dk1"/>
                </a:solidFill>
                <a:uFillTx/>
                <a:latin typeface="Calibri"/>
              </a:rPr>
              <a:t>обработка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Формируется колонка </a:t>
            </a:r>
            <a:r>
              <a:rPr b="1" lang="en-US" sz="1800" spc="-1" strike="noStrike">
                <a:solidFill>
                  <a:srgbClr val="041b26"/>
                </a:solidFill>
                <a:latin typeface="-apple-system"/>
              </a:rPr>
              <a:t>description clean lemma</a:t>
            </a:r>
            <a:r>
              <a:rPr b="0" lang="ru-RU" sz="1800" spc="-1" strike="noStrike">
                <a:solidFill>
                  <a:srgbClr val="041b26"/>
                </a:solidFill>
                <a:latin typeface="-apple-system"/>
              </a:rPr>
              <a:t>. Для каждого описания вакансии / резюме формируется уникализированный (без дублей и внутри отсортированный по алфавиту) список возможных словосочетаний с длиной от 1 до 5 слов.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Стрелка: влево 13"/>
          <p:cNvSpPr/>
          <p:nvPr/>
        </p:nvSpPr>
        <p:spPr>
          <a:xfrm flipH="1">
            <a:off x="11065320" y="2480760"/>
            <a:ext cx="650520" cy="659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Стрелка: влево 14"/>
          <p:cNvSpPr/>
          <p:nvPr/>
        </p:nvSpPr>
        <p:spPr>
          <a:xfrm flipH="1">
            <a:off x="11065320" y="3801240"/>
            <a:ext cx="650520" cy="659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2"/>
          <p:cNvSpPr/>
          <p:nvPr/>
        </p:nvSpPr>
        <p:spPr>
          <a:xfrm>
            <a:off x="2201760" y="0"/>
            <a:ext cx="838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Обработка неструктурированных текстов для выделения компетенций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(4)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0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121" name="Прямоугольник 3"/>
          <p:cNvSpPr/>
          <p:nvPr/>
        </p:nvSpPr>
        <p:spPr>
          <a:xfrm>
            <a:off x="745560" y="1831680"/>
            <a:ext cx="1233720" cy="149112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pSQL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таблица «все вакансии»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Прямоугольник 5"/>
          <p:cNvSpPr/>
          <p:nvPr/>
        </p:nvSpPr>
        <p:spPr>
          <a:xfrm>
            <a:off x="745560" y="3943080"/>
            <a:ext cx="1233720" cy="149112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pSQL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таблица «все резюме»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Овал 10"/>
          <p:cNvSpPr/>
          <p:nvPr/>
        </p:nvSpPr>
        <p:spPr>
          <a:xfrm>
            <a:off x="1855440" y="415188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 clean lemma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Овал 12"/>
          <p:cNvSpPr/>
          <p:nvPr/>
        </p:nvSpPr>
        <p:spPr>
          <a:xfrm>
            <a:off x="1855440" y="2050920"/>
            <a:ext cx="1837440" cy="1073880"/>
          </a:xfrm>
          <a:prstGeom prst="ellipse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Колонка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description clean</a:t>
            </a:r>
            <a:r>
              <a:rPr b="1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lemma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Стрелка: влево 17"/>
          <p:cNvSpPr/>
          <p:nvPr/>
        </p:nvSpPr>
        <p:spPr>
          <a:xfrm flipH="1">
            <a:off x="2778120" y="3561840"/>
            <a:ext cx="914040" cy="1605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6" name="Стрелка: вниз 18"/>
          <p:cNvSpPr/>
          <p:nvPr/>
        </p:nvSpPr>
        <p:spPr>
          <a:xfrm>
            <a:off x="2663280" y="316260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Стрелка: вниз 19"/>
          <p:cNvSpPr/>
          <p:nvPr/>
        </p:nvSpPr>
        <p:spPr>
          <a:xfrm rot="10800000">
            <a:off x="2663640" y="3728160"/>
            <a:ext cx="221760" cy="39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8" name="Прямоугольник 1"/>
          <p:cNvSpPr/>
          <p:nvPr/>
        </p:nvSpPr>
        <p:spPr>
          <a:xfrm>
            <a:off x="3808440" y="699480"/>
            <a:ext cx="3232440" cy="531720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Python-</a:t>
            </a:r>
            <a:r>
              <a:rPr b="1" lang="ru-RU" sz="1800" spc="-1" strike="noStrike" u="sng">
                <a:solidFill>
                  <a:schemeClr val="dk1"/>
                </a:solidFill>
                <a:uFillTx/>
                <a:latin typeface="Calibri"/>
              </a:rPr>
              <a:t>обработка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Вычисляется частота встречаемости каждого уникального словосочетания.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Формируется 5 таблиц (для каждой длины) упоминаемости словосочетаний.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3 колонки –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id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словосочетания,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name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словосочетания и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count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словосочетания по всему массиву за последний год.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2"/>
          <p:cNvSpPr/>
          <p:nvPr/>
        </p:nvSpPr>
        <p:spPr>
          <a:xfrm>
            <a:off x="2063880" y="0"/>
            <a:ext cx="84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Формирование классификатора компетенций (1)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Прямая соединительная линия 4"/>
          <p:cNvCxnSpPr/>
          <p:nvPr/>
        </p:nvCxnSpPr>
        <p:spPr>
          <a:xfrm>
            <a:off x="1722240" y="345960"/>
            <a:ext cx="88689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131" name="TextBox 6"/>
          <p:cNvSpPr/>
          <p:nvPr/>
        </p:nvSpPr>
        <p:spPr>
          <a:xfrm>
            <a:off x="186840" y="1004760"/>
            <a:ext cx="3113280" cy="63828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Предложение Заказчиков по компетенциям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14"/>
          <p:cNvSpPr/>
          <p:nvPr/>
        </p:nvSpPr>
        <p:spPr>
          <a:xfrm>
            <a:off x="186840" y="2736720"/>
            <a:ext cx="3113280" cy="228420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Анализ научно-профессиональной документации,  профессиональных и нормативных реестров (профстандарты, ФГОСы и т.д.) для выделения компетенций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15"/>
          <p:cNvSpPr/>
          <p:nvPr/>
        </p:nvSpPr>
        <p:spPr>
          <a:xfrm>
            <a:off x="186840" y="5126040"/>
            <a:ext cx="3113280" cy="146124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Выделение новых компетенций на основании высокой частотности и упоминаемости в текстах вакансий и резюме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16"/>
          <p:cNvSpPr/>
          <p:nvPr/>
        </p:nvSpPr>
        <p:spPr>
          <a:xfrm>
            <a:off x="186840" y="1732320"/>
            <a:ext cx="3113280" cy="91260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Предложение экспертного сообщества по набору компетенций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Стрелка: вправо 7"/>
          <p:cNvSpPr/>
          <p:nvPr/>
        </p:nvSpPr>
        <p:spPr>
          <a:xfrm>
            <a:off x="3667320" y="1004760"/>
            <a:ext cx="569880" cy="559836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6" name="Стрелка: вправо 20"/>
          <p:cNvSpPr/>
          <p:nvPr/>
        </p:nvSpPr>
        <p:spPr>
          <a:xfrm rot="823800">
            <a:off x="3886200" y="4403520"/>
            <a:ext cx="3215160" cy="37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Стрелка: вправо 21"/>
          <p:cNvSpPr/>
          <p:nvPr/>
        </p:nvSpPr>
        <p:spPr>
          <a:xfrm flipV="1" rot="19908000">
            <a:off x="3858840" y="2943360"/>
            <a:ext cx="3439440" cy="38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8" name="TextBox 9"/>
          <p:cNvSpPr/>
          <p:nvPr/>
        </p:nvSpPr>
        <p:spPr>
          <a:xfrm>
            <a:off x="7101000" y="1593720"/>
            <a:ext cx="4286520" cy="146124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Формирование классификатора компетенций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ad-hoc,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таргетированного под видение и задачи конкретных  Заказчиков мониторинга для собственных бизнес-задач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22"/>
          <p:cNvSpPr/>
          <p:nvPr/>
        </p:nvSpPr>
        <p:spPr>
          <a:xfrm>
            <a:off x="7101000" y="4503240"/>
            <a:ext cx="4286520" cy="118692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Формирование единого реестра-классификатора компетенций для задач самостоятельного мониторинга востребованных компетенций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Стрелка: вправо 23"/>
          <p:cNvSpPr/>
          <p:nvPr/>
        </p:nvSpPr>
        <p:spPr>
          <a:xfrm>
            <a:off x="3382200" y="1868040"/>
            <a:ext cx="569880" cy="473508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</TotalTime>
  <Application>LibreOffice/7.4.3.2$Linux_X86_64 LibreOffice_project/1048a8393ae2eeec98dff31b5c133c5f1d08b890</Application>
  <AppVersion>15.0000</AppVersion>
  <Words>1153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2020-11-30T12:21:43Z</dcterms:created>
  <dc:creator>Сергей Алексеевич Егоров</dc:creator>
  <dc:description/>
  <dc:language>ru-RU</dc:language>
  <cp:lastModifiedBy>Сергей Алексеевич Егоров</cp:lastModifiedBy>
  <dcterms:modified xsi:type="dcterms:W3CDTF">2020-12-02T12:18:43Z</dcterms:modified>
  <cp:revision>35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18</vt:i4>
  </property>
</Properties>
</file>