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1176350"/>
            <a:ext cx="8374549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62" y="2466487"/>
            <a:ext cx="7253605" cy="197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16612" y="2892926"/>
            <a:ext cx="2908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28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embeddings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983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Recall: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latent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semantic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analysis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9034" y="1352550"/>
            <a:ext cx="7112634" cy="3377206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Мы получаем малоразмерные векторы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Векторы содержат значения слов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Мы можем вычислить расстояние между словами (косинусное расстояние)</a:t>
            </a:r>
            <a:endParaRPr lang="ru-RU" sz="1800" dirty="0">
              <a:latin typeface="Arial MT"/>
              <a:cs typeface="Arial MT"/>
            </a:endParaRPr>
          </a:p>
          <a:p>
            <a:pPr marL="180975">
              <a:lnSpc>
                <a:spcPct val="100000"/>
              </a:lnSpc>
              <a:spcBef>
                <a:spcPts val="414"/>
              </a:spcBef>
              <a:tabLst>
                <a:tab pos="548640" algn="l"/>
                <a:tab pos="549275" algn="l"/>
              </a:tabLst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ru-RU" sz="2400" dirty="0">
                <a:solidFill>
                  <a:srgbClr val="FF0000"/>
                </a:solidFill>
                <a:latin typeface="Arial MT"/>
                <a:cs typeface="Arial MT"/>
              </a:rPr>
              <a:t>Проблемы: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  <a:latin typeface="Arial MT"/>
                <a:cs typeface="Arial MT"/>
              </a:rPr>
              <a:t>огромное вычислительное время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  <a:latin typeface="Arial MT"/>
                <a:cs typeface="Arial MT"/>
              </a:rPr>
              <a:t>когда вы меняете свой набор данных, вам нужно все пересчитывать заново</a:t>
            </a:r>
            <a:endParaRPr sz="24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176350"/>
            <a:ext cx="8374549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ru-RU" spc="-5" dirty="0"/>
              <a:t>Тем не менее, что мы сделали, так это создали некоторую матрицу представлений слов, а затем вычислили векторы слов, используя методы уменьшения размерности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2559380"/>
            <a:ext cx="8149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Но как насчет того, чтобы </a:t>
            </a:r>
            <a:r>
              <a:rPr lang="ru-RU" sz="1800" spc="-5" dirty="0">
                <a:solidFill>
                  <a:srgbClr val="00B050"/>
                </a:solidFill>
                <a:latin typeface="Arial MT"/>
                <a:cs typeface="Arial MT"/>
              </a:rPr>
              <a:t>выучить </a:t>
            </a: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эти словесные представления?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827180"/>
            <a:ext cx="8278495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Чего мы хотим: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Мы хотим выучить плотные векторы для слов, и мы хотим,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чтобы эти векторы имели расстояние (вектор слова должен быть близок к векторам других слов, которые часто встречаются в том же контексте).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513230"/>
            <a:ext cx="7997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Эти выученные векторы слов называются  </a:t>
            </a:r>
            <a:r>
              <a:rPr sz="1800" b="1" spc="-5" dirty="0">
                <a:solidFill>
                  <a:srgbClr val="6AA84F"/>
                </a:solidFill>
                <a:latin typeface="Arial"/>
                <a:cs typeface="Arial"/>
              </a:rPr>
              <a:t>word</a:t>
            </a:r>
            <a:r>
              <a:rPr sz="1800" b="1" spc="-15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AA84F"/>
                </a:solidFill>
                <a:latin typeface="Arial"/>
                <a:cs typeface="Arial"/>
              </a:rPr>
              <a:t>embeddings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Word2Vec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954224" y="1470875"/>
            <a:ext cx="2705100" cy="285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572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Предсказывать контекстные слова по заданному слову (или наоборот)</a:t>
            </a:r>
          </a:p>
          <a:p>
            <a:pPr marL="469900" marR="4572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lang="ru-RU" spc="-5" dirty="0">
                <a:solidFill>
                  <a:srgbClr val="595959"/>
                </a:solidFill>
                <a:latin typeface="Arial MT"/>
                <a:cs typeface="Arial MT"/>
              </a:rPr>
              <a:t>М</a:t>
            </a: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аксимизировать вероятность одновременного просмотра слова и его контекста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387" y="1506977"/>
            <a:ext cx="5321935" cy="2869565"/>
            <a:chOff x="354387" y="1506977"/>
            <a:chExt cx="5321935" cy="2869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070" y="1506977"/>
              <a:ext cx="5197959" cy="28500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150" y="4045324"/>
              <a:ext cx="5312410" cy="326390"/>
            </a:xfrm>
            <a:custGeom>
              <a:avLst/>
              <a:gdLst/>
              <a:ahLst/>
              <a:cxnLst/>
              <a:rect l="l" t="t" r="r" b="b"/>
              <a:pathLst>
                <a:path w="5312410" h="326389">
                  <a:moveTo>
                    <a:pt x="5311799" y="326099"/>
                  </a:moveTo>
                  <a:lnTo>
                    <a:pt x="0" y="326099"/>
                  </a:lnTo>
                  <a:lnTo>
                    <a:pt x="0" y="0"/>
                  </a:lnTo>
                  <a:lnTo>
                    <a:pt x="5311799" y="0"/>
                  </a:lnTo>
                  <a:lnTo>
                    <a:pt x="5311799" y="326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150" y="4045324"/>
              <a:ext cx="5312410" cy="326390"/>
            </a:xfrm>
            <a:custGeom>
              <a:avLst/>
              <a:gdLst/>
              <a:ahLst/>
              <a:cxnLst/>
              <a:rect l="l" t="t" r="r" b="b"/>
              <a:pathLst>
                <a:path w="5312410" h="326389">
                  <a:moveTo>
                    <a:pt x="0" y="0"/>
                  </a:moveTo>
                  <a:lnTo>
                    <a:pt x="5311799" y="0"/>
                  </a:lnTo>
                  <a:lnTo>
                    <a:pt x="5311799" y="326099"/>
                  </a:lnTo>
                  <a:lnTo>
                    <a:pt x="0" y="32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Word2Vec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586" y="2098130"/>
            <a:ext cx="6950127" cy="21633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748" y="1246293"/>
            <a:ext cx="66990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Просмотр текстового массива с помощью скользящих окон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Word2Vec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5200" y="1625900"/>
            <a:ext cx="7759700" cy="2698115"/>
            <a:chOff x="685200" y="1625900"/>
            <a:chExt cx="7759700" cy="2698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586" y="2098130"/>
              <a:ext cx="6950127" cy="21633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200" y="1625900"/>
              <a:ext cx="7759439" cy="26975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3749" y="1246293"/>
            <a:ext cx="69501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Просмотр текстового массива с помощью скользящих окон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4523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Word2Vec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objective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551" y="2380325"/>
            <a:ext cx="3908177" cy="1236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4550" y="1471175"/>
            <a:ext cx="7920850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Мы хотим </a:t>
            </a:r>
            <a:r>
              <a:rPr lang="ru-RU" sz="1800" spc="-5" dirty="0">
                <a:solidFill>
                  <a:srgbClr val="00B050"/>
                </a:solidFill>
                <a:latin typeface="Arial MT"/>
                <a:cs typeface="Arial MT"/>
              </a:rPr>
              <a:t>максимизировать вероятность </a:t>
            </a: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контекстных слов, заданных центральным словом (</a:t>
            </a:r>
            <a:r>
              <a:rPr lang="ru-RU" sz="1800" spc="-5" dirty="0">
                <a:solidFill>
                  <a:srgbClr val="00B050"/>
                </a:solidFill>
                <a:latin typeface="Arial MT"/>
                <a:cs typeface="Arial MT"/>
              </a:rPr>
              <a:t>логарифмическая вероятность</a:t>
            </a: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):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4523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Word2Vec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objective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550" y="1521681"/>
            <a:ext cx="67778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ИЛИ мы хотим свести к минимуму </a:t>
            </a:r>
            <a:r>
              <a:rPr sz="1800" spc="-5" dirty="0">
                <a:solidFill>
                  <a:srgbClr val="6AA84F"/>
                </a:solidFill>
                <a:latin typeface="Arial MT"/>
                <a:cs typeface="Arial MT"/>
              </a:rPr>
              <a:t>negative</a:t>
            </a:r>
            <a:r>
              <a:rPr sz="1800" spc="-1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6AA84F"/>
                </a:solidFill>
                <a:latin typeface="Arial MT"/>
                <a:cs typeface="Arial MT"/>
              </a:rPr>
              <a:t>log-likelihood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634" y="2385447"/>
            <a:ext cx="6446958" cy="12232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523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Word2Vec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objective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function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4550" y="1521681"/>
            <a:ext cx="68540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ИЛИ мы хотим свести к минимуму </a:t>
            </a:r>
            <a:r>
              <a:rPr sz="1800" spc="-5" dirty="0">
                <a:solidFill>
                  <a:srgbClr val="6AA84F"/>
                </a:solidFill>
                <a:latin typeface="Arial MT"/>
                <a:cs typeface="Arial MT"/>
              </a:rPr>
              <a:t>negative</a:t>
            </a:r>
            <a:r>
              <a:rPr sz="1800" spc="-1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6AA84F"/>
                </a:solidFill>
                <a:latin typeface="Arial MT"/>
                <a:cs typeface="Arial MT"/>
              </a:rPr>
              <a:t>log-likelihood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634" y="2385447"/>
            <a:ext cx="6446958" cy="12232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89275" y="3993505"/>
            <a:ext cx="354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Ho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t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calculate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P(</a:t>
            </a:r>
            <a:r>
              <a:rPr sz="1800" spc="-10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100" baseline="-19841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100" spc="-240" baseline="-1984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MS PGothic"/>
                <a:cs typeface="MS PGothic"/>
              </a:rPr>
              <a:t>₊</a:t>
            </a:r>
            <a:r>
              <a:rPr sz="1800" spc="-450" dirty="0">
                <a:solidFill>
                  <a:srgbClr val="FF0000"/>
                </a:solidFill>
                <a:latin typeface="Arial MT"/>
                <a:cs typeface="Arial MT"/>
              </a:rPr>
              <a:t>□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7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100" baseline="-19841" dirty="0">
                <a:solidFill>
                  <a:srgbClr val="FF0000"/>
                </a:solidFill>
                <a:latin typeface="Arial MT"/>
                <a:cs typeface="Arial MT"/>
              </a:rPr>
              <a:t>t </a:t>
            </a:r>
            <a:r>
              <a:rPr sz="2100" spc="-150" baseline="-1984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Lucida Sans Unicode"/>
                <a:cs typeface="Lucida Sans Unicode"/>
              </a:rPr>
              <a:t>𝛳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523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Word2Vec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objective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function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2" y="2217476"/>
            <a:ext cx="3633588" cy="838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000" y="1405981"/>
            <a:ext cx="7338695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Дано центральное слово </a:t>
            </a:r>
            <a:r>
              <a:rPr lang="ru-RU" sz="1800" b="1" spc="-5" dirty="0">
                <a:solidFill>
                  <a:srgbClr val="00B050"/>
                </a:solidFill>
                <a:latin typeface="Arial MT"/>
                <a:cs typeface="Arial MT"/>
              </a:rPr>
              <a:t>c</a:t>
            </a: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 и контекстное слово </a:t>
            </a:r>
            <a:r>
              <a:rPr lang="ru-RU" sz="1800" b="1" spc="-5" dirty="0">
                <a:solidFill>
                  <a:srgbClr val="00B050"/>
                </a:solidFill>
                <a:latin typeface="Arial MT"/>
                <a:cs typeface="Arial MT"/>
              </a:rPr>
              <a:t>o</a:t>
            </a: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Arial MT"/>
              <a:cs typeface="Arial MT"/>
            </a:endParaRPr>
          </a:p>
          <a:p>
            <a:pPr marL="4735195" indent="-367665">
              <a:lnSpc>
                <a:spcPct val="100000"/>
              </a:lnSpc>
              <a:spcBef>
                <a:spcPts val="5"/>
              </a:spcBef>
              <a:buChar char="●"/>
              <a:tabLst>
                <a:tab pos="4735195" algn="l"/>
                <a:tab pos="47358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context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endParaRPr sz="1800" dirty="0">
              <a:latin typeface="Arial MT"/>
              <a:cs typeface="Arial MT"/>
            </a:endParaRPr>
          </a:p>
          <a:p>
            <a:pPr marL="4735195" indent="-367665">
              <a:lnSpc>
                <a:spcPct val="100000"/>
              </a:lnSpc>
              <a:spcBef>
                <a:spcPts val="315"/>
              </a:spcBef>
              <a:buChar char="●"/>
              <a:tabLst>
                <a:tab pos="4735195" algn="l"/>
                <a:tab pos="47358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center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5" y="3793656"/>
            <a:ext cx="760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“Scalar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neighbour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possible”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249" y="1176350"/>
            <a:ext cx="3185795" cy="20256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representations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recall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embeddings:</a:t>
            </a:r>
            <a:endParaRPr sz="1800" dirty="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Word2Vec</a:t>
            </a:r>
            <a:endParaRPr sz="1400" dirty="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GloVe</a:t>
            </a:r>
            <a:endParaRPr sz="1400" dirty="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FastText</a:t>
            </a:r>
            <a:endParaRPr sz="14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Sentence</a:t>
            </a:r>
            <a:r>
              <a:rPr sz="18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embeddings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Languages</a:t>
            </a: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similarities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2F63970-7393-0B69-C7BD-80BE7870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Word2Vec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27862" y="1391277"/>
            <a:ext cx="5248275" cy="3126740"/>
            <a:chOff x="627862" y="1391277"/>
            <a:chExt cx="5248275" cy="3126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545" y="1391277"/>
              <a:ext cx="5197959" cy="28500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2624" y="3940125"/>
              <a:ext cx="5238750" cy="572770"/>
            </a:xfrm>
            <a:custGeom>
              <a:avLst/>
              <a:gdLst/>
              <a:ahLst/>
              <a:cxnLst/>
              <a:rect l="l" t="t" r="r" b="b"/>
              <a:pathLst>
                <a:path w="5238750" h="572770">
                  <a:moveTo>
                    <a:pt x="5238299" y="572699"/>
                  </a:moveTo>
                  <a:lnTo>
                    <a:pt x="0" y="572699"/>
                  </a:lnTo>
                  <a:lnTo>
                    <a:pt x="0" y="0"/>
                  </a:lnTo>
                  <a:lnTo>
                    <a:pt x="5238299" y="0"/>
                  </a:lnTo>
                  <a:lnTo>
                    <a:pt x="5238299" y="57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624" y="3940125"/>
              <a:ext cx="5238750" cy="572770"/>
            </a:xfrm>
            <a:custGeom>
              <a:avLst/>
              <a:gdLst/>
              <a:ahLst/>
              <a:cxnLst/>
              <a:rect l="l" t="t" r="r" b="b"/>
              <a:pathLst>
                <a:path w="5238750" h="572770">
                  <a:moveTo>
                    <a:pt x="0" y="0"/>
                  </a:moveTo>
                  <a:lnTo>
                    <a:pt x="5238299" y="0"/>
                  </a:lnTo>
                  <a:lnTo>
                    <a:pt x="5238299" y="572699"/>
                  </a:lnTo>
                  <a:lnTo>
                    <a:pt x="0" y="572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4158" y="1441192"/>
            <a:ext cx="2537116" cy="242138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699704" y="3639898"/>
            <a:ext cx="1200150" cy="643255"/>
            <a:chOff x="2699704" y="3639898"/>
            <a:chExt cx="1200150" cy="643255"/>
          </a:xfrm>
        </p:grpSpPr>
        <p:sp>
          <p:nvSpPr>
            <p:cNvPr id="10" name="object 10"/>
            <p:cNvSpPr/>
            <p:nvPr/>
          </p:nvSpPr>
          <p:spPr>
            <a:xfrm>
              <a:off x="2736180" y="3674032"/>
              <a:ext cx="652780" cy="604520"/>
            </a:xfrm>
            <a:custGeom>
              <a:avLst/>
              <a:gdLst/>
              <a:ahLst/>
              <a:cxnLst/>
              <a:rect l="l" t="t" r="r" b="b"/>
              <a:pathLst>
                <a:path w="652779" h="604520">
                  <a:moveTo>
                    <a:pt x="652269" y="60406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4466" y="3644661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4" h="41275">
                  <a:moveTo>
                    <a:pt x="21024" y="40914"/>
                  </a:moveTo>
                  <a:lnTo>
                    <a:pt x="0" y="0"/>
                  </a:lnTo>
                  <a:lnTo>
                    <a:pt x="42404" y="17827"/>
                  </a:lnTo>
                  <a:lnTo>
                    <a:pt x="21024" y="4091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04466" y="3644661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4" h="41275">
                  <a:moveTo>
                    <a:pt x="42404" y="17827"/>
                  </a:moveTo>
                  <a:lnTo>
                    <a:pt x="0" y="0"/>
                  </a:lnTo>
                  <a:lnTo>
                    <a:pt x="21024" y="40914"/>
                  </a:lnTo>
                  <a:lnTo>
                    <a:pt x="42404" y="1782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4899" y="3679831"/>
              <a:ext cx="473709" cy="597535"/>
            </a:xfrm>
            <a:custGeom>
              <a:avLst/>
              <a:gdLst/>
              <a:ahLst/>
              <a:cxnLst/>
              <a:rect l="l" t="t" r="r" b="b"/>
              <a:pathLst>
                <a:path w="473710" h="597535">
                  <a:moveTo>
                    <a:pt x="0" y="596918"/>
                  </a:moveTo>
                  <a:lnTo>
                    <a:pt x="473292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5865" y="3645961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4">
                  <a:moveTo>
                    <a:pt x="24655" y="43645"/>
                  </a:moveTo>
                  <a:lnTo>
                    <a:pt x="0" y="24095"/>
                  </a:lnTo>
                  <a:lnTo>
                    <a:pt x="39183" y="0"/>
                  </a:lnTo>
                  <a:lnTo>
                    <a:pt x="24655" y="4364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5865" y="3645961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4">
                  <a:moveTo>
                    <a:pt x="24655" y="43645"/>
                  </a:moveTo>
                  <a:lnTo>
                    <a:pt x="39183" y="0"/>
                  </a:lnTo>
                  <a:lnTo>
                    <a:pt x="0" y="24095"/>
                  </a:lnTo>
                  <a:lnTo>
                    <a:pt x="24655" y="4364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Word2Vec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699" y="1008707"/>
            <a:ext cx="3552994" cy="39837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6493" y="1050050"/>
            <a:ext cx="3010048" cy="38141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06000" y="1209838"/>
            <a:ext cx="588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CBOW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175" y="1209838"/>
            <a:ext cx="8934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Skip-gram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Word2Vec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1925" y="1216355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Problem: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1323" y="1857887"/>
            <a:ext cx="3122930" cy="774065"/>
            <a:chOff x="801323" y="1857887"/>
            <a:chExt cx="3122930" cy="774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323" y="1857887"/>
              <a:ext cx="3107768" cy="7171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5350" y="2243650"/>
              <a:ext cx="2009139" cy="379095"/>
            </a:xfrm>
            <a:custGeom>
              <a:avLst/>
              <a:gdLst/>
              <a:ahLst/>
              <a:cxnLst/>
              <a:rect l="l" t="t" r="r" b="b"/>
              <a:pathLst>
                <a:path w="2009139" h="379094">
                  <a:moveTo>
                    <a:pt x="0" y="0"/>
                  </a:moveTo>
                  <a:lnTo>
                    <a:pt x="2009099" y="0"/>
                  </a:lnTo>
                  <a:lnTo>
                    <a:pt x="2009099" y="378599"/>
                  </a:lnTo>
                  <a:lnTo>
                    <a:pt x="0" y="378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95748" y="2400624"/>
            <a:ext cx="1421765" cy="82550"/>
            <a:chOff x="4195748" y="2400624"/>
            <a:chExt cx="1421765" cy="82550"/>
          </a:xfrm>
        </p:grpSpPr>
        <p:sp>
          <p:nvSpPr>
            <p:cNvPr id="8" name="object 8"/>
            <p:cNvSpPr/>
            <p:nvPr/>
          </p:nvSpPr>
          <p:spPr>
            <a:xfrm>
              <a:off x="4291722" y="2441613"/>
              <a:ext cx="1316355" cy="10160"/>
            </a:xfrm>
            <a:custGeom>
              <a:avLst/>
              <a:gdLst/>
              <a:ahLst/>
              <a:cxnLst/>
              <a:rect l="l" t="t" r="r" b="b"/>
              <a:pathLst>
                <a:path w="1316354" h="10160">
                  <a:moveTo>
                    <a:pt x="1316102" y="966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5748" y="2400624"/>
              <a:ext cx="105729" cy="819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54024" y="2265456"/>
            <a:ext cx="3061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Все еще большая сумма для вычисления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Word2Vec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1925" y="1216355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Problem: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1323" y="1857887"/>
            <a:ext cx="3122930" cy="774065"/>
            <a:chOff x="801323" y="1857887"/>
            <a:chExt cx="3122930" cy="774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323" y="1857887"/>
              <a:ext cx="3107768" cy="7171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5350" y="2243650"/>
              <a:ext cx="2009139" cy="379095"/>
            </a:xfrm>
            <a:custGeom>
              <a:avLst/>
              <a:gdLst/>
              <a:ahLst/>
              <a:cxnLst/>
              <a:rect l="l" t="t" r="r" b="b"/>
              <a:pathLst>
                <a:path w="2009139" h="379094">
                  <a:moveTo>
                    <a:pt x="0" y="0"/>
                  </a:moveTo>
                  <a:lnTo>
                    <a:pt x="2009099" y="0"/>
                  </a:lnTo>
                  <a:lnTo>
                    <a:pt x="2009099" y="378599"/>
                  </a:lnTo>
                  <a:lnTo>
                    <a:pt x="0" y="378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95748" y="2400624"/>
            <a:ext cx="1421765" cy="82550"/>
            <a:chOff x="4195748" y="2400624"/>
            <a:chExt cx="1421765" cy="82550"/>
          </a:xfrm>
        </p:grpSpPr>
        <p:sp>
          <p:nvSpPr>
            <p:cNvPr id="8" name="object 8"/>
            <p:cNvSpPr/>
            <p:nvPr/>
          </p:nvSpPr>
          <p:spPr>
            <a:xfrm>
              <a:off x="4291722" y="2441613"/>
              <a:ext cx="1316355" cy="10160"/>
            </a:xfrm>
            <a:custGeom>
              <a:avLst/>
              <a:gdLst/>
              <a:ahLst/>
              <a:cxnLst/>
              <a:rect l="l" t="t" r="r" b="b"/>
              <a:pathLst>
                <a:path w="1316354" h="10160">
                  <a:moveTo>
                    <a:pt x="1316102" y="966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5748" y="2400624"/>
              <a:ext cx="105729" cy="819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54024" y="2265456"/>
            <a:ext cx="3137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Все еще большая сумма для вычисления</a:t>
            </a:r>
            <a:endParaRPr lang="ru-RU"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249" y="3299280"/>
            <a:ext cx="4096751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Возможные решения:</a:t>
            </a:r>
          </a:p>
          <a:p>
            <a:pPr marL="379095">
              <a:lnSpc>
                <a:spcPct val="100000"/>
              </a:lnSpc>
              <a:spcBef>
                <a:spcPts val="100"/>
              </a:spcBef>
            </a:pPr>
            <a:endParaRPr lang="ru-RU" sz="1800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66484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b="1" spc="-5" dirty="0">
                <a:solidFill>
                  <a:srgbClr val="595959"/>
                </a:solidFill>
                <a:latin typeface="Arial MT"/>
                <a:cs typeface="Arial MT"/>
              </a:rPr>
              <a:t>Иерархический </a:t>
            </a:r>
            <a:r>
              <a:rPr lang="ru-RU" sz="1800" b="1" spc="-5" dirty="0" err="1">
                <a:solidFill>
                  <a:srgbClr val="595959"/>
                </a:solidFill>
                <a:latin typeface="Arial MT"/>
                <a:cs typeface="Arial MT"/>
              </a:rPr>
              <a:t>софтмакс</a:t>
            </a:r>
            <a:endParaRPr lang="ru-RU" sz="1800" b="1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66484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b="1" spc="-5" dirty="0">
                <a:solidFill>
                  <a:srgbClr val="595959"/>
                </a:solidFill>
                <a:latin typeface="Arial MT"/>
                <a:cs typeface="Arial MT"/>
              </a:rPr>
              <a:t>Отрицательная выборка</a:t>
            </a:r>
            <a:endParaRPr sz="18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963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Word2Vec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vs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SVD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63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Word2Vec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negative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sampling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≈</a:t>
            </a:r>
            <a:r>
              <a:rPr sz="18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8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 MT"/>
                <a:cs typeface="Arial MT"/>
              </a:rPr>
              <a:t>factorization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2237" y="2119357"/>
          <a:ext cx="1670049" cy="1469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79340">
                      <a:solidFill>
                        <a:srgbClr val="B6D7A8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79340">
                      <a:solidFill>
                        <a:srgbClr val="B6D7A8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7874" y="2060163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document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54986" y="2167775"/>
            <a:ext cx="374015" cy="41275"/>
            <a:chOff x="1454986" y="2167775"/>
            <a:chExt cx="374015" cy="41275"/>
          </a:xfrm>
        </p:grpSpPr>
        <p:sp>
          <p:nvSpPr>
            <p:cNvPr id="7" name="object 7"/>
            <p:cNvSpPr/>
            <p:nvPr/>
          </p:nvSpPr>
          <p:spPr>
            <a:xfrm>
              <a:off x="1459749" y="2184449"/>
              <a:ext cx="321310" cy="4445"/>
            </a:xfrm>
            <a:custGeom>
              <a:avLst/>
              <a:gdLst/>
              <a:ahLst/>
              <a:cxnLst/>
              <a:rect l="l" t="t" r="r" b="b"/>
              <a:pathLst>
                <a:path w="321310" h="4444">
                  <a:moveTo>
                    <a:pt x="0" y="0"/>
                  </a:moveTo>
                  <a:lnTo>
                    <a:pt x="320854" y="381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0416" y="21725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3"/>
                  </a:moveTo>
                  <a:lnTo>
                    <a:pt x="374" y="0"/>
                  </a:lnTo>
                  <a:lnTo>
                    <a:pt x="43409" y="16246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0416" y="21725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3"/>
                  </a:moveTo>
                  <a:lnTo>
                    <a:pt x="43409" y="16246"/>
                  </a:lnTo>
                  <a:lnTo>
                    <a:pt x="374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34805" y="4266366"/>
            <a:ext cx="224154" cy="410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word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33180" y="3824411"/>
            <a:ext cx="41275" cy="320675"/>
            <a:chOff x="2533180" y="3824411"/>
            <a:chExt cx="41275" cy="320675"/>
          </a:xfrm>
        </p:grpSpPr>
        <p:sp>
          <p:nvSpPr>
            <p:cNvPr id="12" name="object 12"/>
            <p:cNvSpPr/>
            <p:nvPr/>
          </p:nvSpPr>
          <p:spPr>
            <a:xfrm>
              <a:off x="2553675" y="3872398"/>
              <a:ext cx="2540" cy="267970"/>
            </a:xfrm>
            <a:custGeom>
              <a:avLst/>
              <a:gdLst/>
              <a:ahLst/>
              <a:cxnLst/>
              <a:rect l="l" t="t" r="r" b="b"/>
              <a:pathLst>
                <a:path w="2539" h="267970">
                  <a:moveTo>
                    <a:pt x="2224" y="2677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7942" y="38291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54"/>
                  </a:moveTo>
                  <a:lnTo>
                    <a:pt x="15372" y="0"/>
                  </a:lnTo>
                  <a:lnTo>
                    <a:pt x="31464" y="43092"/>
                  </a:lnTo>
                  <a:lnTo>
                    <a:pt x="0" y="4335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7942" y="38291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092"/>
                  </a:moveTo>
                  <a:lnTo>
                    <a:pt x="15372" y="0"/>
                  </a:lnTo>
                  <a:lnTo>
                    <a:pt x="0" y="43354"/>
                  </a:lnTo>
                  <a:lnTo>
                    <a:pt x="31464" y="4309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79554" y="2440704"/>
            <a:ext cx="390525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55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SVD</a:t>
            </a:r>
            <a:endParaRPr sz="1400">
              <a:latin typeface="Arial MT"/>
              <a:cs typeface="Arial MT"/>
            </a:endParaRPr>
          </a:p>
          <a:p>
            <a:pPr marL="62230">
              <a:lnSpc>
                <a:spcPts val="3475"/>
              </a:lnSpc>
            </a:pPr>
            <a:r>
              <a:rPr sz="3000" dirty="0">
                <a:latin typeface="Arial MT"/>
                <a:cs typeface="Arial MT"/>
              </a:rPr>
              <a:t>≈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18225" y="2083430"/>
            <a:ext cx="595630" cy="1559560"/>
            <a:chOff x="4518225" y="2083430"/>
            <a:chExt cx="595630" cy="1559560"/>
          </a:xfrm>
        </p:grpSpPr>
        <p:sp>
          <p:nvSpPr>
            <p:cNvPr id="17" name="object 17"/>
            <p:cNvSpPr/>
            <p:nvPr/>
          </p:nvSpPr>
          <p:spPr>
            <a:xfrm>
              <a:off x="4532503" y="2088197"/>
              <a:ext cx="567055" cy="1550035"/>
            </a:xfrm>
            <a:custGeom>
              <a:avLst/>
              <a:gdLst/>
              <a:ahLst/>
              <a:cxnLst/>
              <a:rect l="l" t="t" r="r" b="b"/>
              <a:pathLst>
                <a:path w="567054" h="1550035">
                  <a:moveTo>
                    <a:pt x="567004" y="198501"/>
                  </a:moveTo>
                  <a:lnTo>
                    <a:pt x="0" y="198501"/>
                  </a:lnTo>
                  <a:lnTo>
                    <a:pt x="0" y="1549501"/>
                  </a:lnTo>
                  <a:lnTo>
                    <a:pt x="567004" y="1549501"/>
                  </a:lnTo>
                  <a:lnTo>
                    <a:pt x="567004" y="198501"/>
                  </a:lnTo>
                  <a:close/>
                </a:path>
                <a:path w="567054" h="1550035">
                  <a:moveTo>
                    <a:pt x="567004" y="0"/>
                  </a:moveTo>
                  <a:lnTo>
                    <a:pt x="0" y="0"/>
                  </a:lnTo>
                  <a:lnTo>
                    <a:pt x="0" y="96202"/>
                  </a:lnTo>
                  <a:lnTo>
                    <a:pt x="567004" y="96202"/>
                  </a:lnTo>
                  <a:lnTo>
                    <a:pt x="567004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2512" y="2088193"/>
              <a:ext cx="567055" cy="1550035"/>
            </a:xfrm>
            <a:custGeom>
              <a:avLst/>
              <a:gdLst/>
              <a:ahLst/>
              <a:cxnLst/>
              <a:rect l="l" t="t" r="r" b="b"/>
              <a:pathLst>
                <a:path w="567054" h="1550035">
                  <a:moveTo>
                    <a:pt x="0" y="0"/>
                  </a:moveTo>
                  <a:lnTo>
                    <a:pt x="566999" y="0"/>
                  </a:lnTo>
                  <a:lnTo>
                    <a:pt x="566999" y="1549500"/>
                  </a:lnTo>
                  <a:lnTo>
                    <a:pt x="0" y="15495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2512" y="2184395"/>
              <a:ext cx="567055" cy="102870"/>
            </a:xfrm>
            <a:custGeom>
              <a:avLst/>
              <a:gdLst/>
              <a:ahLst/>
              <a:cxnLst/>
              <a:rect l="l" t="t" r="r" b="b"/>
              <a:pathLst>
                <a:path w="567054" h="102869">
                  <a:moveTo>
                    <a:pt x="566999" y="102299"/>
                  </a:moveTo>
                  <a:lnTo>
                    <a:pt x="0" y="102299"/>
                  </a:lnTo>
                  <a:lnTo>
                    <a:pt x="0" y="0"/>
                  </a:lnTo>
                  <a:lnTo>
                    <a:pt x="566999" y="0"/>
                  </a:lnTo>
                  <a:lnTo>
                    <a:pt x="566999" y="102299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2512" y="2184395"/>
              <a:ext cx="567055" cy="102870"/>
            </a:xfrm>
            <a:custGeom>
              <a:avLst/>
              <a:gdLst/>
              <a:ahLst/>
              <a:cxnLst/>
              <a:rect l="l" t="t" r="r" b="b"/>
              <a:pathLst>
                <a:path w="567054" h="102869">
                  <a:moveTo>
                    <a:pt x="0" y="0"/>
                  </a:moveTo>
                  <a:lnTo>
                    <a:pt x="566999" y="0"/>
                  </a:lnTo>
                  <a:lnTo>
                    <a:pt x="566999" y="102299"/>
                  </a:lnTo>
                  <a:lnTo>
                    <a:pt x="0" y="1022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16827" y="211127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1593" y="2776182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S PGothic"/>
                <a:cs typeface="MS PGothic"/>
              </a:rPr>
              <a:t>✕</a:t>
            </a:r>
            <a:endParaRPr sz="1400">
              <a:latin typeface="MS PGothic"/>
              <a:cs typeface="MS P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61530" y="2607647"/>
            <a:ext cx="640715" cy="586105"/>
            <a:chOff x="5661530" y="2607647"/>
            <a:chExt cx="640715" cy="586105"/>
          </a:xfrm>
        </p:grpSpPr>
        <p:sp>
          <p:nvSpPr>
            <p:cNvPr id="24" name="object 24"/>
            <p:cNvSpPr/>
            <p:nvPr/>
          </p:nvSpPr>
          <p:spPr>
            <a:xfrm>
              <a:off x="5666292" y="2620496"/>
              <a:ext cx="630555" cy="560705"/>
            </a:xfrm>
            <a:custGeom>
              <a:avLst/>
              <a:gdLst/>
              <a:ahLst/>
              <a:cxnLst/>
              <a:rect l="l" t="t" r="r" b="b"/>
              <a:pathLst>
                <a:path w="630554" h="560705">
                  <a:moveTo>
                    <a:pt x="630299" y="560099"/>
                  </a:moveTo>
                  <a:lnTo>
                    <a:pt x="0" y="560099"/>
                  </a:lnTo>
                  <a:lnTo>
                    <a:pt x="0" y="0"/>
                  </a:lnTo>
                  <a:lnTo>
                    <a:pt x="630299" y="0"/>
                  </a:lnTo>
                  <a:lnTo>
                    <a:pt x="630299" y="5600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66292" y="2620496"/>
              <a:ext cx="630555" cy="560705"/>
            </a:xfrm>
            <a:custGeom>
              <a:avLst/>
              <a:gdLst/>
              <a:ahLst/>
              <a:cxnLst/>
              <a:rect l="l" t="t" r="r" b="b"/>
              <a:pathLst>
                <a:path w="630554" h="560705">
                  <a:moveTo>
                    <a:pt x="0" y="0"/>
                  </a:moveTo>
                  <a:lnTo>
                    <a:pt x="630299" y="0"/>
                  </a:lnTo>
                  <a:lnTo>
                    <a:pt x="630299" y="560099"/>
                  </a:lnTo>
                  <a:lnTo>
                    <a:pt x="0" y="560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86148" y="2626697"/>
              <a:ext cx="596900" cy="548005"/>
            </a:xfrm>
            <a:custGeom>
              <a:avLst/>
              <a:gdLst/>
              <a:ahLst/>
              <a:cxnLst/>
              <a:rect l="l" t="t" r="r" b="b"/>
              <a:pathLst>
                <a:path w="596900" h="548005">
                  <a:moveTo>
                    <a:pt x="0" y="0"/>
                  </a:moveTo>
                  <a:lnTo>
                    <a:pt x="596699" y="547799"/>
                  </a:lnTo>
                </a:path>
              </a:pathLst>
            </a:custGeom>
            <a:ln w="3809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25033" y="2776182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S PGothic"/>
                <a:cs typeface="MS PGothic"/>
              </a:rPr>
              <a:t>✕</a:t>
            </a:r>
            <a:endParaRPr sz="1400">
              <a:latin typeface="MS PGothic"/>
              <a:cs typeface="MS PGothic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858565" y="2621436"/>
          <a:ext cx="1659255" cy="529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6987528" y="3254066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w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Word2Vec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925" y="2006739"/>
            <a:ext cx="6515124" cy="23344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5350" y="1374431"/>
            <a:ext cx="410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v(king)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v(man)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v(woman)	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≈</a:t>
            </a:r>
            <a:r>
              <a:rPr sz="1800" spc="-8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v(queen)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25" y="321825"/>
            <a:ext cx="7769949" cy="46260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812" y="147512"/>
            <a:ext cx="7068373" cy="4848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350" y="64099"/>
            <a:ext cx="7325493" cy="490684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012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GloVe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2025" y="1216355"/>
            <a:ext cx="677989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Befor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occurencie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pair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[wor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-2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100" spc="-150" baseline="-23809" dirty="0"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595959"/>
                </a:solidFill>
                <a:latin typeface="Arial MT"/>
                <a:cs typeface="Arial MT"/>
              </a:rPr>
              <a:t>word□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]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corpus</a:t>
            </a:r>
            <a:endParaRPr sz="1800">
              <a:latin typeface="Arial MT"/>
              <a:cs typeface="Arial MT"/>
            </a:endParaRPr>
          </a:p>
          <a:p>
            <a:pPr marL="25400" marR="2044064">
              <a:lnSpc>
                <a:spcPct val="187500"/>
              </a:lnSpc>
              <a:tabLst>
                <a:tab pos="3794125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probabilities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60" dirty="0">
                <a:solidFill>
                  <a:srgbClr val="595959"/>
                </a:solidFill>
                <a:latin typeface="Arial MT"/>
                <a:cs typeface="Arial MT"/>
              </a:rPr>
              <a:t>P</a:t>
            </a:r>
            <a:r>
              <a:rPr sz="2100" spc="-390" baseline="-25793" dirty="0">
                <a:latin typeface="Arial MT"/>
                <a:cs typeface="Arial MT"/>
              </a:rPr>
              <a:t>i</a:t>
            </a:r>
            <a:r>
              <a:rPr sz="1800" spc="-260" dirty="0">
                <a:solidFill>
                  <a:srgbClr val="595959"/>
                </a:solidFill>
                <a:latin typeface="Arial MT"/>
                <a:cs typeface="Arial MT"/>
              </a:rPr>
              <a:t>□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 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595959"/>
                </a:solidFill>
                <a:latin typeface="Arial MT"/>
                <a:cs typeface="Arial MT"/>
              </a:rPr>
              <a:t>([word</a:t>
            </a:r>
            <a:r>
              <a:rPr sz="2100" spc="-187" baseline="-25793" dirty="0">
                <a:latin typeface="Arial MT"/>
                <a:cs typeface="Arial MT"/>
              </a:rPr>
              <a:t>i	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word□])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Objective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function: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546" y="3010480"/>
            <a:ext cx="4526146" cy="9052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57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Recall: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one-hot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encoding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82346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One-hot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vectors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dictionary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(ex.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500,000)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349250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mother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[0…0,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0...0]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93980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[1,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0...0]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012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GloVe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2025" y="1216355"/>
            <a:ext cx="677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Befor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occurencie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pair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[wor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-2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100" spc="-150" baseline="-23809" dirty="0"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595959"/>
                </a:solidFill>
                <a:latin typeface="Arial MT"/>
                <a:cs typeface="Arial MT"/>
              </a:rPr>
              <a:t>word□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]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corpus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625" y="1730705"/>
            <a:ext cx="479107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819525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probabilities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60" dirty="0">
                <a:solidFill>
                  <a:srgbClr val="595959"/>
                </a:solidFill>
                <a:latin typeface="Arial MT"/>
                <a:cs typeface="Arial MT"/>
              </a:rPr>
              <a:t>P</a:t>
            </a:r>
            <a:r>
              <a:rPr sz="2100" spc="-390" baseline="-25793" dirty="0">
                <a:latin typeface="Arial MT"/>
                <a:cs typeface="Arial MT"/>
              </a:rPr>
              <a:t>i</a:t>
            </a:r>
            <a:r>
              <a:rPr sz="1800" spc="-260" dirty="0">
                <a:solidFill>
                  <a:srgbClr val="595959"/>
                </a:solidFill>
                <a:latin typeface="Arial MT"/>
                <a:cs typeface="Arial MT"/>
              </a:rPr>
              <a:t>□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 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595959"/>
                </a:solidFill>
                <a:latin typeface="Arial MT"/>
                <a:cs typeface="Arial MT"/>
              </a:rPr>
              <a:t>([word</a:t>
            </a:r>
            <a:r>
              <a:rPr sz="2100" spc="-187" baseline="-25793" dirty="0">
                <a:latin typeface="Arial MT"/>
                <a:cs typeface="Arial MT"/>
              </a:rPr>
              <a:t>i	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word□])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889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Objective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function: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61546" y="3010480"/>
            <a:ext cx="4528185" cy="1565910"/>
            <a:chOff x="1961546" y="3010480"/>
            <a:chExt cx="4528185" cy="15659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546" y="3010480"/>
              <a:ext cx="4526146" cy="9052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58224" y="3178799"/>
              <a:ext cx="2021839" cy="473709"/>
            </a:xfrm>
            <a:custGeom>
              <a:avLst/>
              <a:gdLst/>
              <a:ahLst/>
              <a:cxnLst/>
              <a:rect l="l" t="t" r="r" b="b"/>
              <a:pathLst>
                <a:path w="2021839" h="473710">
                  <a:moveTo>
                    <a:pt x="0" y="0"/>
                  </a:moveTo>
                  <a:lnTo>
                    <a:pt x="2021699" y="0"/>
                  </a:lnTo>
                  <a:lnTo>
                    <a:pt x="2021699" y="473399"/>
                  </a:lnTo>
                  <a:lnTo>
                    <a:pt x="0" y="473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5545" y="3793325"/>
              <a:ext cx="722630" cy="363855"/>
            </a:xfrm>
            <a:custGeom>
              <a:avLst/>
              <a:gdLst/>
              <a:ahLst/>
              <a:cxnLst/>
              <a:rect l="l" t="t" r="r" b="b"/>
              <a:pathLst>
                <a:path w="722629" h="363854">
                  <a:moveTo>
                    <a:pt x="722354" y="363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6936" y="3773886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31532" y="33490"/>
                  </a:moveTo>
                  <a:lnTo>
                    <a:pt x="0" y="0"/>
                  </a:lnTo>
                  <a:lnTo>
                    <a:pt x="45683" y="5386"/>
                  </a:lnTo>
                  <a:lnTo>
                    <a:pt x="31532" y="3349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6936" y="3773886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45683" y="5386"/>
                  </a:moveTo>
                  <a:lnTo>
                    <a:pt x="0" y="0"/>
                  </a:lnTo>
                  <a:lnTo>
                    <a:pt x="31532" y="33490"/>
                  </a:lnTo>
                  <a:lnTo>
                    <a:pt x="45683" y="538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3999" y="3193324"/>
              <a:ext cx="773430" cy="526415"/>
            </a:xfrm>
            <a:custGeom>
              <a:avLst/>
              <a:gdLst/>
              <a:ahLst/>
              <a:cxnLst/>
              <a:rect l="l" t="t" r="r" b="b"/>
              <a:pathLst>
                <a:path w="773429" h="526414">
                  <a:moveTo>
                    <a:pt x="0" y="0"/>
                  </a:moveTo>
                  <a:lnTo>
                    <a:pt x="773399" y="0"/>
                  </a:lnTo>
                  <a:lnTo>
                    <a:pt x="773399" y="525899"/>
                  </a:lnTo>
                  <a:lnTo>
                    <a:pt x="0" y="525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2124" y="3935373"/>
              <a:ext cx="19685" cy="636270"/>
            </a:xfrm>
            <a:custGeom>
              <a:avLst/>
              <a:gdLst/>
              <a:ahLst/>
              <a:cxnLst/>
              <a:rect l="l" t="t" r="r" b="b"/>
              <a:pathLst>
                <a:path w="19685" h="636270">
                  <a:moveTo>
                    <a:pt x="0" y="635876"/>
                  </a:moveTo>
                  <a:lnTo>
                    <a:pt x="1926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5668" y="389216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1" y="43682"/>
                  </a:moveTo>
                  <a:lnTo>
                    <a:pt x="0" y="42728"/>
                  </a:lnTo>
                  <a:lnTo>
                    <a:pt x="17034" y="0"/>
                  </a:lnTo>
                  <a:lnTo>
                    <a:pt x="31451" y="436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5668" y="389216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1" y="43682"/>
                  </a:moveTo>
                  <a:lnTo>
                    <a:pt x="17034" y="0"/>
                  </a:lnTo>
                  <a:lnTo>
                    <a:pt x="0" y="42728"/>
                  </a:lnTo>
                  <a:lnTo>
                    <a:pt x="31451" y="436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70175" y="2335163"/>
            <a:ext cx="16262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Closely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related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 co-occurence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96974" y="2133624"/>
            <a:ext cx="770890" cy="393065"/>
            <a:chOff x="4896974" y="2133624"/>
            <a:chExt cx="770890" cy="393065"/>
          </a:xfrm>
        </p:grpSpPr>
        <p:sp>
          <p:nvSpPr>
            <p:cNvPr id="17" name="object 17"/>
            <p:cNvSpPr/>
            <p:nvPr/>
          </p:nvSpPr>
          <p:spPr>
            <a:xfrm>
              <a:off x="4940344" y="2157825"/>
              <a:ext cx="722630" cy="363855"/>
            </a:xfrm>
            <a:custGeom>
              <a:avLst/>
              <a:gdLst/>
              <a:ahLst/>
              <a:cxnLst/>
              <a:rect l="l" t="t" r="r" b="b"/>
              <a:pathLst>
                <a:path w="722629" h="363855">
                  <a:moveTo>
                    <a:pt x="722354" y="363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1736" y="2138386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31532" y="33490"/>
                  </a:moveTo>
                  <a:lnTo>
                    <a:pt x="0" y="0"/>
                  </a:lnTo>
                  <a:lnTo>
                    <a:pt x="45683" y="5386"/>
                  </a:lnTo>
                  <a:lnTo>
                    <a:pt x="31532" y="3349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1736" y="2138386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45683" y="5386"/>
                  </a:moveTo>
                  <a:lnTo>
                    <a:pt x="0" y="0"/>
                  </a:lnTo>
                  <a:lnTo>
                    <a:pt x="31532" y="33490"/>
                  </a:lnTo>
                  <a:lnTo>
                    <a:pt x="45683" y="538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106724" y="1680049"/>
            <a:ext cx="1851660" cy="389890"/>
          </a:xfrm>
          <a:custGeom>
            <a:avLst/>
            <a:gdLst/>
            <a:ahLst/>
            <a:cxnLst/>
            <a:rect l="l" t="t" r="r" b="b"/>
            <a:pathLst>
              <a:path w="1851660" h="389889">
                <a:moveTo>
                  <a:pt x="0" y="0"/>
                </a:moveTo>
                <a:lnTo>
                  <a:pt x="1851299" y="0"/>
                </a:lnTo>
                <a:lnTo>
                  <a:pt x="1851299" y="389399"/>
                </a:lnTo>
                <a:lnTo>
                  <a:pt x="0" y="389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82625" y="4107338"/>
            <a:ext cx="5281295" cy="7054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80995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Close to the idea of factorizing </a:t>
            </a:r>
            <a:r>
              <a:rPr sz="1400" spc="-3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co-occurence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matrix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(LSA)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Discount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factor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rare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words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406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FastText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24967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Divide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bag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n-grams: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&lt;ap,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ppl,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ple,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le&gt;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n-gram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vectors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n-grams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406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FastText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24967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Divide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bag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n-grams: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&lt;ap,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ppl,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ple,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le&gt;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n-gram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vectors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n-grams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873705"/>
            <a:ext cx="7881620" cy="172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Преимущества: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800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Разумные вложения для редких слов и слов с ошибками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ru-RU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Модель такая же, как и раньше, мы даже можем использовать модель, обученную на словах, для дальнейшего обучения ее на n-граммах!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5579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Sentence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embeddings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2271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Yeah,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really,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not?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5579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</a:rPr>
              <a:t>Sentence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embeddings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74990" cy="2582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То, что мы делали раньше: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Предсказанный контекст с использованием </a:t>
            </a:r>
            <a:r>
              <a:rPr lang="ru-RU" sz="1800" spc="-5" dirty="0" err="1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800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что мы сейчас сделаем: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Предсказать бинарный порядок предложений (это предложение идет следующим или предшествует ему?)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Может ли это предложение быть следующим или нет? (Классификатор следующего предложения)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Предсказание конъюнкции</a:t>
            </a: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5579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</a:rPr>
              <a:t>Sentence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embeddings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190071" y="2273189"/>
            <a:ext cx="4303395" cy="975994"/>
            <a:chOff x="2190071" y="2273189"/>
            <a:chExt cx="4303395" cy="975994"/>
          </a:xfrm>
        </p:grpSpPr>
        <p:sp>
          <p:nvSpPr>
            <p:cNvPr id="4" name="object 4"/>
            <p:cNvSpPr/>
            <p:nvPr/>
          </p:nvSpPr>
          <p:spPr>
            <a:xfrm>
              <a:off x="2211701" y="2384719"/>
              <a:ext cx="364490" cy="859155"/>
            </a:xfrm>
            <a:custGeom>
              <a:avLst/>
              <a:gdLst/>
              <a:ahLst/>
              <a:cxnLst/>
              <a:rect l="l" t="t" r="r" b="b"/>
              <a:pathLst>
                <a:path w="364489" h="859155">
                  <a:moveTo>
                    <a:pt x="364098" y="85908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4833" y="2344920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381" y="45937"/>
                  </a:moveTo>
                  <a:lnTo>
                    <a:pt x="0" y="0"/>
                  </a:lnTo>
                  <a:lnTo>
                    <a:pt x="31352" y="33659"/>
                  </a:lnTo>
                  <a:lnTo>
                    <a:pt x="2381" y="4593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4833" y="2344920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31352" y="33659"/>
                  </a:moveTo>
                  <a:lnTo>
                    <a:pt x="0" y="0"/>
                  </a:lnTo>
                  <a:lnTo>
                    <a:pt x="2381" y="45937"/>
                  </a:lnTo>
                  <a:lnTo>
                    <a:pt x="31352" y="336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5799" y="2338900"/>
              <a:ext cx="1625600" cy="905510"/>
            </a:xfrm>
            <a:custGeom>
              <a:avLst/>
              <a:gdLst/>
              <a:ahLst/>
              <a:cxnLst/>
              <a:rect l="l" t="t" r="r" b="b"/>
              <a:pathLst>
                <a:path w="1625600" h="905510">
                  <a:moveTo>
                    <a:pt x="0" y="904899"/>
                  </a:moveTo>
                  <a:lnTo>
                    <a:pt x="162526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3414" y="231787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06" y="34773"/>
                  </a:moveTo>
                  <a:lnTo>
                    <a:pt x="0" y="7281"/>
                  </a:lnTo>
                  <a:lnTo>
                    <a:pt x="45419" y="0"/>
                  </a:lnTo>
                  <a:lnTo>
                    <a:pt x="15306" y="3477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3414" y="231787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06" y="34773"/>
                  </a:moveTo>
                  <a:lnTo>
                    <a:pt x="45419" y="0"/>
                  </a:lnTo>
                  <a:lnTo>
                    <a:pt x="0" y="7281"/>
                  </a:lnTo>
                  <a:lnTo>
                    <a:pt x="15306" y="3477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5799" y="2293231"/>
              <a:ext cx="3870325" cy="950594"/>
            </a:xfrm>
            <a:custGeom>
              <a:avLst/>
              <a:gdLst/>
              <a:ahLst/>
              <a:cxnLst/>
              <a:rect l="l" t="t" r="r" b="b"/>
              <a:pathLst>
                <a:path w="3870325" h="950594">
                  <a:moveTo>
                    <a:pt x="0" y="950568"/>
                  </a:moveTo>
                  <a:lnTo>
                    <a:pt x="38702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42346" y="227795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7504" y="30557"/>
                  </a:moveTo>
                  <a:lnTo>
                    <a:pt x="0" y="0"/>
                  </a:lnTo>
                  <a:lnTo>
                    <a:pt x="45730" y="4968"/>
                  </a:lnTo>
                  <a:lnTo>
                    <a:pt x="7504" y="3055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2346" y="227795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7504" y="30557"/>
                  </a:moveTo>
                  <a:lnTo>
                    <a:pt x="45730" y="4968"/>
                  </a:lnTo>
                  <a:lnTo>
                    <a:pt x="0" y="0"/>
                  </a:lnTo>
                  <a:lnTo>
                    <a:pt x="7504" y="3055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55304" y="3872086"/>
            <a:ext cx="41275" cy="521970"/>
            <a:chOff x="2555304" y="3872086"/>
            <a:chExt cx="41275" cy="521970"/>
          </a:xfrm>
        </p:grpSpPr>
        <p:sp>
          <p:nvSpPr>
            <p:cNvPr id="14" name="object 14"/>
            <p:cNvSpPr/>
            <p:nvPr/>
          </p:nvSpPr>
          <p:spPr>
            <a:xfrm>
              <a:off x="2575799" y="3920074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473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0067" y="3876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0067" y="3876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84799" y="4393924"/>
            <a:ext cx="2982595" cy="30226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234"/>
              </a:spcBef>
            </a:pPr>
            <a:r>
              <a:rPr sz="1400" spc="-5" dirty="0">
                <a:latin typeface="Arial MT"/>
                <a:cs typeface="Arial MT"/>
              </a:rPr>
              <a:t>Sentence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8400" y="3243800"/>
            <a:ext cx="2435225" cy="61976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Sentence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encoder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6675" y="1322424"/>
            <a:ext cx="1346835" cy="95758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11760" marR="218440">
              <a:lnSpc>
                <a:spcPts val="165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Order </a:t>
            </a:r>
            <a:r>
              <a:rPr sz="1400" dirty="0">
                <a:latin typeface="Arial MT"/>
                <a:cs typeface="Arial MT"/>
              </a:rPr>
              <a:t> classification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29834" y="2311860"/>
            <a:ext cx="4262755" cy="937260"/>
            <a:chOff x="2229834" y="2311860"/>
            <a:chExt cx="4262755" cy="937260"/>
          </a:xfrm>
        </p:grpSpPr>
        <p:sp>
          <p:nvSpPr>
            <p:cNvPr id="21" name="object 21"/>
            <p:cNvSpPr/>
            <p:nvPr/>
          </p:nvSpPr>
          <p:spPr>
            <a:xfrm>
              <a:off x="2276881" y="2364957"/>
              <a:ext cx="4144010" cy="878840"/>
            </a:xfrm>
            <a:custGeom>
              <a:avLst/>
              <a:gdLst/>
              <a:ahLst/>
              <a:cxnLst/>
              <a:rect l="l" t="t" r="r" b="b"/>
              <a:pathLst>
                <a:path w="4144010" h="878839">
                  <a:moveTo>
                    <a:pt x="4143493" y="87884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4596" y="234956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39020" y="30780"/>
                  </a:moveTo>
                  <a:lnTo>
                    <a:pt x="0" y="6421"/>
                  </a:lnTo>
                  <a:lnTo>
                    <a:pt x="45548" y="0"/>
                  </a:lnTo>
                  <a:lnTo>
                    <a:pt x="39020" y="307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4596" y="234956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45548" y="0"/>
                  </a:moveTo>
                  <a:lnTo>
                    <a:pt x="0" y="6421"/>
                  </a:lnTo>
                  <a:lnTo>
                    <a:pt x="39020" y="30780"/>
                  </a:lnTo>
                  <a:lnTo>
                    <a:pt x="4554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14038" y="2333766"/>
              <a:ext cx="2106930" cy="910590"/>
            </a:xfrm>
            <a:custGeom>
              <a:avLst/>
              <a:gdLst/>
              <a:ahLst/>
              <a:cxnLst/>
              <a:rect l="l" t="t" r="r" b="b"/>
              <a:pathLst>
                <a:path w="2106929" h="910589">
                  <a:moveTo>
                    <a:pt x="2106336" y="91003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74357" y="2316622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33440" y="31585"/>
                  </a:moveTo>
                  <a:lnTo>
                    <a:pt x="0" y="0"/>
                  </a:lnTo>
                  <a:lnTo>
                    <a:pt x="45920" y="2700"/>
                  </a:lnTo>
                  <a:lnTo>
                    <a:pt x="33440" y="3158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74357" y="2316622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45920" y="2700"/>
                  </a:moveTo>
                  <a:lnTo>
                    <a:pt x="0" y="0"/>
                  </a:lnTo>
                  <a:lnTo>
                    <a:pt x="33440" y="31585"/>
                  </a:lnTo>
                  <a:lnTo>
                    <a:pt x="45920" y="2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20374" y="2419439"/>
              <a:ext cx="51435" cy="824865"/>
            </a:xfrm>
            <a:custGeom>
              <a:avLst/>
              <a:gdLst/>
              <a:ahLst/>
              <a:cxnLst/>
              <a:rect l="l" t="t" r="r" b="b"/>
              <a:pathLst>
                <a:path w="51435" h="824864">
                  <a:moveTo>
                    <a:pt x="0" y="824360"/>
                  </a:moveTo>
                  <a:lnTo>
                    <a:pt x="5134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56020" y="2376297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4" y="44119"/>
                  </a:moveTo>
                  <a:lnTo>
                    <a:pt x="0" y="42163"/>
                  </a:lnTo>
                  <a:lnTo>
                    <a:pt x="18389" y="0"/>
                  </a:lnTo>
                  <a:lnTo>
                    <a:pt x="31404" y="4411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56020" y="2376297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4" y="44119"/>
                  </a:moveTo>
                  <a:lnTo>
                    <a:pt x="18389" y="0"/>
                  </a:lnTo>
                  <a:lnTo>
                    <a:pt x="0" y="42163"/>
                  </a:lnTo>
                  <a:lnTo>
                    <a:pt x="31404" y="4411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399879" y="3872086"/>
            <a:ext cx="41275" cy="521970"/>
            <a:chOff x="6399879" y="3872086"/>
            <a:chExt cx="41275" cy="521970"/>
          </a:xfrm>
        </p:grpSpPr>
        <p:sp>
          <p:nvSpPr>
            <p:cNvPr id="31" name="object 31"/>
            <p:cNvSpPr/>
            <p:nvPr/>
          </p:nvSpPr>
          <p:spPr>
            <a:xfrm>
              <a:off x="6420375" y="3920074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473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4642" y="3876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04642" y="3876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29375" y="4393924"/>
            <a:ext cx="2982595" cy="30226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3025" algn="ctr">
              <a:lnSpc>
                <a:spcPct val="100000"/>
              </a:lnSpc>
              <a:spcBef>
                <a:spcPts val="234"/>
              </a:spcBef>
            </a:pPr>
            <a:r>
              <a:rPr sz="1400" spc="-5" dirty="0">
                <a:latin typeface="Arial MT"/>
                <a:cs typeface="Arial MT"/>
              </a:rPr>
              <a:t>Sentence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4000" y="1322424"/>
            <a:ext cx="1346835" cy="95758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80340" marR="149860">
              <a:lnSpc>
                <a:spcPts val="1650"/>
              </a:lnSpc>
              <a:spcBef>
                <a:spcPts val="1120"/>
              </a:spcBef>
            </a:pPr>
            <a:r>
              <a:rPr sz="1400" spc="-5" dirty="0">
                <a:latin typeface="Arial MT"/>
                <a:cs typeface="Arial MT"/>
              </a:rPr>
              <a:t>Next </a:t>
            </a:r>
            <a:r>
              <a:rPr sz="1400" dirty="0">
                <a:latin typeface="Arial MT"/>
                <a:cs typeface="Arial MT"/>
              </a:rPr>
              <a:t> sentence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28450" y="1322424"/>
            <a:ext cx="1346835" cy="95758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43510" marR="18669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Conjunction </a:t>
            </a:r>
            <a:r>
              <a:rPr sz="1400" dirty="0">
                <a:latin typeface="Arial MT"/>
                <a:cs typeface="Arial MT"/>
              </a:rPr>
              <a:t> classification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02975" y="3243800"/>
            <a:ext cx="2435225" cy="61976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Sentence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encoder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1249" y="3424013"/>
            <a:ext cx="678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  <a:tab pos="605790" algn="l"/>
              </a:tabLst>
            </a:pPr>
            <a:r>
              <a:rPr sz="1400" dirty="0">
                <a:latin typeface="Arial MT"/>
                <a:cs typeface="Arial MT"/>
              </a:rPr>
              <a:t>-	-	-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699" y="1071451"/>
            <a:ext cx="1979930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8415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embeddings</a:t>
            </a:r>
            <a:r>
              <a:rPr sz="18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english</a:t>
            </a:r>
            <a:endParaRPr sz="1800">
              <a:latin typeface="Arial MT"/>
              <a:cs typeface="Arial MT"/>
            </a:endParaRPr>
          </a:p>
          <a:p>
            <a:pPr marL="379095" marR="698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find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mapping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f()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 english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spanish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get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new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english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--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 f()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compute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translation!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9168" y="714385"/>
            <a:ext cx="6315149" cy="42881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875" y="200785"/>
            <a:ext cx="3603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Language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similarities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93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Use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embeddings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4659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small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text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task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R="419100" algn="r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Output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424" y="2486574"/>
            <a:ext cx="3218815" cy="112204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94234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Neural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2192" y="3617453"/>
            <a:ext cx="41275" cy="295910"/>
            <a:chOff x="4102192" y="3617453"/>
            <a:chExt cx="41275" cy="295910"/>
          </a:xfrm>
        </p:grpSpPr>
        <p:sp>
          <p:nvSpPr>
            <p:cNvPr id="6" name="object 6"/>
            <p:cNvSpPr/>
            <p:nvPr/>
          </p:nvSpPr>
          <p:spPr>
            <a:xfrm>
              <a:off x="4114174" y="3665415"/>
              <a:ext cx="8890" cy="243204"/>
            </a:xfrm>
            <a:custGeom>
              <a:avLst/>
              <a:gdLst/>
              <a:ahLst/>
              <a:cxnLst/>
              <a:rect l="l" t="t" r="r" b="b"/>
              <a:pathLst>
                <a:path w="8889" h="243204">
                  <a:moveTo>
                    <a:pt x="0" y="243184"/>
                  </a:moveTo>
                  <a:lnTo>
                    <a:pt x="8502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6954" y="362221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6" y="43748"/>
                  </a:moveTo>
                  <a:lnTo>
                    <a:pt x="0" y="42649"/>
                  </a:lnTo>
                  <a:lnTo>
                    <a:pt x="17233" y="0"/>
                  </a:lnTo>
                  <a:lnTo>
                    <a:pt x="31446" y="4374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954" y="362221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6" y="43748"/>
                  </a:moveTo>
                  <a:lnTo>
                    <a:pt x="17233" y="0"/>
                  </a:lnTo>
                  <a:lnTo>
                    <a:pt x="0" y="42649"/>
                  </a:lnTo>
                  <a:lnTo>
                    <a:pt x="31446" y="4374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56725" y="4689313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9832" y="4689313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have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0671" y="4689313"/>
            <a:ext cx="1377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  <a:tab pos="988694" algn="l"/>
              </a:tabLst>
            </a:pPr>
            <a:r>
              <a:rPr sz="1400" dirty="0">
                <a:latin typeface="Arial MT"/>
                <a:cs typeface="Arial MT"/>
              </a:rPr>
              <a:t>a	cat	</a:t>
            </a:r>
            <a:r>
              <a:rPr sz="1400" spc="-5" dirty="0">
                <a:latin typeface="Arial MT"/>
                <a:cs typeface="Arial MT"/>
              </a:rPr>
              <a:t>UNK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42004" y="4437536"/>
            <a:ext cx="41275" cy="191135"/>
            <a:chOff x="2842004" y="4437536"/>
            <a:chExt cx="41275" cy="191135"/>
          </a:xfrm>
        </p:grpSpPr>
        <p:sp>
          <p:nvSpPr>
            <p:cNvPr id="13" name="object 13"/>
            <p:cNvSpPr/>
            <p:nvPr/>
          </p:nvSpPr>
          <p:spPr>
            <a:xfrm>
              <a:off x="2862500" y="44855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142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6767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6767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394104" y="4437536"/>
            <a:ext cx="41275" cy="191135"/>
            <a:chOff x="3394104" y="4437536"/>
            <a:chExt cx="41275" cy="191135"/>
          </a:xfrm>
        </p:grpSpPr>
        <p:sp>
          <p:nvSpPr>
            <p:cNvPr id="17" name="object 17"/>
            <p:cNvSpPr/>
            <p:nvPr/>
          </p:nvSpPr>
          <p:spPr>
            <a:xfrm>
              <a:off x="3414600" y="44855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142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98867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98867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935679" y="4437536"/>
            <a:ext cx="41275" cy="191135"/>
            <a:chOff x="3935679" y="4437536"/>
            <a:chExt cx="41275" cy="191135"/>
          </a:xfrm>
        </p:grpSpPr>
        <p:sp>
          <p:nvSpPr>
            <p:cNvPr id="21" name="object 21"/>
            <p:cNvSpPr/>
            <p:nvPr/>
          </p:nvSpPr>
          <p:spPr>
            <a:xfrm>
              <a:off x="3956175" y="44855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142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40442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0442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14154" y="4437536"/>
            <a:ext cx="41275" cy="191135"/>
            <a:chOff x="4414154" y="4437536"/>
            <a:chExt cx="41275" cy="191135"/>
          </a:xfrm>
        </p:grpSpPr>
        <p:sp>
          <p:nvSpPr>
            <p:cNvPr id="25" name="object 25"/>
            <p:cNvSpPr/>
            <p:nvPr/>
          </p:nvSpPr>
          <p:spPr>
            <a:xfrm>
              <a:off x="4434649" y="44855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142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8917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8917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050404" y="4437536"/>
            <a:ext cx="41275" cy="191135"/>
            <a:chOff x="5050404" y="4437536"/>
            <a:chExt cx="41275" cy="191135"/>
          </a:xfrm>
        </p:grpSpPr>
        <p:sp>
          <p:nvSpPr>
            <p:cNvPr id="29" name="object 29"/>
            <p:cNvSpPr/>
            <p:nvPr/>
          </p:nvSpPr>
          <p:spPr>
            <a:xfrm>
              <a:off x="5070900" y="44855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142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55167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55167" y="44422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04279" y="2108737"/>
            <a:ext cx="41275" cy="378460"/>
            <a:chOff x="4104279" y="2108737"/>
            <a:chExt cx="41275" cy="378460"/>
          </a:xfrm>
        </p:grpSpPr>
        <p:sp>
          <p:nvSpPr>
            <p:cNvPr id="33" name="object 33"/>
            <p:cNvSpPr/>
            <p:nvPr/>
          </p:nvSpPr>
          <p:spPr>
            <a:xfrm>
              <a:off x="4124774" y="2156725"/>
              <a:ext cx="0" cy="330200"/>
            </a:xfrm>
            <a:custGeom>
              <a:avLst/>
              <a:gdLst/>
              <a:ahLst/>
              <a:cxnLst/>
              <a:rect l="l" t="t" r="r" b="b"/>
              <a:pathLst>
                <a:path h="330200">
                  <a:moveTo>
                    <a:pt x="0" y="329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9042" y="2113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9042" y="2113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546974" y="3908599"/>
            <a:ext cx="3134995" cy="38925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725"/>
              </a:spcBef>
            </a:pPr>
            <a:r>
              <a:rPr sz="1400" spc="-5" dirty="0">
                <a:latin typeface="Arial MT"/>
                <a:cs typeface="Arial MT"/>
              </a:rPr>
              <a:t>Embeddings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879678" y="3526625"/>
            <a:ext cx="948055" cy="545465"/>
            <a:chOff x="5879678" y="3526625"/>
            <a:chExt cx="948055" cy="545465"/>
          </a:xfrm>
        </p:grpSpPr>
        <p:sp>
          <p:nvSpPr>
            <p:cNvPr id="38" name="object 38"/>
            <p:cNvSpPr/>
            <p:nvPr/>
          </p:nvSpPr>
          <p:spPr>
            <a:xfrm>
              <a:off x="5964414" y="3536150"/>
              <a:ext cx="853440" cy="483870"/>
            </a:xfrm>
            <a:custGeom>
              <a:avLst/>
              <a:gdLst/>
              <a:ahLst/>
              <a:cxnLst/>
              <a:rect l="l" t="t" r="r" b="b"/>
              <a:pathLst>
                <a:path w="853440" h="483870">
                  <a:moveTo>
                    <a:pt x="853359" y="0"/>
                  </a:moveTo>
                  <a:lnTo>
                    <a:pt x="0" y="483642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9678" y="3982892"/>
              <a:ext cx="109776" cy="8905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949725" y="3328263"/>
            <a:ext cx="885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pre-trained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57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Recall: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one-hot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encoding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823460" cy="280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One-hot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vectors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dictionary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(ex.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500,000)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349250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mother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[0…0,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0...0]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93980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[1,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0...0]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Problems: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vectors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do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contain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meaning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no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similarity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measure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vectors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9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Recall: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context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embeddings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176350"/>
            <a:ext cx="445770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  <a:tab pos="259588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Marie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rode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u="heavy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Font typeface="Arial MT"/>
              <a:buAutoNum type="arabicPeriod"/>
              <a:tabLst>
                <a:tab pos="431800" algn="l"/>
                <a:tab pos="432434" algn="l"/>
                <a:tab pos="1249045" algn="l"/>
              </a:tabLst>
            </a:pPr>
            <a:r>
              <a:rPr sz="1800" u="heavy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wheel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punctured</a:t>
            </a:r>
            <a:endParaRPr sz="18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  <a:tab pos="1706245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beautiful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white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frame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0762" y="2466487"/>
          <a:ext cx="7239000" cy="196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Bicycle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Bike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Horse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9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Recall: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context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embeddings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74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v(word_i)[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]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count(co-occurrences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word_i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word_j)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730705"/>
            <a:ext cx="345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Example: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v(word)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[12,1,2,0,5,...]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36112" y="3582977"/>
            <a:ext cx="1815464" cy="41275"/>
            <a:chOff x="3636112" y="3582977"/>
            <a:chExt cx="1815464" cy="41275"/>
          </a:xfrm>
        </p:grpSpPr>
        <p:sp>
          <p:nvSpPr>
            <p:cNvPr id="6" name="object 6"/>
            <p:cNvSpPr/>
            <p:nvPr/>
          </p:nvSpPr>
          <p:spPr>
            <a:xfrm>
              <a:off x="3640875" y="3603472"/>
              <a:ext cx="1762760" cy="1905"/>
            </a:xfrm>
            <a:custGeom>
              <a:avLst/>
              <a:gdLst/>
              <a:ahLst/>
              <a:cxnLst/>
              <a:rect l="l" t="t" r="r" b="b"/>
              <a:pathLst>
                <a:path w="1762760" h="1904">
                  <a:moveTo>
                    <a:pt x="0" y="1452"/>
                  </a:moveTo>
                  <a:lnTo>
                    <a:pt x="17626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3512" y="358773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5" y="31465"/>
                  </a:moveTo>
                  <a:lnTo>
                    <a:pt x="0" y="0"/>
                  </a:lnTo>
                  <a:lnTo>
                    <a:pt x="43238" y="15696"/>
                  </a:lnTo>
                  <a:lnTo>
                    <a:pt x="25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3512" y="358773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5" y="31465"/>
                  </a:moveTo>
                  <a:lnTo>
                    <a:pt x="43238" y="15696"/>
                  </a:lnTo>
                  <a:lnTo>
                    <a:pt x="0" y="0"/>
                  </a:lnTo>
                  <a:lnTo>
                    <a:pt x="25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39900" y="3343712"/>
            <a:ext cx="10033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Dimensional  </a:t>
            </a:r>
            <a:r>
              <a:rPr sz="1400" dirty="0">
                <a:latin typeface="Arial MT"/>
                <a:cs typeface="Arial MT"/>
              </a:rPr>
              <a:t>reduction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300" y="3469713"/>
            <a:ext cx="771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v(word)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7700" y="2571750"/>
            <a:ext cx="462915" cy="213804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vert270" wrap="square" lIns="0" tIns="120014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944"/>
              </a:spcBef>
            </a:pPr>
            <a:r>
              <a:rPr sz="1400" spc="-5" dirty="0">
                <a:latin typeface="Arial MT"/>
                <a:cs typeface="Arial MT"/>
              </a:rPr>
              <a:t>[12,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5,…]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3850" y="2922749"/>
            <a:ext cx="462915" cy="14357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vert270" wrap="square" lIns="0" tIns="12509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985"/>
              </a:spcBef>
            </a:pPr>
            <a:r>
              <a:rPr sz="1400" spc="-5" dirty="0">
                <a:latin typeface="Arial MT"/>
                <a:cs typeface="Arial MT"/>
              </a:rPr>
              <a:t>[5,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5,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3,…]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9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Recall: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context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embeddings</a:t>
            </a:r>
            <a:endParaRPr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7099-C005-E167-4742-4C8B8DDBA874}"/>
              </a:ext>
            </a:extLst>
          </p:cNvPr>
          <p:cNvSpPr txBox="1"/>
          <p:nvPr/>
        </p:nvSpPr>
        <p:spPr>
          <a:xfrm>
            <a:off x="457200" y="1200150"/>
            <a:ext cx="8534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Проблемы:</a:t>
            </a:r>
          </a:p>
          <a:p>
            <a:endParaRPr lang="ru-RU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редкие слова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огромное вычислительное время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когда вы меняете свой набор данных вам нужно все пересчитать заново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983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Recall: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latent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semantic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analysis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4837" y="1527999"/>
          <a:ext cx="1767205" cy="1693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3350" y="1461563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document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7162" y="1595077"/>
            <a:ext cx="395605" cy="41275"/>
            <a:chOff x="1217162" y="1595077"/>
            <a:chExt cx="395605" cy="41275"/>
          </a:xfrm>
        </p:grpSpPr>
        <p:sp>
          <p:nvSpPr>
            <p:cNvPr id="6" name="object 6"/>
            <p:cNvSpPr/>
            <p:nvPr/>
          </p:nvSpPr>
          <p:spPr>
            <a:xfrm>
              <a:off x="1221925" y="1611200"/>
              <a:ext cx="342900" cy="4445"/>
            </a:xfrm>
            <a:custGeom>
              <a:avLst/>
              <a:gdLst/>
              <a:ahLst/>
              <a:cxnLst/>
              <a:rect l="l" t="t" r="r" b="b"/>
              <a:pathLst>
                <a:path w="342900" h="4444">
                  <a:moveTo>
                    <a:pt x="0" y="0"/>
                  </a:moveTo>
                  <a:lnTo>
                    <a:pt x="342754" y="437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4479" y="159983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401" y="0"/>
                  </a:lnTo>
                  <a:lnTo>
                    <a:pt x="43422" y="16282"/>
                  </a:lnTo>
                  <a:lnTo>
                    <a:pt x="0" y="314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479" y="159983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2"/>
                  </a:moveTo>
                  <a:lnTo>
                    <a:pt x="43422" y="16282"/>
                  </a:lnTo>
                  <a:lnTo>
                    <a:pt x="401" y="0"/>
                  </a:lnTo>
                  <a:lnTo>
                    <a:pt x="0" y="3146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48480" y="3953016"/>
            <a:ext cx="224154" cy="410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word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58499" y="3467561"/>
            <a:ext cx="41275" cy="363855"/>
            <a:chOff x="2358499" y="3467561"/>
            <a:chExt cx="41275" cy="363855"/>
          </a:xfrm>
        </p:grpSpPr>
        <p:sp>
          <p:nvSpPr>
            <p:cNvPr id="11" name="object 11"/>
            <p:cNvSpPr/>
            <p:nvPr/>
          </p:nvSpPr>
          <p:spPr>
            <a:xfrm>
              <a:off x="2378994" y="3515548"/>
              <a:ext cx="2540" cy="311150"/>
            </a:xfrm>
            <a:custGeom>
              <a:avLst/>
              <a:gdLst/>
              <a:ahLst/>
              <a:cxnLst/>
              <a:rect l="l" t="t" r="r" b="b"/>
              <a:pathLst>
                <a:path w="2539" h="311150">
                  <a:moveTo>
                    <a:pt x="2280" y="3109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3261" y="3472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39"/>
                  </a:moveTo>
                  <a:lnTo>
                    <a:pt x="15415" y="0"/>
                  </a:lnTo>
                  <a:lnTo>
                    <a:pt x="31464" y="43108"/>
                  </a:lnTo>
                  <a:lnTo>
                    <a:pt x="0" y="433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3261" y="3472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108"/>
                  </a:moveTo>
                  <a:lnTo>
                    <a:pt x="15415" y="0"/>
                  </a:lnTo>
                  <a:lnTo>
                    <a:pt x="0" y="43339"/>
                  </a:lnTo>
                  <a:lnTo>
                    <a:pt x="31464" y="431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77050" y="1892662"/>
            <a:ext cx="39052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SVD</a:t>
            </a:r>
            <a:endParaRPr sz="1400">
              <a:latin typeface="Arial MT"/>
              <a:cs typeface="Arial MT"/>
            </a:endParaRPr>
          </a:p>
          <a:p>
            <a:pPr marL="64769">
              <a:lnSpc>
                <a:spcPts val="3575"/>
              </a:lnSpc>
            </a:pPr>
            <a:r>
              <a:rPr sz="3000" dirty="0">
                <a:latin typeface="Arial MT"/>
                <a:cs typeface="Arial MT"/>
              </a:rPr>
              <a:t>≈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457562" y="1497312"/>
          <a:ext cx="599440" cy="1755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0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239525" y="15194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2200" y="2272713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S PGothic"/>
                <a:cs typeface="MS PGothic"/>
              </a:rPr>
              <a:t>✕</a:t>
            </a:r>
            <a:endParaRPr sz="1400">
              <a:latin typeface="MS PGothic"/>
              <a:cs typeface="MS P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66212" y="2093074"/>
            <a:ext cx="676275" cy="659130"/>
            <a:chOff x="5666212" y="2093074"/>
            <a:chExt cx="676275" cy="659130"/>
          </a:xfrm>
        </p:grpSpPr>
        <p:sp>
          <p:nvSpPr>
            <p:cNvPr id="19" name="object 19"/>
            <p:cNvSpPr/>
            <p:nvPr/>
          </p:nvSpPr>
          <p:spPr>
            <a:xfrm>
              <a:off x="5670975" y="2105099"/>
              <a:ext cx="666750" cy="635000"/>
            </a:xfrm>
            <a:custGeom>
              <a:avLst/>
              <a:gdLst/>
              <a:ahLst/>
              <a:cxnLst/>
              <a:rect l="l" t="t" r="r" b="b"/>
              <a:pathLst>
                <a:path w="666750" h="635000">
                  <a:moveTo>
                    <a:pt x="666599" y="634499"/>
                  </a:moveTo>
                  <a:lnTo>
                    <a:pt x="0" y="634499"/>
                  </a:lnTo>
                  <a:lnTo>
                    <a:pt x="0" y="0"/>
                  </a:lnTo>
                  <a:lnTo>
                    <a:pt x="666599" y="0"/>
                  </a:lnTo>
                  <a:lnTo>
                    <a:pt x="666599" y="6344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0975" y="2105099"/>
              <a:ext cx="666750" cy="635000"/>
            </a:xfrm>
            <a:custGeom>
              <a:avLst/>
              <a:gdLst/>
              <a:ahLst/>
              <a:cxnLst/>
              <a:rect l="l" t="t" r="r" b="b"/>
              <a:pathLst>
                <a:path w="666750" h="635000">
                  <a:moveTo>
                    <a:pt x="0" y="0"/>
                  </a:moveTo>
                  <a:lnTo>
                    <a:pt x="666599" y="0"/>
                  </a:lnTo>
                  <a:lnTo>
                    <a:pt x="666599" y="634499"/>
                  </a:lnTo>
                  <a:lnTo>
                    <a:pt x="0" y="634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75" y="2112124"/>
              <a:ext cx="631825" cy="621030"/>
            </a:xfrm>
            <a:custGeom>
              <a:avLst/>
              <a:gdLst/>
              <a:ahLst/>
              <a:cxnLst/>
              <a:rect l="l" t="t" r="r" b="b"/>
              <a:pathLst>
                <a:path w="631825" h="621030">
                  <a:moveTo>
                    <a:pt x="0" y="0"/>
                  </a:moveTo>
                  <a:lnTo>
                    <a:pt x="631199" y="620699"/>
                  </a:lnTo>
                </a:path>
              </a:pathLst>
            </a:custGeom>
            <a:ln w="3809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75000" y="2272713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S PGothic"/>
                <a:cs typeface="MS PGothic"/>
              </a:rPr>
              <a:t>✕</a:t>
            </a:r>
            <a:endParaRPr sz="1400">
              <a:latin typeface="MS PGothic"/>
              <a:cs typeface="MS PGothic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932237" y="2108212"/>
          <a:ext cx="1754503" cy="59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064150" y="2814087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19175" y="4258656"/>
            <a:ext cx="46348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Мы можем вычислить сходство с помощью косинусной метрики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983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Recall: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latent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semantic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analysis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1649" y="1365976"/>
            <a:ext cx="8032751" cy="126380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Мы получаем малоразмерные векторы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Векторы содержат значения слов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ru-RU" sz="1800" spc="-5" dirty="0">
                <a:solidFill>
                  <a:srgbClr val="595959"/>
                </a:solidFill>
                <a:latin typeface="Arial MT"/>
                <a:cs typeface="Arial MT"/>
              </a:rPr>
              <a:t>Мы можем вычислить расстояние между словами (косинусное расстояние)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902</Words>
  <Application>Microsoft Office PowerPoint</Application>
  <PresentationFormat>Экран (16:9)</PresentationFormat>
  <Paragraphs>199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MS PGothic</vt:lpstr>
      <vt:lpstr>Arial</vt:lpstr>
      <vt:lpstr>Arial MT</vt:lpstr>
      <vt:lpstr>Calibri</vt:lpstr>
      <vt:lpstr>Lucida Sans Unicode</vt:lpstr>
      <vt:lpstr>Times New Roman</vt:lpstr>
      <vt:lpstr>Office Theme</vt:lpstr>
      <vt:lpstr>Презентация PowerPoint</vt:lpstr>
      <vt:lpstr>Презентация PowerPoint</vt:lpstr>
      <vt:lpstr>Recall: one-hot encoding</vt:lpstr>
      <vt:lpstr>Recall: one-hot encoding</vt:lpstr>
      <vt:lpstr>Recall: context embeddings</vt:lpstr>
      <vt:lpstr>Recall: context embeddings</vt:lpstr>
      <vt:lpstr>Recall: context embeddings</vt:lpstr>
      <vt:lpstr>Recall: latent semantic analysis</vt:lpstr>
      <vt:lpstr>Recall: latent semantic analysis</vt:lpstr>
      <vt:lpstr>Recall: latent semantic analysis</vt:lpstr>
      <vt:lpstr>Тем не менее, что мы сделали, так это создали некоторую матрицу представлений слов, а затем вычислили векторы слов, используя методы уменьшения размерности</vt:lpstr>
      <vt:lpstr>Презентация PowerPoint</vt:lpstr>
      <vt:lpstr>Word2Vec</vt:lpstr>
      <vt:lpstr>Презентация PowerPoint</vt:lpstr>
      <vt:lpstr>Презентация PowerPoint</vt:lpstr>
      <vt:lpstr>Презентация PowerPoint</vt:lpstr>
      <vt:lpstr>Презентация PowerPoint</vt:lpstr>
      <vt:lpstr>Word2Vec objective function</vt:lpstr>
      <vt:lpstr>Word2Vec objective function</vt:lpstr>
      <vt:lpstr>Word2Vec</vt:lpstr>
      <vt:lpstr>Word2Vec</vt:lpstr>
      <vt:lpstr>Word2Vec</vt:lpstr>
      <vt:lpstr>Word2Vec</vt:lpstr>
      <vt:lpstr>Word2Vec vs SVD</vt:lpstr>
      <vt:lpstr>Презентация PowerPoint</vt:lpstr>
      <vt:lpstr>Презентация PowerPoint</vt:lpstr>
      <vt:lpstr>Презентация PowerPoint</vt:lpstr>
      <vt:lpstr>Презентация PowerPoint</vt:lpstr>
      <vt:lpstr>GloVe</vt:lpstr>
      <vt:lpstr>GloVe</vt:lpstr>
      <vt:lpstr>FastText</vt:lpstr>
      <vt:lpstr>FastText</vt:lpstr>
      <vt:lpstr>Презентация PowerPoint</vt:lpstr>
      <vt:lpstr>Sentence embeddings</vt:lpstr>
      <vt:lpstr>Sentence embeddings</vt:lpstr>
      <vt:lpstr>Language similarities</vt:lpstr>
      <vt:lpstr>Use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Никитин Петр Владимирович</cp:lastModifiedBy>
  <cp:revision>1</cp:revision>
  <dcterms:created xsi:type="dcterms:W3CDTF">2023-09-09T07:58:34Z</dcterms:created>
  <dcterms:modified xsi:type="dcterms:W3CDTF">2023-09-09T08:17:54Z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