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099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6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1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Человек, лестница">
            <a:extLst>
              <a:ext uri="{FF2B5EF4-FFF2-40B4-BE49-F238E27FC236}">
                <a16:creationId xmlns:a16="http://schemas.microsoft.com/office/drawing/2014/main" id="{46B6710B-4EE2-A988-8D41-8ACC57920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365" b="11365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4741D-0370-7074-6678-1E2FF63F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277" y="2398143"/>
            <a:ext cx="4954137" cy="1587117"/>
          </a:xfrm>
          <a:noFill/>
        </p:spPr>
        <p:txBody>
          <a:bodyPr anchor="b">
            <a:normAutofit fontScale="90000"/>
          </a:bodyPr>
          <a:lstStyle/>
          <a:p>
            <a:pPr algn="r"/>
            <a:r>
              <a:rPr lang="ru-RU" sz="3000" dirty="0">
                <a:solidFill>
                  <a:srgbClr val="FFFFFF"/>
                </a:solidFill>
              </a:rPr>
              <a:t>Первая помощь как первый шаг к спасению жизни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82BC0-0379-A147-D95C-D8539F3D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7276" y="3985260"/>
            <a:ext cx="4870953" cy="861060"/>
          </a:xfrm>
          <a:noFill/>
        </p:spPr>
        <p:txBody>
          <a:bodyPr anchor="t">
            <a:normAutofit fontScale="25000" lnSpcReduction="20000"/>
          </a:bodyPr>
          <a:lstStyle/>
          <a:p>
            <a:pPr algn="r">
              <a:lnSpc>
                <a:spcPct val="110000"/>
              </a:lnSpc>
            </a:pPr>
            <a:r>
              <a:rPr lang="ru-RU" sz="4800" dirty="0">
                <a:solidFill>
                  <a:srgbClr val="FFFFFF"/>
                </a:solidFill>
              </a:rPr>
              <a:t>Выполнила студентка 3 курса, </a:t>
            </a:r>
          </a:p>
          <a:p>
            <a:pPr algn="r">
              <a:lnSpc>
                <a:spcPct val="110000"/>
              </a:lnSpc>
            </a:pPr>
            <a:r>
              <a:rPr lang="ru-RU" sz="4800" dirty="0">
                <a:solidFill>
                  <a:srgbClr val="FFFFFF"/>
                </a:solidFill>
              </a:rPr>
              <a:t>Группы ПИ21-7</a:t>
            </a:r>
          </a:p>
          <a:p>
            <a:pPr algn="r">
              <a:lnSpc>
                <a:spcPct val="110000"/>
              </a:lnSpc>
            </a:pPr>
            <a:r>
              <a:rPr lang="ru-RU" sz="4800" dirty="0">
                <a:solidFill>
                  <a:srgbClr val="FFFFFF"/>
                </a:solidFill>
              </a:rPr>
              <a:t>очной формы обучения</a:t>
            </a:r>
          </a:p>
          <a:p>
            <a:pPr algn="r">
              <a:lnSpc>
                <a:spcPct val="110000"/>
              </a:lnSpc>
            </a:pPr>
            <a:r>
              <a:rPr lang="ru-RU" sz="4800" dirty="0">
                <a:solidFill>
                  <a:srgbClr val="FFFFFF"/>
                </a:solidFill>
              </a:rPr>
              <a:t>Филиппова Екатерина Романовна</a:t>
            </a:r>
          </a:p>
          <a:p>
            <a:pPr algn="r">
              <a:lnSpc>
                <a:spcPct val="110000"/>
              </a:lnSpc>
            </a:pPr>
            <a:endParaRPr lang="ru-RU" sz="500" dirty="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6FBC1-F9EC-0A56-CCC9-6B71B84D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163" y="1295401"/>
            <a:ext cx="5153025" cy="933450"/>
          </a:xfrm>
        </p:spPr>
        <p:txBody>
          <a:bodyPr anchor="t"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4F029-0EB8-CC82-F25B-A75097A1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Первая медицинская помощь </a:t>
            </a:r>
            <a:r>
              <a:rPr lang="ru-RU" dirty="0"/>
              <a:t>– это комплекс мероприятий, направленных на оказание незамедлительной помощи людям, пострадавшим от травм, заболеваний или других внезапных состояний, которые могут угрожать их жизни или здоровью. </a:t>
            </a:r>
          </a:p>
          <a:p>
            <a:pPr marL="0" indent="0">
              <a:buNone/>
            </a:pPr>
            <a:r>
              <a:rPr lang="ru-RU" b="1" dirty="0"/>
              <a:t>Цель данного реферата </a:t>
            </a:r>
            <a:r>
              <a:rPr lang="ru-RU" dirty="0"/>
              <a:t>– детально рассмотреть основные аспекты первой медицинской помощи, начиная от исторического развития и заканчивая современными методами и техниками оказания помощи.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D2F27-7399-F47A-753D-EA6A5BE2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2500"/>
            <a:ext cx="4344237" cy="17967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/>
              <a:t>1.	Основные принципы первой медицинской помощи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2D46F-7685-D4EE-9A4B-A785B364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86892"/>
            <a:ext cx="4210593" cy="3018608"/>
          </a:xfrm>
        </p:spPr>
        <p:txBody>
          <a:bodyPr>
            <a:normAutofit/>
          </a:bodyPr>
          <a:lstStyle/>
          <a:p>
            <a:r>
              <a:rPr lang="ru-RU" dirty="0"/>
              <a:t>Сохранение жизни</a:t>
            </a:r>
          </a:p>
          <a:p>
            <a:r>
              <a:rPr lang="ru-RU" dirty="0"/>
              <a:t> Предотвращение ухудшения состояния</a:t>
            </a:r>
          </a:p>
          <a:p>
            <a:r>
              <a:rPr lang="ru-RU" dirty="0"/>
              <a:t>Обеспечение дополнительной помощи</a:t>
            </a:r>
          </a:p>
        </p:txBody>
      </p:sp>
      <p:pic>
        <p:nvPicPr>
          <p:cNvPr id="1026" name="Picture 2" descr="Бесплатное фото Концепция обучения первой помощи cpr">
            <a:extLst>
              <a:ext uri="{FF2B5EF4-FFF2-40B4-BE49-F238E27FC236}">
                <a16:creationId xmlns:a16="http://schemas.microsoft.com/office/drawing/2014/main" id="{19072B88-0460-D327-116C-C0C8A6315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5" b="2"/>
          <a:stretch/>
        </p:blipFill>
        <p:spPr bwMode="auto">
          <a:xfrm>
            <a:off x="6204745" y="1699144"/>
            <a:ext cx="4281582" cy="345971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7A402-6448-8300-3BBB-27840A21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69" y="1295400"/>
            <a:ext cx="5364038" cy="1598024"/>
          </a:xfrm>
        </p:spPr>
        <p:txBody>
          <a:bodyPr>
            <a:normAutofit/>
          </a:bodyPr>
          <a:lstStyle/>
          <a:p>
            <a:r>
              <a:rPr lang="ru-RU" dirty="0"/>
              <a:t>2. Оценка состояния пострадавшего</a:t>
            </a:r>
          </a:p>
        </p:txBody>
      </p:sp>
      <p:pic>
        <p:nvPicPr>
          <p:cNvPr id="2050" name="Picture 2" descr="Бесплатное фото Фельдшеры осматривают пострадавшую девушку">
            <a:extLst>
              <a:ext uri="{FF2B5EF4-FFF2-40B4-BE49-F238E27FC236}">
                <a16:creationId xmlns:a16="http://schemas.microsoft.com/office/drawing/2014/main" id="{26CC44B1-58BE-E6DB-95B1-A52D75E9F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r="26174"/>
          <a:stretch/>
        </p:blipFill>
        <p:spPr bwMode="auto">
          <a:xfrm>
            <a:off x="952501" y="1696943"/>
            <a:ext cx="3643924" cy="346411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E0FC834-FEB9-1FA9-DCE7-3460B9F7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070" y="2893424"/>
            <a:ext cx="5144387" cy="2460897"/>
          </a:xfrm>
        </p:spPr>
        <p:txBody>
          <a:bodyPr>
            <a:normAutofit/>
          </a:bodyPr>
          <a:lstStyle/>
          <a:p>
            <a:r>
              <a:rPr lang="ru-RU" dirty="0"/>
              <a:t>Проверка безопасности обстановки</a:t>
            </a:r>
          </a:p>
          <a:p>
            <a:r>
              <a:rPr lang="ru-RU" dirty="0"/>
              <a:t>Оценка сознания</a:t>
            </a:r>
          </a:p>
          <a:p>
            <a:r>
              <a:rPr lang="ru-RU" dirty="0"/>
              <a:t>Дыхание и пульс</a:t>
            </a:r>
          </a:p>
          <a:p>
            <a:r>
              <a:rPr lang="ru-RU" dirty="0"/>
              <a:t>Поиск видимых повреждений</a:t>
            </a:r>
          </a:p>
        </p:txBody>
      </p:sp>
      <p:sp>
        <p:nvSpPr>
          <p:cNvPr id="2059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B033-2442-1D46-3B92-823E9045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363" y="1295399"/>
            <a:ext cx="5710237" cy="1598023"/>
          </a:xfrm>
        </p:spPr>
        <p:txBody>
          <a:bodyPr>
            <a:normAutofit/>
          </a:bodyPr>
          <a:lstStyle/>
          <a:p>
            <a:r>
              <a:rPr lang="ru-RU" dirty="0"/>
              <a:t>3. Основные травмы и их первичное лечение</a:t>
            </a:r>
          </a:p>
        </p:txBody>
      </p:sp>
      <p:pic>
        <p:nvPicPr>
          <p:cNvPr id="3074" name="Picture 2" descr="Бесплатное фото Доктор устраивает ручной бондаж для пациента">
            <a:extLst>
              <a:ext uri="{FF2B5EF4-FFF2-40B4-BE49-F238E27FC236}">
                <a16:creationId xmlns:a16="http://schemas.microsoft.com/office/drawing/2014/main" id="{B3E6853A-F559-5DA2-1F41-EB8DA7309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66"/>
          <a:stretch/>
        </p:blipFill>
        <p:spPr bwMode="auto">
          <a:xfrm>
            <a:off x="952501" y="1700691"/>
            <a:ext cx="3681658" cy="34656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152650-1A8A-1806-F23A-1C4F9635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148150"/>
            <a:ext cx="4800600" cy="2757350"/>
          </a:xfrm>
        </p:spPr>
        <p:txBody>
          <a:bodyPr>
            <a:normAutofit/>
          </a:bodyPr>
          <a:lstStyle/>
          <a:p>
            <a:r>
              <a:rPr lang="ru-RU" dirty="0"/>
              <a:t>Костные переломы и вывихи</a:t>
            </a:r>
          </a:p>
          <a:p>
            <a:r>
              <a:rPr lang="ru-RU" dirty="0"/>
              <a:t>Ожоги</a:t>
            </a:r>
          </a:p>
          <a:p>
            <a:r>
              <a:rPr lang="ru-RU" dirty="0"/>
              <a:t>Резаные и колотые раны</a:t>
            </a:r>
          </a:p>
          <a:p>
            <a:r>
              <a:rPr lang="ru-RU" dirty="0"/>
              <a:t>Укусы и ужаления</a:t>
            </a:r>
          </a:p>
        </p:txBody>
      </p:sp>
      <p:sp>
        <p:nvSpPr>
          <p:cNvPr id="3083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614E8-7887-BE1E-84FC-A447CAD8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2500"/>
            <a:ext cx="4344237" cy="17967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/>
              <a:t>4.	Основные состояния, требующие срочной помощи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08575-3FBC-C48D-EF7A-1AEC268C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86892"/>
            <a:ext cx="4210593" cy="3018608"/>
          </a:xfrm>
        </p:spPr>
        <p:txBody>
          <a:bodyPr>
            <a:normAutofit/>
          </a:bodyPr>
          <a:lstStyle/>
          <a:p>
            <a:r>
              <a:rPr lang="ru-RU" dirty="0"/>
              <a:t>Остановка сердца и искусственное дыхание</a:t>
            </a:r>
          </a:p>
          <a:p>
            <a:r>
              <a:rPr lang="ru-RU" dirty="0"/>
              <a:t>Удары током</a:t>
            </a:r>
          </a:p>
          <a:p>
            <a:r>
              <a:rPr lang="ru-RU" dirty="0"/>
              <a:t>Термические и химические ожоги</a:t>
            </a:r>
          </a:p>
          <a:p>
            <a:r>
              <a:rPr lang="ru-RU" dirty="0"/>
              <a:t>Удушье и чужеродные тела в дыхательных путях</a:t>
            </a:r>
          </a:p>
        </p:txBody>
      </p:sp>
      <p:pic>
        <p:nvPicPr>
          <p:cNvPr id="4098" name="Picture 2" descr="Бесплатное фото Студент-медик делает свою практику в больнице">
            <a:extLst>
              <a:ext uri="{FF2B5EF4-FFF2-40B4-BE49-F238E27FC236}">
                <a16:creationId xmlns:a16="http://schemas.microsoft.com/office/drawing/2014/main" id="{0285DE2F-7E2E-F25B-79A1-EF7E61DFF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" r="10231" b="2"/>
          <a:stretch/>
        </p:blipFill>
        <p:spPr bwMode="auto">
          <a:xfrm>
            <a:off x="6204745" y="1699144"/>
            <a:ext cx="4281582" cy="345971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3A9A-38BD-124C-FCA7-589477D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69" y="1295400"/>
            <a:ext cx="5144387" cy="1598024"/>
          </a:xfrm>
        </p:spPr>
        <p:txBody>
          <a:bodyPr>
            <a:normAutofit/>
          </a:bodyPr>
          <a:lstStyle/>
          <a:p>
            <a:r>
              <a:rPr lang="ru-RU" sz="2600"/>
              <a:t>5.	Психологическая поддержка пострадавшего</a:t>
            </a:r>
          </a:p>
        </p:txBody>
      </p:sp>
      <p:pic>
        <p:nvPicPr>
          <p:cNvPr id="5122" name="Picture 2" descr="Бесплатное фото Сопровождение во время аборта">
            <a:extLst>
              <a:ext uri="{FF2B5EF4-FFF2-40B4-BE49-F238E27FC236}">
                <a16:creationId xmlns:a16="http://schemas.microsoft.com/office/drawing/2014/main" id="{A2D69BC6-8326-CB6A-F3FC-8453AA20D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r="16390"/>
          <a:stretch/>
        </p:blipFill>
        <p:spPr bwMode="auto">
          <a:xfrm>
            <a:off x="952501" y="1696943"/>
            <a:ext cx="3643924" cy="346411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346A2C1-15B7-6530-99AD-2985AB67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070" y="2893424"/>
            <a:ext cx="5144387" cy="2460897"/>
          </a:xfrm>
        </p:spPr>
        <p:txBody>
          <a:bodyPr>
            <a:normAutofit/>
          </a:bodyPr>
          <a:lstStyle/>
          <a:p>
            <a:r>
              <a:rPr lang="ru-RU" dirty="0"/>
              <a:t>Коммуникация с пострадавшим</a:t>
            </a:r>
          </a:p>
          <a:p>
            <a:r>
              <a:rPr lang="ru-RU" dirty="0"/>
              <a:t>Успокаивающие техники</a:t>
            </a:r>
          </a:p>
          <a:p>
            <a:r>
              <a:rPr lang="ru-RU" dirty="0"/>
              <a:t>Работа с родственниками и свидетелями</a:t>
            </a:r>
          </a:p>
        </p:txBody>
      </p:sp>
      <p:sp>
        <p:nvSpPr>
          <p:cNvPr id="5131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DA8F5-3FF0-062D-442A-408F65A9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29" y="1644445"/>
            <a:ext cx="6794872" cy="1417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600"/>
              <a:t>6.   Первая медицинская помощь в специфических условиях</a:t>
            </a:r>
          </a:p>
        </p:txBody>
      </p:sp>
      <p:pic>
        <p:nvPicPr>
          <p:cNvPr id="6146" name="Picture 2" descr="Бесплатное фото Пламя выходит из горящего дома по соседству. дым, выходящий с крыши в огне в городском пейзаже. опасные пары и смог от взрыва выходят из разрушенного здания">
            <a:extLst>
              <a:ext uri="{FF2B5EF4-FFF2-40B4-BE49-F238E27FC236}">
                <a16:creationId xmlns:a16="http://schemas.microsoft.com/office/drawing/2014/main" id="{E4D40555-C283-2E69-87AA-113B2CDB7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1" r="16308" b="1"/>
          <a:stretch/>
        </p:blipFill>
        <p:spPr bwMode="auto">
          <a:xfrm>
            <a:off x="1311720" y="2039844"/>
            <a:ext cx="2239316" cy="277444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23DA-D20D-8909-607B-2D82095B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07" y="3311012"/>
            <a:ext cx="5872193" cy="2594487"/>
          </a:xfrm>
        </p:spPr>
        <p:txBody>
          <a:bodyPr>
            <a:normAutofit/>
          </a:bodyPr>
          <a:lstStyle/>
          <a:p>
            <a:r>
              <a:rPr lang="ru-RU" dirty="0"/>
              <a:t>При катастрофах и стихийных бедствиях	</a:t>
            </a:r>
          </a:p>
          <a:p>
            <a:r>
              <a:rPr lang="ru-RU" dirty="0"/>
              <a:t>В экстремальных климатических условиях</a:t>
            </a:r>
          </a:p>
          <a:p>
            <a:r>
              <a:rPr lang="ru-RU" dirty="0"/>
              <a:t>При массовых поражениях</a:t>
            </a:r>
          </a:p>
        </p:txBody>
      </p:sp>
      <p:sp>
        <p:nvSpPr>
          <p:cNvPr id="6155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1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B9A5-82A2-9CE8-3D00-E34CDE2C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163" y="1295401"/>
            <a:ext cx="5153025" cy="933450"/>
          </a:xfrm>
        </p:spPr>
        <p:txBody>
          <a:bodyPr anchor="t"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8AC1D-E18B-03ED-A8F3-98C2E28A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Первая медицинская помощь </a:t>
            </a:r>
            <a:r>
              <a:rPr lang="ru-RU" dirty="0"/>
              <a:t>— это критически важное звено в цепи выживания. От своевременности и правильности её оказания часто зависят жизнь и последующее восстановление здоровья пострадавших. Во многих случаях первая помощь является определяющим фактором, позволяющим переждать время до прибытия профессиональной медицинской помощи.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914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251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Goudy Old Style</vt:lpstr>
      <vt:lpstr>Univers Light</vt:lpstr>
      <vt:lpstr>PoiseVTI</vt:lpstr>
      <vt:lpstr>Первая помощь как первый шаг к спасению жизни</vt:lpstr>
      <vt:lpstr>Введение</vt:lpstr>
      <vt:lpstr>1. Основные принципы первой медицинской помощи</vt:lpstr>
      <vt:lpstr>2. Оценка состояния пострадавшего</vt:lpstr>
      <vt:lpstr>3. Основные травмы и их первичное лечение</vt:lpstr>
      <vt:lpstr>4. Основные состояния, требующие срочной помощи</vt:lpstr>
      <vt:lpstr>5. Психологическая поддержка пострадавшего</vt:lpstr>
      <vt:lpstr>6.   Первая медицинская помощь в специфических условиях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Первая помощь как первый шаг к спасению жизни</dc:title>
  <dc:creator>Филиппова Екатерина Романовна</dc:creator>
  <cp:lastModifiedBy>Филиппова Екатерина Романовна</cp:lastModifiedBy>
  <cp:revision>1</cp:revision>
  <dcterms:created xsi:type="dcterms:W3CDTF">2023-11-03T14:14:43Z</dcterms:created>
  <dcterms:modified xsi:type="dcterms:W3CDTF">2023-11-03T14:36:08Z</dcterms:modified>
</cp:coreProperties>
</file>