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84" r:id="rId7"/>
    <p:sldId id="285" r:id="rId8"/>
    <p:sldId id="258" r:id="rId9"/>
    <p:sldId id="287" r:id="rId10"/>
    <p:sldId id="28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83"/>
    <a:srgbClr val="2482A2"/>
    <a:srgbClr val="2884A4"/>
    <a:srgbClr val="008096"/>
    <a:srgbClr val="61A7C0"/>
    <a:srgbClr val="FFFFFF"/>
    <a:srgbClr val="F5F8FA"/>
    <a:srgbClr val="E0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8FB-C903-434B-B7FF-B1D2BAB99581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VAntipov@fa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user2305@yandex.ru" TargetMode="External"/><Relationship Id="rId5" Type="http://schemas.openxmlformats.org/officeDocument/2006/relationships/hyperlink" Target="mailto:AMErofeev@fa.ru" TargetMode="External"/><Relationship Id="rId4" Type="http://schemas.openxmlformats.org/officeDocument/2006/relationships/hyperlink" Target="mailto:Antipov@fas.gov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ln>
            <a:solidFill>
              <a:srgbClr val="E0F5F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D4C59C-6DEB-452D-A605-0CC65F05DDFA}"/>
              </a:ext>
            </a:extLst>
          </p:cNvPr>
          <p:cNvSpPr txBox="1"/>
          <p:nvPr/>
        </p:nvSpPr>
        <p:spPr>
          <a:xfrm>
            <a:off x="3614067" y="3013667"/>
            <a:ext cx="4963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Технологии работы с открытыми данными</a:t>
            </a:r>
            <a:endParaRPr lang="ru-RU" sz="4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2A7680-7E83-49C2-901C-5285083695C4}"/>
              </a:ext>
            </a:extLst>
          </p:cNvPr>
          <p:cNvSpPr txBox="1"/>
          <p:nvPr/>
        </p:nvSpPr>
        <p:spPr>
          <a:xfrm>
            <a:off x="1297148" y="1108328"/>
            <a:ext cx="10434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Факультет информационных технологий и анализа больших данных</a:t>
            </a:r>
          </a:p>
          <a:p>
            <a:pPr algn="ctr"/>
            <a:r>
              <a:rPr lang="ru-RU" sz="2800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Кафедра </a:t>
            </a:r>
            <a:r>
              <a:rPr lang="ru-RU" sz="28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информационных технологий</a:t>
            </a:r>
            <a:endParaRPr lang="ru-RU" sz="28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2B899B-AD66-4638-BB8A-026144E20456}"/>
              </a:ext>
            </a:extLst>
          </p:cNvPr>
          <p:cNvSpPr txBox="1"/>
          <p:nvPr/>
        </p:nvSpPr>
        <p:spPr>
          <a:xfrm>
            <a:off x="-171450" y="493514"/>
            <a:ext cx="1002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  <a:latin typeface="Bahnschrift Light Condensed" panose="020B0502040204020203" pitchFamily="34" charset="0"/>
              </a:rPr>
              <a:t>КОНТАКТЫ ПРЕПОДАВАТЕЛЕЙ</a:t>
            </a:r>
            <a:endParaRPr lang="ru-RU" sz="32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1248730" y="1427697"/>
            <a:ext cx="9163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Группы ПИ21-4, ПИ21-6, ЗБ-ПИ21-1, ЗБ-ПИ21-2:</a:t>
            </a:r>
          </a:p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Антипов Артем Владиславович</a:t>
            </a:r>
          </a:p>
          <a:p>
            <a:pPr algn="ctr"/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e-mail: 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  <a:hlinkClick r:id="rId3"/>
              </a:rPr>
              <a:t>AVAntipov@fa.ru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  <a:hlinkClick r:id="rId4"/>
              </a:rPr>
              <a:t>Antipov@fas.gov.ru</a:t>
            </a:r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1248730" y="3429000"/>
            <a:ext cx="9163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Группы </a:t>
            </a:r>
            <a:r>
              <a:rPr lang="ru-RU" sz="3200" i="1" u="sng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ПИ21-2, </a:t>
            </a:r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ПИ21-3, ПИ21-5, ПИ21-1в, ПИ21-2в:</a:t>
            </a:r>
          </a:p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Ерофеев Алексей Максимович</a:t>
            </a:r>
          </a:p>
          <a:p>
            <a:pPr algn="ctr"/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e-mail: 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  <a:hlinkClick r:id="rId5"/>
              </a:rPr>
              <a:t>AMErofeev@fa.ru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  <a:hlinkClick r:id="rId6"/>
              </a:rPr>
              <a:t>user2305@yandex.ru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2B899B-AD66-4638-BB8A-026144E20456}"/>
              </a:ext>
            </a:extLst>
          </p:cNvPr>
          <p:cNvSpPr txBox="1"/>
          <p:nvPr/>
        </p:nvSpPr>
        <p:spPr>
          <a:xfrm>
            <a:off x="1977081" y="468801"/>
            <a:ext cx="802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  <a:latin typeface="Bahnschrift Light Condensed" panose="020B0502040204020203" pitchFamily="34" charset="0"/>
              </a:rPr>
              <a:t>БАЛЛЬНО-РЕЙТИНГОВАЯ СИСТЕМА ОЦЕНКИ</a:t>
            </a:r>
            <a:endParaRPr lang="ru-RU" sz="32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D844FE11-54C7-4D28-8CD4-8EDCA3B0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66195"/>
              </p:ext>
            </p:extLst>
          </p:nvPr>
        </p:nvGraphicFramePr>
        <p:xfrm>
          <a:off x="1993192" y="1224349"/>
          <a:ext cx="9185553" cy="343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7116">
                  <a:extLst>
                    <a:ext uri="{9D8B030D-6E8A-4147-A177-3AD203B41FA5}">
                      <a16:colId xmlns="" xmlns:a16="http://schemas.microsoft.com/office/drawing/2014/main" val="231436283"/>
                    </a:ext>
                  </a:extLst>
                </a:gridCol>
                <a:gridCol w="3207114">
                  <a:extLst>
                    <a:ext uri="{9D8B030D-6E8A-4147-A177-3AD203B41FA5}">
                      <a16:colId xmlns="" xmlns:a16="http://schemas.microsoft.com/office/drawing/2014/main" val="3326652810"/>
                    </a:ext>
                  </a:extLst>
                </a:gridCol>
                <a:gridCol w="3241323">
                  <a:extLst>
                    <a:ext uri="{9D8B030D-6E8A-4147-A177-3AD203B41FA5}">
                      <a16:colId xmlns="" xmlns:a16="http://schemas.microsoft.com/office/drawing/2014/main" val="1192958067"/>
                    </a:ext>
                  </a:extLst>
                </a:gridCol>
              </a:tblGrid>
              <a:tr h="519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cs typeface="Times New Roman" panose="02020603050405020304" pitchFamily="18" charset="0"/>
                        </a:rPr>
                        <a:t>Порядок оценивания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Модуль</a:t>
                      </a:r>
                      <a:r>
                        <a:rPr lang="ru-RU" sz="2400" b="0" baseline="0" dirty="0" smtClean="0">
                          <a:effectLst/>
                          <a:latin typeface="Bahnschrift Light Condensed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 1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 2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4433354"/>
                  </a:ext>
                </a:extLst>
              </a:tr>
              <a:tr h="740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Выполнение</a:t>
                      </a:r>
                      <a:r>
                        <a:rPr lang="ru-RU" sz="2400" b="0" baseline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практических работ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10 баллов </a:t>
                      </a:r>
                      <a:b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</a:b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(каждая ПР – 2 балла)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18 баллов </a:t>
                      </a:r>
                      <a:b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</a:b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(каждая ПР – 3 балла)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8116946"/>
                  </a:ext>
                </a:extLst>
              </a:tr>
              <a:tr h="767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Выступление</a:t>
                      </a:r>
                      <a:r>
                        <a:rPr lang="ru-RU" sz="2400" b="0" baseline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 презентациями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4 балла</a:t>
                      </a:r>
                      <a:b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</a:b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(1 выступление  - 2 балла)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2 балла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(1 выступление  - 2 балла)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2193498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Контрольная работа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(с</a:t>
                      </a:r>
                      <a:r>
                        <a:rPr lang="ru-RU" sz="2400" b="0" baseline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01.11  по 10.11.2024)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6 баллов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7177993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Форма контроля</a:t>
                      </a:r>
                      <a:endParaRPr lang="ru-RU" sz="24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Текущий контроль*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зачет (60 баллов)</a:t>
                      </a:r>
                      <a:endParaRPr lang="ru-RU" sz="24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3845129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77081" y="4730233"/>
            <a:ext cx="9914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* - Обучающийся, получивший от 7 до 20 баллов, считается аттестованным, получивший от 0 до 6 баллов – не аттестованным</a:t>
            </a:r>
          </a:p>
        </p:txBody>
      </p:sp>
    </p:spTree>
    <p:extLst>
      <p:ext uri="{BB962C8B-B14F-4D97-AF65-F5344CB8AC3E}">
        <p14:creationId xmlns:p14="http://schemas.microsoft.com/office/powerpoint/2010/main" val="20312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2B899B-AD66-4638-BB8A-026144E20456}"/>
              </a:ext>
            </a:extLst>
          </p:cNvPr>
          <p:cNvSpPr txBox="1"/>
          <p:nvPr/>
        </p:nvSpPr>
        <p:spPr>
          <a:xfrm>
            <a:off x="1887523" y="501586"/>
            <a:ext cx="810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  <a:latin typeface="Bahnschrift Light Condensed" panose="020B0502040204020203" pitchFamily="34" charset="0"/>
              </a:rPr>
              <a:t>ПРЕДВАРИТЕЛЬНЫЕ ТЕМЫ И СРОКИ СДАЧИ</a:t>
            </a:r>
            <a:endParaRPr lang="ru-RU" sz="32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1581664" y="1407787"/>
            <a:ext cx="303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Модуль 1:</a:t>
            </a:r>
            <a:endParaRPr lang="ru-RU" sz="3200" i="1" u="sng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58CF5C-CEEF-4363-AA13-5AFC2A6D2515}"/>
              </a:ext>
            </a:extLst>
          </p:cNvPr>
          <p:cNvSpPr txBox="1"/>
          <p:nvPr/>
        </p:nvSpPr>
        <p:spPr>
          <a:xfrm>
            <a:off x="1887523" y="1992562"/>
            <a:ext cx="3706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Работа с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Работа с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Работа с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Работа с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YAML, 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Работа с методами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GET,POST</a:t>
            </a: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(2 части)</a:t>
            </a:r>
            <a:endParaRPr lang="ru-RU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7171037" y="1415030"/>
            <a:ext cx="303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Модуль 2:</a:t>
            </a:r>
            <a:endParaRPr lang="ru-RU" sz="3200" i="1" u="sng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58CF5C-CEEF-4363-AA13-5AFC2A6D2515}"/>
              </a:ext>
            </a:extLst>
          </p:cNvPr>
          <p:cNvSpPr txBox="1"/>
          <p:nvPr/>
        </p:nvSpPr>
        <p:spPr>
          <a:xfrm>
            <a:off x="7171037" y="1999805"/>
            <a:ext cx="4687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Парсинг</a:t>
            </a: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веб-страниц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(Python)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884A4"/>
                </a:solidFill>
                <a:latin typeface="Bahnschrift Light Condensed" panose="020B0502040204020203" pitchFamily="34" charset="0"/>
              </a:rPr>
              <a:t>Парсинг</a:t>
            </a:r>
            <a:r>
              <a:rPr lang="ru-RU" sz="2400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 веб-страниц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(Google)</a:t>
            </a:r>
            <a:endParaRPr lang="en-US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2884A4"/>
                </a:solidFill>
                <a:latin typeface="Bahnschrift Light Condensed" panose="020B0502040204020203" pitchFamily="34" charset="0"/>
              </a:rPr>
              <a:t>Парсинг</a:t>
            </a:r>
            <a:r>
              <a:rPr lang="ru-RU" sz="2400" dirty="0">
                <a:solidFill>
                  <a:srgbClr val="2884A4"/>
                </a:solidFill>
                <a:latin typeface="Bahnschrift Light Condensed" panose="020B0502040204020203" pitchFamily="34" charset="0"/>
              </a:rPr>
              <a:t> веб-страниц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(Excel)</a:t>
            </a:r>
            <a:endParaRPr lang="en-US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Получение данных с </a:t>
            </a:r>
            <a:r>
              <a:rPr lang="en-US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wiki</a:t>
            </a: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</a:t>
            </a:r>
            <a:b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</a:br>
            <a:r>
              <a:rPr lang="ru-RU" sz="24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(3 части)</a:t>
            </a:r>
            <a:endParaRPr lang="ru-RU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1050863" y="4308129"/>
            <a:ext cx="454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Практические работы 1 модуля должны быть отправлены на проверку до </a:t>
            </a:r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31</a:t>
            </a:r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.10.2024</a:t>
            </a:r>
            <a:endParaRPr lang="ru-RU" sz="3200" i="1" u="sng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69BDBF-3FDA-4413-9550-39B2BE340380}"/>
              </a:ext>
            </a:extLst>
          </p:cNvPr>
          <p:cNvSpPr txBox="1"/>
          <p:nvPr/>
        </p:nvSpPr>
        <p:spPr>
          <a:xfrm>
            <a:off x="6644892" y="4299631"/>
            <a:ext cx="454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u="sng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Сроки сдачи работ 2 модуля будут доведены позднее</a:t>
            </a:r>
            <a:endParaRPr lang="ru-RU" sz="3200" i="1" u="sng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2B899B-AD66-4638-BB8A-026144E20456}"/>
              </a:ext>
            </a:extLst>
          </p:cNvPr>
          <p:cNvSpPr txBox="1"/>
          <p:nvPr/>
        </p:nvSpPr>
        <p:spPr>
          <a:xfrm>
            <a:off x="1977081" y="468801"/>
            <a:ext cx="802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  <a:latin typeface="Bahnschrift Light Condensed" panose="020B0502040204020203" pitchFamily="34" charset="0"/>
              </a:rPr>
              <a:t>ОСНОВНЫЕ ТРЕБОВАНИЯ К СДАЧЕ ПРАКТИЧЕСКИХ РАБОТ</a:t>
            </a:r>
            <a:endParaRPr lang="ru-RU" sz="32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52033" y="1599606"/>
            <a:ext cx="10377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При обнаружении плагиата или копирования </a:t>
            </a:r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других работ </a:t>
            </a:r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обучающимся выставляется оценка за практическую работу в 0 баллов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Рисунок 7" descr="Восклицательный знак">
            <a:extLst>
              <a:ext uri="{FF2B5EF4-FFF2-40B4-BE49-F238E27FC236}">
                <a16:creationId xmlns="" xmlns:a16="http://schemas.microsoft.com/office/drawing/2014/main" id="{CCA3ECE8-5A37-4360-A370-E1C150C1A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91" y="1738782"/>
            <a:ext cx="914400" cy="914400"/>
          </a:xfrm>
          <a:prstGeom prst="rect">
            <a:avLst/>
          </a:prstGeom>
        </p:spPr>
      </p:pic>
      <p:pic>
        <p:nvPicPr>
          <p:cNvPr id="9" name="Рисунок 8" descr="Восклицательный знак">
            <a:extLst>
              <a:ext uri="{FF2B5EF4-FFF2-40B4-BE49-F238E27FC236}">
                <a16:creationId xmlns="" xmlns:a16="http://schemas.microsoft.com/office/drawing/2014/main" id="{CCA3ECE8-5A37-4360-A370-E1C150C1A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91" y="2967450"/>
            <a:ext cx="914400" cy="914400"/>
          </a:xfrm>
          <a:prstGeom prst="rect">
            <a:avLst/>
          </a:prstGeom>
        </p:spPr>
      </p:pic>
      <p:pic>
        <p:nvPicPr>
          <p:cNvPr id="11" name="Рисунок 10" descr="Восклицательный знак">
            <a:extLst>
              <a:ext uri="{FF2B5EF4-FFF2-40B4-BE49-F238E27FC236}">
                <a16:creationId xmlns="" xmlns:a16="http://schemas.microsoft.com/office/drawing/2014/main" id="{CCA3ECE8-5A37-4360-A370-E1C150C1A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81" y="4196118"/>
            <a:ext cx="914400" cy="9144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833226" y="2886041"/>
            <a:ext cx="102958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Отчеты направляются на электронную почту с обязательным указанием темы письма «ПИ21-Х</a:t>
            </a:r>
            <a:r>
              <a:rPr lang="en-US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Фамилия ИО Отчет по ПР № (номер работы)»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33226" y="4086857"/>
            <a:ext cx="102958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Отчеты должны полностью отвечать на вопросы поставленные в тексте практической работы и показывать ход ее решения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2B899B-AD66-4638-BB8A-026144E20456}"/>
              </a:ext>
            </a:extLst>
          </p:cNvPr>
          <p:cNvSpPr txBox="1"/>
          <p:nvPr/>
        </p:nvSpPr>
        <p:spPr>
          <a:xfrm>
            <a:off x="1977081" y="468801"/>
            <a:ext cx="802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  <a:latin typeface="Bahnschrift Light Condensed" panose="020B0502040204020203" pitchFamily="34" charset="0"/>
              </a:rPr>
              <a:t>ГРАФИК КОНСУЛЬТАЦИЙ</a:t>
            </a:r>
            <a:endParaRPr lang="ru-RU" sz="3200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D844FE11-54C7-4D28-8CD4-8EDCA3B08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1723"/>
              </p:ext>
            </p:extLst>
          </p:nvPr>
        </p:nvGraphicFramePr>
        <p:xfrm>
          <a:off x="2265041" y="1332771"/>
          <a:ext cx="7307325" cy="3740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6337">
                  <a:extLst>
                    <a:ext uri="{9D8B030D-6E8A-4147-A177-3AD203B41FA5}">
                      <a16:colId xmlns="" xmlns:a16="http://schemas.microsoft.com/office/drawing/2014/main" val="231436283"/>
                    </a:ext>
                  </a:extLst>
                </a:gridCol>
                <a:gridCol w="3650988">
                  <a:extLst>
                    <a:ext uri="{9D8B030D-6E8A-4147-A177-3AD203B41FA5}">
                      <a16:colId xmlns="" xmlns:a16="http://schemas.microsoft.com/office/drawing/2014/main" val="3326652810"/>
                    </a:ext>
                  </a:extLst>
                </a:gridCol>
              </a:tblGrid>
              <a:tr h="572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консультации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Время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4433354"/>
                  </a:ext>
                </a:extLst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20.10.2024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78116946"/>
                  </a:ext>
                </a:extLst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27.10.2024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2193498"/>
                  </a:ext>
                </a:extLst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17.11.2024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71779937"/>
                  </a:ext>
                </a:extLst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24.11.2024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08.12.2024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1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15.12.2024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39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800" b="0" dirty="0" smtClean="0">
                          <a:effectLst/>
                          <a:latin typeface="Bahnschrift Light 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22.12.2024</a:t>
                      </a:r>
                      <a:endParaRPr lang="ru-RU" sz="2800" b="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E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800" kern="1200" dirty="0" smtClean="0">
                          <a:solidFill>
                            <a:srgbClr val="2884A4"/>
                          </a:solidFill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13:00-14:00</a:t>
                      </a:r>
                      <a:endParaRPr lang="ru-RU" sz="2800" kern="1200" dirty="0">
                        <a:solidFill>
                          <a:srgbClr val="2884A4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3845129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277482" y="5002082"/>
            <a:ext cx="9914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2884A4"/>
                </a:solidFill>
                <a:latin typeface="Bahnschrift Light Condensed" panose="020B0502040204020203" pitchFamily="34" charset="0"/>
              </a:rPr>
              <a:t>Необходимо предварительно уведомлять о присутствии на консультации (не позднее 20:00 до дня консультации)</a:t>
            </a:r>
            <a:endParaRPr lang="ru-RU" sz="3200" dirty="0">
              <a:solidFill>
                <a:srgbClr val="2884A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17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DADD2E-DC06-419B-8E05-BB3D0F695C21}">
  <ds:schemaRefs>
    <ds:schemaRef ds:uri="992505c2-ac7c-4764-a67c-20c913537c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1182a35-a83b-4599-b421-38bedffaa9ec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20504</TotalTime>
  <Words>291</Words>
  <Application>Microsoft Office PowerPoint</Application>
  <PresentationFormat>Широкоэкранный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Антипов Артем Владиславович</dc:creator>
  <cp:lastModifiedBy>Антипов Артем Владиславович</cp:lastModifiedBy>
  <cp:revision>44</cp:revision>
  <dcterms:created xsi:type="dcterms:W3CDTF">2022-09-16T12:05:44Z</dcterms:created>
  <dcterms:modified xsi:type="dcterms:W3CDTF">2024-10-08T12:52:07Z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