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72" r:id="rId5"/>
    <p:sldId id="284" r:id="rId6"/>
    <p:sldId id="285" r:id="rId7"/>
    <p:sldId id="270" r:id="rId8"/>
    <p:sldId id="258" r:id="rId9"/>
    <p:sldId id="273" r:id="rId10"/>
    <p:sldId id="280" r:id="rId11"/>
    <p:sldId id="281" r:id="rId12"/>
    <p:sldId id="265" r:id="rId13"/>
    <p:sldId id="283" r:id="rId14"/>
    <p:sldId id="275" r:id="rId15"/>
    <p:sldId id="261" r:id="rId16"/>
    <p:sldId id="274" r:id="rId17"/>
    <p:sldId id="266" r:id="rId18"/>
    <p:sldId id="276" r:id="rId19"/>
    <p:sldId id="279" r:id="rId20"/>
    <p:sldId id="278"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33FE76-268D-A1FE-62B9-59EEB722E2E5}" name="Deuell, Emily" initials="DE" userId="S::ekdeuell@wm.edu::a42693b0-d8ae-4f86-afe5-9609e5019c5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9662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45"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a Calvin" userId="1c044980652b3bec" providerId="LiveId" clId="{F43ABB67-A88A-490C-99FF-B97989ED8B82}"/>
    <pc:docChg chg="modSld">
      <pc:chgData name="Kayla Calvin" userId="1c044980652b3bec" providerId="LiveId" clId="{F43ABB67-A88A-490C-99FF-B97989ED8B82}" dt="2023-04-17T12:14:00.267" v="1"/>
      <pc:docMkLst>
        <pc:docMk/>
      </pc:docMkLst>
      <pc:sldChg chg="modSp mod">
        <pc:chgData name="Kayla Calvin" userId="1c044980652b3bec" providerId="LiveId" clId="{F43ABB67-A88A-490C-99FF-B97989ED8B82}" dt="2023-04-17T12:13:54.039" v="0"/>
        <pc:sldMkLst>
          <pc:docMk/>
          <pc:sldMk cId="1049305294" sldId="280"/>
        </pc:sldMkLst>
        <pc:spChg chg="mod">
          <ac:chgData name="Kayla Calvin" userId="1c044980652b3bec" providerId="LiveId" clId="{F43ABB67-A88A-490C-99FF-B97989ED8B82}" dt="2023-04-17T12:13:54.039" v="0"/>
          <ac:spMkLst>
            <pc:docMk/>
            <pc:sldMk cId="1049305294" sldId="280"/>
            <ac:spMk id="3" creationId="{7A54AE7D-085E-34A2-57B8-AD1225B323D0}"/>
          </ac:spMkLst>
        </pc:spChg>
      </pc:sldChg>
      <pc:sldChg chg="modSp mod">
        <pc:chgData name="Kayla Calvin" userId="1c044980652b3bec" providerId="LiveId" clId="{F43ABB67-A88A-490C-99FF-B97989ED8B82}" dt="2023-04-17T12:14:00.267" v="1"/>
        <pc:sldMkLst>
          <pc:docMk/>
          <pc:sldMk cId="2508297918" sldId="281"/>
        </pc:sldMkLst>
        <pc:spChg chg="mod">
          <ac:chgData name="Kayla Calvin" userId="1c044980652b3bec" providerId="LiveId" clId="{F43ABB67-A88A-490C-99FF-B97989ED8B82}" dt="2023-04-17T12:14:00.267" v="1"/>
          <ac:spMkLst>
            <pc:docMk/>
            <pc:sldMk cId="2508297918" sldId="281"/>
            <ac:spMk id="3" creationId="{B5CF1E2E-AA5D-0E0C-53DD-C1244864377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a:latin typeface="Tenorite"/>
              <a:ea typeface="+mn-ea"/>
              <a:cs typeface="+mn-cs"/>
            </a:rPr>
            <a:t>What's next in AI</a:t>
          </a:r>
          <a:r>
            <a:rPr lang="en-US" sz="1400" kern="1200" spc="50">
              <a:latin typeface="Tenorite"/>
              <a:ea typeface="+mn-ea"/>
              <a:cs typeface="+mn-cs"/>
            </a:rPr>
            <a:t> &amp; Marketing? How can we, as data scientists, get involved? (KC)</a:t>
          </a:r>
          <a:endParaRPr lang="en-US" sz="1400" kern="1200" spc="50"/>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a:solidFill>
          <a:schemeClr val="accent6">
            <a:lumMod val="60000"/>
            <a:lumOff val="40000"/>
          </a:schemeClr>
        </a:solidFill>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a:solidFill>
                <a:schemeClr val="bg1"/>
              </a:solidFill>
              <a:latin typeface="+mj-lt"/>
              <a:ea typeface="+mj-ea"/>
              <a:cs typeface="+mj-cs"/>
            </a:rPr>
            <a:t>Problem Statement</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a:latin typeface="+mn-lt"/>
            </a:rPr>
            <a:t>What</a:t>
          </a:r>
          <a:r>
            <a:rPr lang="en-US" sz="1400" spc="50">
              <a:latin typeface="+mn-lt"/>
              <a:ea typeface="+mn-lt"/>
              <a:cs typeface="+mn-lt"/>
            </a:rPr>
            <a:t> does Artificial Intelligence in Marketing look like? (KC)</a:t>
          </a:r>
          <a:endParaRPr lang="en-US" sz="1400" spc="50"/>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a:solidFill>
          <a:schemeClr val="accent5">
            <a:lumMod val="60000"/>
            <a:lumOff val="40000"/>
          </a:schemeClr>
        </a:solidFill>
      </dgm:spPr>
      <dgm:t>
        <a:bodyPr/>
        <a:lstStyle/>
        <a:p>
          <a:pPr marL="0" rtl="0"/>
          <a:r>
            <a:rPr lang="en-US" sz="1600" kern="1200" spc="150" baseline="0">
              <a:solidFill>
                <a:schemeClr val="bg1"/>
              </a:solidFill>
              <a:latin typeface="Tenorite"/>
              <a:ea typeface="+mn-ea"/>
              <a:cs typeface="+mn-cs"/>
            </a:rPr>
            <a:t>Current Research</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a:latin typeface="+mn-lt"/>
            </a:rPr>
            <a:t>What's currently being done in the field? (KC)</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a:solidFill>
          <a:srgbClr val="9662F0">
            <a:alpha val="70000"/>
          </a:srgbClr>
        </a:solidFill>
      </dgm:spPr>
      <dgm:t>
        <a:bodyPr/>
        <a:lstStyle/>
        <a:p>
          <a:pPr marL="0" lvl="0" indent="0" algn="ctr" defTabSz="889000" rtl="0">
            <a:lnSpc>
              <a:spcPct val="90000"/>
            </a:lnSpc>
            <a:spcBef>
              <a:spcPct val="0"/>
            </a:spcBef>
            <a:spcAft>
              <a:spcPct val="35000"/>
            </a:spcAft>
            <a:buNone/>
          </a:pPr>
          <a:r>
            <a:rPr lang="en-US" sz="1600" kern="1200" spc="150" baseline="0">
              <a:solidFill>
                <a:schemeClr val="bg1"/>
              </a:solidFill>
              <a:latin typeface="Tenorite"/>
              <a:ea typeface="+mn-ea"/>
              <a:cs typeface="+mn-cs"/>
            </a:rPr>
            <a:t>Coding Demo</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enorite"/>
              <a:ea typeface="+mn-ea"/>
              <a:cs typeface="+mn-cs"/>
            </a:rPr>
            <a:t>How is AI implemented? (ED)</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a:latin typeface="Tenorite"/>
              <a:ea typeface="+mn-ea"/>
              <a:cs typeface="+mn-cs"/>
            </a:rPr>
            <a:t>How does this translate</a:t>
          </a:r>
          <a:r>
            <a:rPr lang="en-US" sz="1400" kern="1200" spc="50">
              <a:latin typeface="Tenorite"/>
              <a:ea typeface="+mn-ea"/>
              <a:cs typeface="+mn-cs"/>
            </a:rPr>
            <a:t> to businesses? (ED)</a:t>
          </a:r>
          <a:endParaRPr lang="en-US" sz="1400" kern="1200" spc="50"/>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a:solidFill>
          <a:schemeClr val="tx2">
            <a:lumMod val="60000"/>
            <a:lumOff val="40000"/>
          </a:schemeClr>
        </a:solidFill>
      </dgm:spPr>
      <dgm:t>
        <a:bodyPr/>
        <a:lstStyle/>
        <a:p>
          <a:pPr marL="0" lvl="0" indent="0" algn="ctr" defTabSz="889000" rtl="0">
            <a:lnSpc>
              <a:spcPct val="90000"/>
            </a:lnSpc>
            <a:spcBef>
              <a:spcPct val="0"/>
            </a:spcBef>
            <a:spcAft>
              <a:spcPct val="35000"/>
            </a:spcAft>
            <a:buNone/>
          </a:pPr>
          <a:r>
            <a:rPr lang="en-US" sz="1600" kern="1200" spc="150" baseline="0">
              <a:solidFill>
                <a:schemeClr val="bg1"/>
              </a:solidFill>
              <a:latin typeface="Tenorite"/>
              <a:ea typeface="+mn-ea"/>
              <a:cs typeface="+mn-cs"/>
            </a:rPr>
            <a:t> 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a:solidFill>
          <a:schemeClr val="accent2">
            <a:lumMod val="60000"/>
            <a:lumOff val="40000"/>
          </a:schemeClr>
        </a:solidFill>
      </dgm:spPr>
      <dgm:t>
        <a:bodyPr/>
        <a:lstStyle/>
        <a:p>
          <a:pPr marL="0"/>
          <a:r>
            <a:rPr lang="en-US" sz="1600" kern="1200" spc="150" baseline="0">
              <a:solidFill>
                <a:schemeClr val="bg1"/>
              </a:solidFill>
              <a:latin typeface="Tenorite"/>
              <a:ea typeface="+mn-ea"/>
              <a:cs typeface="+mn-cs"/>
            </a:rPr>
            <a:t>Ethics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73FF751A-DEA5-48BC-8A6D-F520BC53A634}" type="presOf" srcId="{4F85505A-81B6-4FDA-A144-900B71DAD946}" destId="{4132ECB1-6BEF-4935-AFA3-B2EAA48FDE7E}"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26240464-EC1C-4980-B464-17A38458B223}" type="presOf" srcId="{30A490C8-22B4-4D68-875C-0F0DE2FF864D}" destId="{22359DD7-1BFB-4900-BAE6-6084F2F57988}"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D651A16E-E7E1-4B39-AE86-829E7FB462FA}" type="presOf" srcId="{A2322D3A-7AC2-4C5C-9D7E-EAB2313D47D4}" destId="{59606EB9-9F10-4D12-A33F-A242FDCC0D0F}"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FA47CA53-A1EF-4649-8E77-E26A1FD3A460}" type="presOf" srcId="{8FE81FEC-2664-411F-AEB3-065F29F52751}" destId="{C8429E68-36DD-4F6A-A2F4-7CCDADCEFAD1}"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2DC25E80-57EC-4014-9534-E5F6668BA4E6}" type="presOf" srcId="{FEB4A941-E9FA-4A86-A673-85FF34B35F20}" destId="{C42A8BDE-B838-475D-AFDE-17B60D744AB6}" srcOrd="0" destOrd="0" presId="urn:microsoft.com/office/officeart/2016/7/layout/HorizontalActionList"/>
    <dgm:cxn modelId="{2048C380-AE07-4F10-B170-F48DE04FB109}" type="presOf" srcId="{0EC0C300-11E4-45CF-8418-973585107209}" destId="{6B5FE59C-B471-448A-AA7A-B526DCC4D4CA}" srcOrd="0" destOrd="0" presId="urn:microsoft.com/office/officeart/2016/7/layout/HorizontalActionList"/>
    <dgm:cxn modelId="{DD53E8AF-8E8B-4561-9D39-878366E31355}"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4D8B58DD-0E1A-4E16-9AE5-87A1665D7B77}" type="presOf" srcId="{50418D2B-9486-42DE-AFDD-1D31420040FF}" destId="{4FEB85EB-D046-4CDB-8A62-BBCE260C4490}" srcOrd="0" destOrd="0" presId="urn:microsoft.com/office/officeart/2016/7/layout/HorizontalActionList"/>
    <dgm:cxn modelId="{587462E7-4B9A-403F-9BCD-4D3547C61D14}" type="presOf" srcId="{73D947E0-108F-4D20-A71E-3CF329F97212}" destId="{BDBD7220-3F85-45D2-BED6-5BBFBC23EAE3}" srcOrd="0" destOrd="0" presId="urn:microsoft.com/office/officeart/2016/7/layout/HorizontalActionList"/>
    <dgm:cxn modelId="{5E4094E9-6EE2-48EB-AFB3-E1B93C3B2C78}" type="presOf" srcId="{B1AFA1AF-0FF8-45B3-A6D0-0E255A2F637D}" destId="{C4F84DEA-2002-4D32-8E80-70EEE05E345A}" srcOrd="0" destOrd="0" presId="urn:microsoft.com/office/officeart/2016/7/layout/HorizontalActionList"/>
    <dgm:cxn modelId="{3F68C801-903E-47A6-8DAE-150F69A7F4B9}" type="presParOf" srcId="{E4B4F7C4-5024-45F0-9FD7-C5068A1AE6C4}" destId="{473E2436-1BC1-4A6C-8568-5C38418F52D1}" srcOrd="0" destOrd="0" presId="urn:microsoft.com/office/officeart/2016/7/layout/HorizontalActionList"/>
    <dgm:cxn modelId="{DF528839-5B4D-44BD-AF73-DD91310D5810}" type="presParOf" srcId="{473E2436-1BC1-4A6C-8568-5C38418F52D1}" destId="{BDBD7220-3F85-45D2-BED6-5BBFBC23EAE3}" srcOrd="0" destOrd="0" presId="urn:microsoft.com/office/officeart/2016/7/layout/HorizontalActionList"/>
    <dgm:cxn modelId="{6C14C771-793E-461C-BB03-AC3BFB5F6B8F}" type="presParOf" srcId="{473E2436-1BC1-4A6C-8568-5C38418F52D1}" destId="{22359DD7-1BFB-4900-BAE6-6084F2F57988}" srcOrd="1" destOrd="0" presId="urn:microsoft.com/office/officeart/2016/7/layout/HorizontalActionList"/>
    <dgm:cxn modelId="{80320AEC-00E5-4B63-AABD-C510ABCF147A}" type="presParOf" srcId="{E4B4F7C4-5024-45F0-9FD7-C5068A1AE6C4}" destId="{38C65349-0C40-499F-9765-B6F38C2DC3C3}" srcOrd="1" destOrd="0" presId="urn:microsoft.com/office/officeart/2016/7/layout/HorizontalActionList"/>
    <dgm:cxn modelId="{B1258167-B3F4-4F02-AD77-3C9AE9A43C37}" type="presParOf" srcId="{E4B4F7C4-5024-45F0-9FD7-C5068A1AE6C4}" destId="{C6650FDC-3601-45F5-9125-6E3F90A53F8A}" srcOrd="2" destOrd="0" presId="urn:microsoft.com/office/officeart/2016/7/layout/HorizontalActionList"/>
    <dgm:cxn modelId="{269012A2-F223-448B-9262-DE74ADBB69A3}" type="presParOf" srcId="{C6650FDC-3601-45F5-9125-6E3F90A53F8A}" destId="{C4F84DEA-2002-4D32-8E80-70EEE05E345A}" srcOrd="0" destOrd="0" presId="urn:microsoft.com/office/officeart/2016/7/layout/HorizontalActionList"/>
    <dgm:cxn modelId="{953F525D-755F-4924-9A03-CF8F96C5A22D}" type="presParOf" srcId="{C6650FDC-3601-45F5-9125-6E3F90A53F8A}" destId="{4FEB85EB-D046-4CDB-8A62-BBCE260C4490}" srcOrd="1" destOrd="0" presId="urn:microsoft.com/office/officeart/2016/7/layout/HorizontalActionList"/>
    <dgm:cxn modelId="{31A32D6F-E0AA-49F8-AD53-12F15DF50EFA}" type="presParOf" srcId="{E4B4F7C4-5024-45F0-9FD7-C5068A1AE6C4}" destId="{40F59683-723F-44D1-8379-95635EED1AA8}" srcOrd="3" destOrd="0" presId="urn:microsoft.com/office/officeart/2016/7/layout/HorizontalActionList"/>
    <dgm:cxn modelId="{76E02C35-BEFF-4C8E-9D17-27F9D8383247}" type="presParOf" srcId="{E4B4F7C4-5024-45F0-9FD7-C5068A1AE6C4}" destId="{BB2E4F65-C461-40C3-BC82-6A29AA851F44}" srcOrd="4" destOrd="0" presId="urn:microsoft.com/office/officeart/2016/7/layout/HorizontalActionList"/>
    <dgm:cxn modelId="{2CD89B88-9371-41E9-B42C-55CE34FBE291}" type="presParOf" srcId="{BB2E4F65-C461-40C3-BC82-6A29AA851F44}" destId="{49B7F8FA-D256-41EF-9327-52A3551D9A60}" srcOrd="0" destOrd="0" presId="urn:microsoft.com/office/officeart/2016/7/layout/HorizontalActionList"/>
    <dgm:cxn modelId="{5A73448A-0687-4D69-A431-A9C91CDE34F7}" type="presParOf" srcId="{BB2E4F65-C461-40C3-BC82-6A29AA851F44}" destId="{6B5FE59C-B471-448A-AA7A-B526DCC4D4CA}" srcOrd="1" destOrd="0" presId="urn:microsoft.com/office/officeart/2016/7/layout/HorizontalActionList"/>
    <dgm:cxn modelId="{340BD793-4F76-442E-9A8F-AE6D4AEF27ED}" type="presParOf" srcId="{E4B4F7C4-5024-45F0-9FD7-C5068A1AE6C4}" destId="{A91542D9-4FB3-4302-AD03-3D6EF82E6748}" srcOrd="5" destOrd="0" presId="urn:microsoft.com/office/officeart/2016/7/layout/HorizontalActionList"/>
    <dgm:cxn modelId="{B03D0EE2-1C6E-4942-B208-F719120F848F}" type="presParOf" srcId="{E4B4F7C4-5024-45F0-9FD7-C5068A1AE6C4}" destId="{1A7C3045-2DAF-4A19-82DB-79436B2E4575}" srcOrd="6" destOrd="0" presId="urn:microsoft.com/office/officeart/2016/7/layout/HorizontalActionList"/>
    <dgm:cxn modelId="{E921B562-8290-4AC8-98FB-8F389470D9A0}" type="presParOf" srcId="{1A7C3045-2DAF-4A19-82DB-79436B2E4575}" destId="{4132ECB1-6BEF-4935-AFA3-B2EAA48FDE7E}" srcOrd="0" destOrd="0" presId="urn:microsoft.com/office/officeart/2016/7/layout/HorizontalActionList"/>
    <dgm:cxn modelId="{C1F91481-135D-4CC2-BD1B-CBCB57B6075B}" type="presParOf" srcId="{1A7C3045-2DAF-4A19-82DB-79436B2E4575}" destId="{C42A8BDE-B838-475D-AFDE-17B60D744AB6}" srcOrd="1" destOrd="0" presId="urn:microsoft.com/office/officeart/2016/7/layout/HorizontalActionList"/>
    <dgm:cxn modelId="{D54B80C2-1A40-43C6-B8B8-1CDBB8486ED6}" type="presParOf" srcId="{E4B4F7C4-5024-45F0-9FD7-C5068A1AE6C4}" destId="{D0DC94A3-770A-4810-A89A-7DB7918862F6}" srcOrd="7" destOrd="0" presId="urn:microsoft.com/office/officeart/2016/7/layout/HorizontalActionList"/>
    <dgm:cxn modelId="{661D7E27-1B93-4A69-B20A-E905EA0C4FA9}" type="presParOf" srcId="{E4B4F7C4-5024-45F0-9FD7-C5068A1AE6C4}" destId="{647B2244-AC3A-441A-A6FB-6136FA04F429}" srcOrd="8" destOrd="0" presId="urn:microsoft.com/office/officeart/2016/7/layout/HorizontalActionList"/>
    <dgm:cxn modelId="{6629C505-DAA0-4FE1-82F6-BB231DA176DB}" type="presParOf" srcId="{647B2244-AC3A-441A-A6FB-6136FA04F429}" destId="{59606EB9-9F10-4D12-A33F-A242FDCC0D0F}" srcOrd="0" destOrd="0" presId="urn:microsoft.com/office/officeart/2016/7/layout/HorizontalActionList"/>
    <dgm:cxn modelId="{1C7EA1C9-9F83-4ED2-9267-FCB1DC7839BC}"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6">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a:solidFill>
                <a:schemeClr val="bg1"/>
              </a:solidFill>
              <a:latin typeface="+mj-lt"/>
              <a:ea typeface="+mj-ea"/>
              <a:cs typeface="+mj-cs"/>
            </a:rPr>
            <a:t>Problem Statement</a:t>
          </a: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a:latin typeface="+mn-lt"/>
            </a:rPr>
            <a:t>What</a:t>
          </a:r>
          <a:r>
            <a:rPr lang="en-US" sz="1400" kern="1200" spc="50">
              <a:latin typeface="+mn-lt"/>
              <a:ea typeface="+mn-lt"/>
              <a:cs typeface="+mn-lt"/>
            </a:rPr>
            <a:t> does Artificial Intelligence in Marketing look like? (KC)</a:t>
          </a:r>
          <a:endParaRPr lang="en-US" sz="1400" kern="1200" spc="50"/>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5">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a:solidFill>
                <a:schemeClr val="bg1"/>
              </a:solidFill>
              <a:latin typeface="Tenorite"/>
              <a:ea typeface="+mn-ea"/>
              <a:cs typeface="+mn-cs"/>
            </a:rPr>
            <a:t>Current Research</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a:latin typeface="+mn-lt"/>
            </a:rPr>
            <a:t>What's currently being done in the field? (KC)</a:t>
          </a: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rgbClr val="9662F0">
            <a:alpha val="7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a:solidFill>
                <a:schemeClr val="bg1"/>
              </a:solidFill>
              <a:latin typeface="Tenorite"/>
              <a:ea typeface="+mn-ea"/>
              <a:cs typeface="+mn-cs"/>
            </a:rPr>
            <a:t>Coding Demo</a:t>
          </a: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enorite"/>
              <a:ea typeface="+mn-ea"/>
              <a:cs typeface="+mn-cs"/>
            </a:rPr>
            <a:t>How is AI implemented? (ED)</a:t>
          </a: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a:solidFill>
                <a:schemeClr val="bg1"/>
              </a:solidFill>
              <a:latin typeface="Tenorite"/>
              <a:ea typeface="+mn-ea"/>
              <a:cs typeface="+mn-cs"/>
            </a:rPr>
            <a:t>Ethics</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latin typeface="Tenorite"/>
              <a:ea typeface="+mn-ea"/>
              <a:cs typeface="+mn-cs"/>
            </a:rPr>
            <a:t>How does this translate</a:t>
          </a:r>
          <a:r>
            <a:rPr lang="en-US" sz="1400" kern="1200" spc="50">
              <a:latin typeface="Tenorite"/>
              <a:ea typeface="+mn-ea"/>
              <a:cs typeface="+mn-cs"/>
            </a:rPr>
            <a:t> to businesses? (ED)</a:t>
          </a:r>
          <a:endParaRPr lang="en-US" sz="1400" kern="1200" spc="50"/>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tx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a:solidFill>
                <a:schemeClr val="bg1"/>
              </a:solidFill>
              <a:latin typeface="Tenorite"/>
              <a:ea typeface="+mn-ea"/>
              <a:cs typeface="+mn-cs"/>
            </a:rPr>
            <a:t> Launch</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latin typeface="Tenorite"/>
              <a:ea typeface="+mn-ea"/>
              <a:cs typeface="+mn-cs"/>
            </a:rPr>
            <a:t>What's next in AI</a:t>
          </a:r>
          <a:r>
            <a:rPr lang="en-US" sz="1400" kern="1200" spc="50">
              <a:latin typeface="Tenorite"/>
              <a:ea typeface="+mn-ea"/>
              <a:cs typeface="+mn-cs"/>
            </a:rPr>
            <a:t> &amp; Marketing? How can we, as data scientists, get involved? (KC)</a:t>
          </a:r>
          <a:endParaRPr lang="en-US" sz="1400" kern="1200" spc="50"/>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4/17/2023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Current Research slides:</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Throughout our research there is a overall feeling that AI in marketing is something positive </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not just in one area but is used in all different aspects of Marketing </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One way is the great a more customized experience to customers This is used in</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Enhanced ad- Targeting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Programmatic advertisements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Developed using customer behavior analyses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Cookie data is gathered to make informative decisions using it for real-time campaign optimization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Ads viewed by customer depends on their past searches and actions</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Profound hunting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Help marketers analyzing customer search patterns</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Another reason that AI is being used is to shorten the amount of time marketers spend on collecting and processing data</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makes marketing more dynamic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One way that this process is faster is the use of content creation systems that can be used in creating emails to customer </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Since data is being collected faster this creates more accurate forecasting models</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Models are able to have data that is up to date as well as able to keep learning as new data is added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107234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This graph is to shows  results achieved through the implementation of AI Marketing.</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3976494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innovareai.com/artificial-intelligence-in-marketing-ethics-striking-the-right-balance/#:~:text=AI%20Ethics%20Principles%20in%20Marketing&amp;text=Privacy%3A%20Companies%20should%20prioritize%20customer,whom%20it%20is%20being%20shared" TargetMode="External"/><Relationship Id="rId2" Type="http://schemas.openxmlformats.org/officeDocument/2006/relationships/hyperlink" Target="https://scholarspace.manoa.hawaii.edu/" TargetMode="External"/><Relationship Id="rId1" Type="http://schemas.openxmlformats.org/officeDocument/2006/relationships/slideLayout" Target="../slideLayouts/slideLayout10.xml"/><Relationship Id="rId4" Type="http://schemas.openxmlformats.org/officeDocument/2006/relationships/hyperlink" Target="https://www.researchgate.net/publication/343262528_Transforming_Marketing_with_Artificial_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Marketing &amp; AI</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74984"/>
            <a:ext cx="4941770" cy="599065"/>
          </a:xfrm>
        </p:spPr>
        <p:txBody>
          <a:bodyPr vert="horz" lIns="91440" tIns="45720" rIns="91440" bIns="45720" rtlCol="0" anchor="t">
            <a:normAutofit fontScale="92500" lnSpcReduction="10000"/>
          </a:bodyPr>
          <a:lstStyle/>
          <a:p>
            <a:r>
              <a:rPr lang="en-US"/>
              <a:t>Assaf </a:t>
            </a:r>
            <a:r>
              <a:rPr lang="en-US" err="1"/>
              <a:t>Lowengart</a:t>
            </a:r>
            <a:r>
              <a:rPr lang="en-US"/>
              <a:t>, Kayla Calvin, Emily Deuell</a:t>
            </a:r>
          </a:p>
          <a:p>
            <a:r>
              <a:rPr lang="en-US"/>
              <a:t>Team Nine</a:t>
            </a:r>
          </a:p>
          <a:p>
            <a:endParaRPr lang="en-US"/>
          </a:p>
        </p:txBody>
      </p:sp>
    </p:spTree>
    <p:extLst>
      <p:ext uri="{BB962C8B-B14F-4D97-AF65-F5344CB8AC3E}">
        <p14:creationId xmlns:p14="http://schemas.microsoft.com/office/powerpoint/2010/main" val="206551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MARKETING &amp; AI</a:t>
            </a:r>
          </a:p>
          <a:p>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a:p>
        </p:txBody>
      </p:sp>
      <p:pic>
        <p:nvPicPr>
          <p:cNvPr id="11" name="Picture 11" descr="Graphical user interface, text, application, email&#10;&#10;Description automatically generated">
            <a:extLst>
              <a:ext uri="{FF2B5EF4-FFF2-40B4-BE49-F238E27FC236}">
                <a16:creationId xmlns:a16="http://schemas.microsoft.com/office/drawing/2014/main" id="{6FF2C60E-A106-8053-F6BA-09F1E351CB83}"/>
              </a:ext>
            </a:extLst>
          </p:cNvPr>
          <p:cNvPicPr>
            <a:picLocks noChangeAspect="1"/>
          </p:cNvPicPr>
          <p:nvPr/>
        </p:nvPicPr>
        <p:blipFill>
          <a:blip r:embed="rId2"/>
          <a:stretch>
            <a:fillRect/>
          </a:stretch>
        </p:blipFill>
        <p:spPr>
          <a:xfrm>
            <a:off x="1938338" y="1568828"/>
            <a:ext cx="7946231" cy="3184563"/>
          </a:xfrm>
          <a:prstGeom prst="rect">
            <a:avLst/>
          </a:prstGeom>
        </p:spPr>
      </p:pic>
    </p:spTree>
    <p:extLst>
      <p:ext uri="{BB962C8B-B14F-4D97-AF65-F5344CB8AC3E}">
        <p14:creationId xmlns:p14="http://schemas.microsoft.com/office/powerpoint/2010/main" val="109508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CC9F-0D99-2DCB-7A41-A80E03E107FF}"/>
              </a:ext>
            </a:extLst>
          </p:cNvPr>
          <p:cNvSpPr>
            <a:spLocks noGrp="1"/>
          </p:cNvSpPr>
          <p:nvPr>
            <p:ph type="title"/>
          </p:nvPr>
        </p:nvSpPr>
        <p:spPr>
          <a:xfrm>
            <a:off x="5334000" y="1659733"/>
            <a:ext cx="5111750" cy="1204912"/>
          </a:xfrm>
        </p:spPr>
        <p:txBody>
          <a:bodyPr/>
          <a:lstStyle/>
          <a:p>
            <a:r>
              <a:rPr lang="en-US"/>
              <a:t>ETHICS</a:t>
            </a:r>
          </a:p>
        </p:txBody>
      </p:sp>
      <p:sp>
        <p:nvSpPr>
          <p:cNvPr id="3" name="Text Placeholder 2">
            <a:extLst>
              <a:ext uri="{FF2B5EF4-FFF2-40B4-BE49-F238E27FC236}">
                <a16:creationId xmlns:a16="http://schemas.microsoft.com/office/drawing/2014/main" id="{6FCD1ADF-21B8-E433-7F59-018FD3DE7855}"/>
              </a:ext>
            </a:extLst>
          </p:cNvPr>
          <p:cNvSpPr>
            <a:spLocks noGrp="1"/>
          </p:cNvSpPr>
          <p:nvPr>
            <p:ph type="body" idx="1"/>
          </p:nvPr>
        </p:nvSpPr>
        <p:spPr/>
        <p:txBody>
          <a:bodyPr vert="horz" lIns="91440" tIns="45720" rIns="91440" bIns="45720" rtlCol="0" anchor="t">
            <a:normAutofit/>
          </a:bodyPr>
          <a:lstStyle/>
          <a:p>
            <a:r>
              <a:rPr lang="en-US" sz="2000"/>
              <a:t>Ethical concerns are already an issue for marketing and artificial intelligence. It’s only increased when you marry the two. </a:t>
            </a:r>
          </a:p>
        </p:txBody>
      </p:sp>
      <p:sp>
        <p:nvSpPr>
          <p:cNvPr id="4" name="Footer Placeholder 3">
            <a:extLst>
              <a:ext uri="{FF2B5EF4-FFF2-40B4-BE49-F238E27FC236}">
                <a16:creationId xmlns:a16="http://schemas.microsoft.com/office/drawing/2014/main" id="{7CEF9EB9-F0A7-4C50-1284-EE21C6D7D7CC}"/>
              </a:ext>
            </a:extLst>
          </p:cNvPr>
          <p:cNvSpPr>
            <a:spLocks noGrp="1"/>
          </p:cNvSpPr>
          <p:nvPr>
            <p:ph type="ftr" sz="quarter" idx="11"/>
          </p:nvPr>
        </p:nvSpPr>
        <p:spPr/>
        <p:txBody>
          <a:bodyPr/>
          <a:lstStyle/>
          <a:p>
            <a:r>
              <a:rPr lang="en-US">
                <a:ea typeface="+mn-lt"/>
                <a:cs typeface="+mn-lt"/>
              </a:rPr>
              <a:t>MARKETING &amp; AI</a:t>
            </a:r>
          </a:p>
          <a:p>
            <a:endParaRPr lang="en-US">
              <a:ea typeface="+mn-lt"/>
              <a:cs typeface="+mn-lt"/>
            </a:endParaRPr>
          </a:p>
          <a:p>
            <a:endParaRPr lang="en-US"/>
          </a:p>
        </p:txBody>
      </p:sp>
      <p:sp>
        <p:nvSpPr>
          <p:cNvPr id="5" name="Slide Number Placeholder 4">
            <a:extLst>
              <a:ext uri="{FF2B5EF4-FFF2-40B4-BE49-F238E27FC236}">
                <a16:creationId xmlns:a16="http://schemas.microsoft.com/office/drawing/2014/main" id="{E82B0255-9CF0-1AEF-2C7B-D547F8AF7048}"/>
              </a:ext>
            </a:extLst>
          </p:cNvPr>
          <p:cNvSpPr>
            <a:spLocks noGrp="1"/>
          </p:cNvSpPr>
          <p:nvPr>
            <p:ph type="sldNum" sz="quarter" idx="12"/>
          </p:nvPr>
        </p:nvSpPr>
        <p:spPr/>
        <p:txBody>
          <a:bodyPr/>
          <a:lstStyle/>
          <a:p>
            <a:fld id="{A49DFD55-3C28-40EF-9E31-A92D2E4017FF}" type="slidenum">
              <a:rPr lang="en-US" smtClean="0"/>
              <a:pPr/>
              <a:t>11</a:t>
            </a:fld>
            <a:endParaRPr lang="en-US"/>
          </a:p>
        </p:txBody>
      </p:sp>
    </p:spTree>
    <p:extLst>
      <p:ext uri="{BB962C8B-B14F-4D97-AF65-F5344CB8AC3E}">
        <p14:creationId xmlns:p14="http://schemas.microsoft.com/office/powerpoint/2010/main" val="263039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Ethical Concerns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124042" y="2657874"/>
            <a:ext cx="2989631" cy="823912"/>
          </a:xfrm>
        </p:spPr>
        <p:txBody>
          <a:bodyPr/>
          <a:lstStyle/>
          <a:p>
            <a:r>
              <a:rPr lang="en-US" sz="2400"/>
              <a:t>TRANSPARENCY</a:t>
            </a:r>
            <a:endParaRPr lang="en-US"/>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124042" y="3715544"/>
            <a:ext cx="2882475" cy="1997867"/>
          </a:xfrm>
        </p:spPr>
        <p:txBody>
          <a:bodyPr vert="horz" lIns="91440" tIns="45720" rIns="91440" bIns="45720" rtlCol="0" anchor="t">
            <a:normAutofit/>
          </a:bodyPr>
          <a:lstStyle/>
          <a:p>
            <a:r>
              <a:rPr lang="en-US" sz="1600"/>
              <a:t>A lack of transparency (or </a:t>
            </a:r>
            <a:r>
              <a:rPr lang="en-US" sz="1600" err="1"/>
              <a:t>explainability</a:t>
            </a:r>
            <a:r>
              <a:rPr lang="en-US" sz="1600"/>
              <a:t>) around AI, especially when it comes to marketing, is harmful to the consumer. </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528603" y="2657874"/>
            <a:ext cx="3408637" cy="823912"/>
          </a:xfrm>
        </p:spPr>
        <p:txBody>
          <a:bodyPr/>
          <a:lstStyle/>
          <a:p>
            <a:r>
              <a:rPr lang="en-US" sz="2400"/>
              <a:t>PRIVACY CONCERNS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528603" y="3715544"/>
            <a:ext cx="2896671" cy="1997867"/>
          </a:xfrm>
        </p:spPr>
        <p:txBody>
          <a:bodyPr vert="horz" lIns="91440" tIns="45720" rIns="91440" bIns="45720" rtlCol="0" anchor="t">
            <a:normAutofit/>
          </a:bodyPr>
          <a:lstStyle/>
          <a:p>
            <a:r>
              <a:rPr lang="en-US" sz="1600"/>
              <a:t>When tailoring algorithms to a consumer, there is concern of how much data is being acquired (i.e., </a:t>
            </a:r>
            <a:r>
              <a:rPr lang="en-US" sz="1600" err="1"/>
              <a:t>tiktok</a:t>
            </a:r>
            <a:r>
              <a:rPr lang="en-US" sz="1600"/>
              <a:t>) and what will be done with the information acquired. </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947359" y="2657874"/>
            <a:ext cx="2882475" cy="823912"/>
          </a:xfrm>
        </p:spPr>
        <p:txBody>
          <a:bodyPr/>
          <a:lstStyle/>
          <a:p>
            <a:r>
              <a:rPr lang="en-US" sz="2400"/>
              <a:t>JUSTICE &amp; FAIRNESS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947359" y="3715544"/>
            <a:ext cx="2882475" cy="1997867"/>
          </a:xfrm>
        </p:spPr>
        <p:txBody>
          <a:bodyPr vert="horz" lIns="91440" tIns="45720" rIns="91440" bIns="45720" rtlCol="0" anchor="t">
            <a:normAutofit/>
          </a:bodyPr>
          <a:lstStyle/>
          <a:p>
            <a:r>
              <a:rPr lang="en-US" sz="1600"/>
              <a:t>There is fear over what parties could be taken advantage of through AI in marketing, as well as, how information can be biased depending on the sphere in which it is gathered. </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ea typeface="+mn-lt"/>
                <a:cs typeface="+mn-lt"/>
              </a:rPr>
              <a:t>MARKETING &amp; AI</a:t>
            </a:r>
          </a:p>
          <a:p>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4CB3-5F5E-0134-C688-6BDCA54226F7}"/>
              </a:ext>
            </a:extLst>
          </p:cNvPr>
          <p:cNvSpPr>
            <a:spLocks noGrp="1"/>
          </p:cNvSpPr>
          <p:nvPr>
            <p:ph type="title"/>
          </p:nvPr>
        </p:nvSpPr>
        <p:spPr/>
        <p:txBody>
          <a:bodyPr/>
          <a:lstStyle/>
          <a:p>
            <a:r>
              <a:rPr lang="en-US"/>
              <a:t>What's Next?</a:t>
            </a:r>
          </a:p>
        </p:txBody>
      </p:sp>
      <p:sp>
        <p:nvSpPr>
          <p:cNvPr id="3" name="Footer Placeholder 2">
            <a:extLst>
              <a:ext uri="{FF2B5EF4-FFF2-40B4-BE49-F238E27FC236}">
                <a16:creationId xmlns:a16="http://schemas.microsoft.com/office/drawing/2014/main" id="{B0AA94C4-EFDA-5853-91E5-596FEBC4262C}"/>
              </a:ext>
            </a:extLst>
          </p:cNvPr>
          <p:cNvSpPr>
            <a:spLocks noGrp="1"/>
          </p:cNvSpPr>
          <p:nvPr>
            <p:ph type="ftr" sz="quarter" idx="11"/>
          </p:nvPr>
        </p:nvSpPr>
        <p:spPr/>
        <p:txBody>
          <a:bodyPr/>
          <a:lstStyle/>
          <a:p>
            <a:r>
              <a:rPr lang="en-US">
                <a:ea typeface="+mn-lt"/>
                <a:cs typeface="+mn-lt"/>
              </a:rPr>
              <a:t>MARKETING &amp; AI</a:t>
            </a:r>
          </a:p>
          <a:p>
            <a:endParaRPr lang="en-US">
              <a:ea typeface="+mn-lt"/>
              <a:cs typeface="+mn-lt"/>
            </a:endParaRPr>
          </a:p>
          <a:p>
            <a:endParaRPr lang="en-US"/>
          </a:p>
        </p:txBody>
      </p:sp>
      <p:sp>
        <p:nvSpPr>
          <p:cNvPr id="4" name="Slide Number Placeholder 3">
            <a:extLst>
              <a:ext uri="{FF2B5EF4-FFF2-40B4-BE49-F238E27FC236}">
                <a16:creationId xmlns:a16="http://schemas.microsoft.com/office/drawing/2014/main" id="{F981ABA0-DC40-492D-359B-2AECAAB51CF2}"/>
              </a:ext>
            </a:extLst>
          </p:cNvPr>
          <p:cNvSpPr>
            <a:spLocks noGrp="1"/>
          </p:cNvSpPr>
          <p:nvPr>
            <p:ph type="sldNum" sz="quarter" idx="12"/>
          </p:nvPr>
        </p:nvSpPr>
        <p:spPr/>
        <p:txBody>
          <a:bodyPr/>
          <a:lstStyle/>
          <a:p>
            <a:fld id="{A49DFD55-3C28-40EF-9E31-A92D2E4017FF}" type="slidenum">
              <a:rPr lang="en-US" smtClean="0"/>
              <a:pPr/>
              <a:t>13</a:t>
            </a:fld>
            <a:endParaRPr lang="en-US"/>
          </a:p>
        </p:txBody>
      </p:sp>
      <p:sp>
        <p:nvSpPr>
          <p:cNvPr id="7" name="Content Placeholder 3">
            <a:extLst>
              <a:ext uri="{FF2B5EF4-FFF2-40B4-BE49-F238E27FC236}">
                <a16:creationId xmlns:a16="http://schemas.microsoft.com/office/drawing/2014/main" id="{CD753EB9-C1D5-6BEE-752D-44E1A5996D74}"/>
              </a:ext>
            </a:extLst>
          </p:cNvPr>
          <p:cNvSpPr txBox="1">
            <a:spLocks/>
          </p:cNvSpPr>
          <p:nvPr/>
        </p:nvSpPr>
        <p:spPr>
          <a:xfrm>
            <a:off x="1266917" y="1822451"/>
            <a:ext cx="9657131" cy="431958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AI is reshaping traditional marketing  strategies </a:t>
            </a:r>
            <a:endParaRPr lang="en-US"/>
          </a:p>
          <a:p>
            <a:r>
              <a:rPr lang="en-US" sz="2400"/>
              <a:t>Still in it's infant stages</a:t>
            </a:r>
          </a:p>
          <a:p>
            <a:r>
              <a:rPr lang="en-US" sz="2400"/>
              <a:t>Growing rapidly </a:t>
            </a:r>
          </a:p>
          <a:p>
            <a:r>
              <a:rPr lang="en-US" sz="2400"/>
              <a:t>Ways companies are using AI:</a:t>
            </a:r>
          </a:p>
          <a:p>
            <a:pPr lvl="1"/>
            <a:r>
              <a:rPr lang="en-US" sz="2000"/>
              <a:t>Starbucks </a:t>
            </a:r>
          </a:p>
          <a:p>
            <a:pPr lvl="2"/>
            <a:r>
              <a:rPr lang="en-US" sz="1600"/>
              <a:t>Personalized messaging and recommendation on mobile app</a:t>
            </a:r>
          </a:p>
          <a:p>
            <a:pPr lvl="1"/>
            <a:r>
              <a:rPr lang="en-US" sz="2000"/>
              <a:t>Nike</a:t>
            </a:r>
            <a:endParaRPr lang="en-US"/>
          </a:p>
          <a:p>
            <a:pPr lvl="2"/>
            <a:r>
              <a:rPr lang="en-US" sz="1600"/>
              <a:t>Customizing shoes </a:t>
            </a:r>
          </a:p>
          <a:p>
            <a:pPr lvl="1"/>
            <a:r>
              <a:rPr lang="en-US" sz="2000"/>
              <a:t>Amazon</a:t>
            </a:r>
          </a:p>
          <a:p>
            <a:pPr lvl="2"/>
            <a:r>
              <a:rPr lang="en-US" sz="1600"/>
              <a:t>Physical stores using AI- powered sensors and detect what customers have picked up </a:t>
            </a:r>
          </a:p>
          <a:p>
            <a:pPr marL="0" indent="0">
              <a:buNone/>
            </a:pPr>
            <a:endParaRPr lang="en-US" sz="2400"/>
          </a:p>
          <a:p>
            <a:endParaRPr lang="en-US" sz="2400"/>
          </a:p>
        </p:txBody>
      </p:sp>
    </p:spTree>
    <p:extLst>
      <p:ext uri="{BB962C8B-B14F-4D97-AF65-F5344CB8AC3E}">
        <p14:creationId xmlns:p14="http://schemas.microsoft.com/office/powerpoint/2010/main" val="246020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vert="horz" lIns="91440" tIns="45720" rIns="91440" bIns="45720" rtlCol="0" anchor="t">
            <a:normAutofit/>
          </a:bodyPr>
          <a:lstStyle/>
          <a:p>
            <a:r>
              <a:rPr lang="en-US"/>
              <a:t>AI &amp; Marketing are becoming increasingly integrated fields. Artificial Intelligence can help tailor marketing campaigns to consumers and gage public opinion on products/services. </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ea typeface="+mn-lt"/>
                <a:cs typeface="+mn-lt"/>
              </a:rPr>
              <a:t>MARKETING &amp; AI</a:t>
            </a:r>
          </a:p>
          <a:p>
            <a:endParaRPr lang="en-US">
              <a:ea typeface="+mn-lt"/>
              <a:cs typeface="+mn-lt"/>
            </a:endParaRPr>
          </a:p>
          <a:p>
            <a:endParaRPr lang="en-US"/>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14</a:t>
            </a:fld>
            <a:endParaRPr lang="en-US"/>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8D51-913C-EFF8-EEA3-FFC40D848B3B}"/>
              </a:ext>
            </a:extLst>
          </p:cNvPr>
          <p:cNvSpPr>
            <a:spLocks noGrp="1"/>
          </p:cNvSpPr>
          <p:nvPr>
            <p:ph type="ctrTitle"/>
          </p:nvPr>
        </p:nvSpPr>
        <p:spPr/>
        <p:txBody>
          <a:bodyPr/>
          <a:lstStyle/>
          <a:p>
            <a:r>
              <a:rPr lang="en-US"/>
              <a:t>Poll EV</a:t>
            </a:r>
          </a:p>
        </p:txBody>
      </p:sp>
      <p:sp>
        <p:nvSpPr>
          <p:cNvPr id="3" name="Subtitle 2">
            <a:extLst>
              <a:ext uri="{FF2B5EF4-FFF2-40B4-BE49-F238E27FC236}">
                <a16:creationId xmlns:a16="http://schemas.microsoft.com/office/drawing/2014/main" id="{24C0A3B9-139A-61FD-F726-2FD2472B2C5F}"/>
              </a:ext>
            </a:extLst>
          </p:cNvPr>
          <p:cNvSpPr>
            <a:spLocks noGrp="1"/>
          </p:cNvSpPr>
          <p:nvPr>
            <p:ph type="subTitle" idx="1"/>
          </p:nvPr>
        </p:nvSpPr>
        <p:spPr>
          <a:xfrm>
            <a:off x="6416041" y="4503421"/>
            <a:ext cx="4941770" cy="396660"/>
          </a:xfrm>
        </p:spPr>
        <p:txBody>
          <a:bodyPr vert="horz" lIns="91440" tIns="45720" rIns="91440" bIns="45720" rtlCol="0" anchor="t">
            <a:normAutofit/>
          </a:bodyPr>
          <a:lstStyle/>
          <a:p>
            <a:r>
              <a:rPr lang="en-US"/>
              <a:t>Another One:</a:t>
            </a:r>
          </a:p>
        </p:txBody>
      </p:sp>
    </p:spTree>
    <p:extLst>
      <p:ext uri="{BB962C8B-B14F-4D97-AF65-F5344CB8AC3E}">
        <p14:creationId xmlns:p14="http://schemas.microsoft.com/office/powerpoint/2010/main" val="194748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3720-3C9C-DCB1-3053-4999AFFB6A81}"/>
              </a:ext>
            </a:extLst>
          </p:cNvPr>
          <p:cNvSpPr>
            <a:spLocks noGrp="1"/>
          </p:cNvSpPr>
          <p:nvPr>
            <p:ph type="title"/>
          </p:nvPr>
        </p:nvSpPr>
        <p:spPr/>
        <p:txBody>
          <a:bodyPr>
            <a:normAutofit/>
          </a:bodyPr>
          <a:lstStyle/>
          <a:p>
            <a:r>
              <a:rPr lang="en-US">
                <a:solidFill>
                  <a:schemeClr val="tx1">
                    <a:lumMod val="75000"/>
                    <a:lumOff val="25000"/>
                  </a:schemeClr>
                </a:solidFill>
              </a:rPr>
              <a:t>Lastly...</a:t>
            </a:r>
          </a:p>
        </p:txBody>
      </p:sp>
      <p:pic>
        <p:nvPicPr>
          <p:cNvPr id="6" name="Picture 6">
            <a:extLst>
              <a:ext uri="{FF2B5EF4-FFF2-40B4-BE49-F238E27FC236}">
                <a16:creationId xmlns:a16="http://schemas.microsoft.com/office/drawing/2014/main" id="{B3E20670-74C0-5BBB-ECCE-55FF76C8BD97}"/>
              </a:ext>
            </a:extLst>
          </p:cNvPr>
          <p:cNvPicPr>
            <a:picLocks noGrp="1" noChangeAspect="1"/>
          </p:cNvPicPr>
          <p:nvPr>
            <p:ph idx="1"/>
          </p:nvPr>
        </p:nvPicPr>
        <p:blipFill rotWithShape="1">
          <a:blip r:embed="rId2"/>
          <a:srcRect r="21852" b="-13043"/>
          <a:stretch/>
        </p:blipFill>
        <p:spPr>
          <a:xfrm>
            <a:off x="1397894" y="2514922"/>
            <a:ext cx="7656725" cy="917052"/>
          </a:xfrm>
        </p:spPr>
      </p:pic>
      <p:sp>
        <p:nvSpPr>
          <p:cNvPr id="4" name="Footer Placeholder 3">
            <a:extLst>
              <a:ext uri="{FF2B5EF4-FFF2-40B4-BE49-F238E27FC236}">
                <a16:creationId xmlns:a16="http://schemas.microsoft.com/office/drawing/2014/main" id="{67133F43-13F4-31A0-C038-25E5DBDBBD51}"/>
              </a:ext>
            </a:extLst>
          </p:cNvPr>
          <p:cNvSpPr>
            <a:spLocks noGrp="1"/>
          </p:cNvSpPr>
          <p:nvPr>
            <p:ph type="ftr" sz="quarter" idx="11"/>
          </p:nvPr>
        </p:nvSpPr>
        <p:spPr/>
        <p:txBody>
          <a:bodyPr/>
          <a:lstStyle/>
          <a:p>
            <a:r>
              <a:rPr lang="en-US"/>
              <a:t>MARKETING &amp; AI</a:t>
            </a:r>
          </a:p>
        </p:txBody>
      </p:sp>
      <p:sp>
        <p:nvSpPr>
          <p:cNvPr id="5" name="Slide Number Placeholder 4">
            <a:extLst>
              <a:ext uri="{FF2B5EF4-FFF2-40B4-BE49-F238E27FC236}">
                <a16:creationId xmlns:a16="http://schemas.microsoft.com/office/drawing/2014/main" id="{90D83CD9-45F8-B886-6EC0-B20080E6AE4D}"/>
              </a:ext>
            </a:extLst>
          </p:cNvPr>
          <p:cNvSpPr>
            <a:spLocks noGrp="1"/>
          </p:cNvSpPr>
          <p:nvPr>
            <p:ph type="sldNum" sz="quarter" idx="12"/>
          </p:nvPr>
        </p:nvSpPr>
        <p:spPr/>
        <p:txBody>
          <a:bodyPr/>
          <a:lstStyle/>
          <a:p>
            <a:fld id="{A49DFD55-3C28-40EF-9E31-A92D2E4017FF}" type="slidenum">
              <a:rPr lang="en-US" dirty="0" smtClean="0"/>
              <a:pPr/>
              <a:t>16</a:t>
            </a:fld>
            <a:endParaRPr lang="en-US"/>
          </a:p>
        </p:txBody>
      </p:sp>
      <p:pic>
        <p:nvPicPr>
          <p:cNvPr id="3" name="Picture 6" descr="Icon&#10;&#10;Description automatically generated">
            <a:extLst>
              <a:ext uri="{FF2B5EF4-FFF2-40B4-BE49-F238E27FC236}">
                <a16:creationId xmlns:a16="http://schemas.microsoft.com/office/drawing/2014/main" id="{6F038E57-A317-2A30-30B0-CD2AD101AC27}"/>
              </a:ext>
            </a:extLst>
          </p:cNvPr>
          <p:cNvPicPr>
            <a:picLocks noChangeAspect="1"/>
          </p:cNvPicPr>
          <p:nvPr/>
        </p:nvPicPr>
        <p:blipFill rotWithShape="1">
          <a:blip r:embed="rId3"/>
          <a:srcRect l="27706" t="13986" r="28139" b="13986"/>
          <a:stretch/>
        </p:blipFill>
        <p:spPr>
          <a:xfrm>
            <a:off x="1533525" y="3608950"/>
            <a:ext cx="1639910" cy="16258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878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933CF1E5-B80E-BF35-4B1B-BE43A5D366A2}"/>
              </a:ext>
            </a:extLst>
          </p:cNvPr>
          <p:cNvPicPr>
            <a:picLocks noChangeAspect="1"/>
          </p:cNvPicPr>
          <p:nvPr/>
        </p:nvPicPr>
        <p:blipFill rotWithShape="1">
          <a:blip r:embed="rId2"/>
          <a:srcRect l="-629" t="-464" r="9127" b="155"/>
          <a:stretch/>
        </p:blipFill>
        <p:spPr>
          <a:xfrm>
            <a:off x="-104234" y="-76316"/>
            <a:ext cx="12298949" cy="6942036"/>
          </a:xfrm>
          <a:prstGeom prst="rect">
            <a:avLst/>
          </a:prstGeom>
        </p:spPr>
      </p:pic>
      <p:sp>
        <p:nvSpPr>
          <p:cNvPr id="2" name="Title 1">
            <a:extLst>
              <a:ext uri="{FF2B5EF4-FFF2-40B4-BE49-F238E27FC236}">
                <a16:creationId xmlns:a16="http://schemas.microsoft.com/office/drawing/2014/main" id="{494AAE9A-F660-529F-D54F-0DE61B571CF3}"/>
              </a:ext>
            </a:extLst>
          </p:cNvPr>
          <p:cNvSpPr>
            <a:spLocks noGrp="1"/>
          </p:cNvSpPr>
          <p:nvPr>
            <p:ph type="title"/>
          </p:nvPr>
        </p:nvSpPr>
        <p:spPr>
          <a:xfrm>
            <a:off x="105714" y="753281"/>
            <a:ext cx="2635340" cy="1325563"/>
          </a:xfrm>
        </p:spPr>
        <p:txBody>
          <a:bodyPr/>
          <a:lstStyle/>
          <a:p>
            <a:r>
              <a:rPr lang="en-US" sz="3200" b="1">
                <a:solidFill>
                  <a:schemeClr val="bg1"/>
                </a:solidFill>
              </a:rPr>
              <a:t>Chat GPT </a:t>
            </a:r>
            <a:br>
              <a:rPr lang="en-US" sz="3200" b="1"/>
            </a:br>
            <a:r>
              <a:rPr lang="en-US" sz="3200" b="1">
                <a:solidFill>
                  <a:schemeClr val="bg1"/>
                </a:solidFill>
              </a:rPr>
              <a:t>SAYS...</a:t>
            </a:r>
          </a:p>
        </p:txBody>
      </p:sp>
      <p:sp>
        <p:nvSpPr>
          <p:cNvPr id="4" name="Footer Placeholder 3">
            <a:extLst>
              <a:ext uri="{FF2B5EF4-FFF2-40B4-BE49-F238E27FC236}">
                <a16:creationId xmlns:a16="http://schemas.microsoft.com/office/drawing/2014/main" id="{FCF8ADB4-CFC1-9BC3-F337-B667C851262F}"/>
              </a:ext>
            </a:extLst>
          </p:cNvPr>
          <p:cNvSpPr>
            <a:spLocks noGrp="1"/>
          </p:cNvSpPr>
          <p:nvPr>
            <p:ph type="ftr" sz="quarter" idx="11"/>
          </p:nvPr>
        </p:nvSpPr>
        <p:spPr>
          <a:xfrm>
            <a:off x="-279401" y="6419850"/>
            <a:ext cx="3278717" cy="365125"/>
          </a:xfrm>
        </p:spPr>
        <p:txBody>
          <a:bodyPr/>
          <a:lstStyle/>
          <a:p>
            <a:r>
              <a:rPr lang="en-US">
                <a:solidFill>
                  <a:schemeClr val="bg1"/>
                </a:solidFill>
              </a:rPr>
              <a:t>MARKETING &amp; AI</a:t>
            </a:r>
          </a:p>
        </p:txBody>
      </p:sp>
      <p:sp>
        <p:nvSpPr>
          <p:cNvPr id="5" name="Slide Number Placeholder 4">
            <a:extLst>
              <a:ext uri="{FF2B5EF4-FFF2-40B4-BE49-F238E27FC236}">
                <a16:creationId xmlns:a16="http://schemas.microsoft.com/office/drawing/2014/main" id="{06A4BAD4-11AC-B19A-0A77-BA9681D1C56E}"/>
              </a:ext>
            </a:extLst>
          </p:cNvPr>
          <p:cNvSpPr>
            <a:spLocks noGrp="1"/>
          </p:cNvSpPr>
          <p:nvPr>
            <p:ph type="sldNum" sz="quarter" idx="12"/>
          </p:nvPr>
        </p:nvSpPr>
        <p:spPr>
          <a:xfrm>
            <a:off x="9340850" y="6419850"/>
            <a:ext cx="2743200" cy="365125"/>
          </a:xfrm>
        </p:spPr>
        <p:txBody>
          <a:bodyPr/>
          <a:lstStyle/>
          <a:p>
            <a:fld id="{A49DFD55-3C28-40EF-9E31-A92D2E4017FF}" type="slidenum">
              <a:rPr lang="en-US" dirty="0" smtClean="0">
                <a:solidFill>
                  <a:schemeClr val="bg1"/>
                </a:solidFill>
              </a:rPr>
              <a:pPr/>
              <a:t>17</a:t>
            </a:fld>
            <a:endParaRPr lang="en-US">
              <a:solidFill>
                <a:schemeClr val="bg1"/>
              </a:solidFill>
            </a:endParaRPr>
          </a:p>
        </p:txBody>
      </p:sp>
      <p:sp>
        <p:nvSpPr>
          <p:cNvPr id="3" name="Rectangle 2">
            <a:extLst>
              <a:ext uri="{FF2B5EF4-FFF2-40B4-BE49-F238E27FC236}">
                <a16:creationId xmlns:a16="http://schemas.microsoft.com/office/drawing/2014/main" id="{FDB8A229-1C31-2E73-4A42-3E24539464CF}"/>
              </a:ext>
            </a:extLst>
          </p:cNvPr>
          <p:cNvSpPr/>
          <p:nvPr/>
        </p:nvSpPr>
        <p:spPr>
          <a:xfrm>
            <a:off x="151804" y="756046"/>
            <a:ext cx="2452688" cy="1214437"/>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435DC30-AC30-B0AB-CC0B-6FCFA4173E93}"/>
              </a:ext>
            </a:extLst>
          </p:cNvPr>
          <p:cNvSpPr/>
          <p:nvPr/>
        </p:nvSpPr>
        <p:spPr>
          <a:xfrm>
            <a:off x="3247428" y="1279920"/>
            <a:ext cx="1547813" cy="285751"/>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CE278A5F-E5FF-0B74-526D-DBD534E34B48}"/>
              </a:ext>
            </a:extLst>
          </p:cNvPr>
          <p:cNvSpPr/>
          <p:nvPr/>
        </p:nvSpPr>
        <p:spPr>
          <a:xfrm>
            <a:off x="3247428" y="3434950"/>
            <a:ext cx="1404939" cy="273845"/>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FCD7A981-8C14-0BD6-41C1-756317BF8D59}"/>
              </a:ext>
            </a:extLst>
          </p:cNvPr>
          <p:cNvSpPr/>
          <p:nvPr/>
        </p:nvSpPr>
        <p:spPr>
          <a:xfrm>
            <a:off x="3247428" y="2530075"/>
            <a:ext cx="833440" cy="273845"/>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221C23B-4465-E771-981F-88F004CD8E85}"/>
              </a:ext>
            </a:extLst>
          </p:cNvPr>
          <p:cNvSpPr/>
          <p:nvPr/>
        </p:nvSpPr>
        <p:spPr>
          <a:xfrm>
            <a:off x="3247428" y="4387450"/>
            <a:ext cx="1071564" cy="273845"/>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1C105CB8-A10C-0CC6-E607-AE65690A5754}"/>
              </a:ext>
            </a:extLst>
          </p:cNvPr>
          <p:cNvSpPr/>
          <p:nvPr/>
        </p:nvSpPr>
        <p:spPr>
          <a:xfrm>
            <a:off x="3247428" y="5018481"/>
            <a:ext cx="1250158" cy="273845"/>
          </a:xfrm>
          <a:prstGeom prst="rect">
            <a:avLst/>
          </a:prstGeom>
          <a:noFill/>
          <a:ln w="28575">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444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84A9-B15E-641E-2AAE-916D1512A1E6}"/>
              </a:ext>
            </a:extLst>
          </p:cNvPr>
          <p:cNvSpPr>
            <a:spLocks noGrp="1"/>
          </p:cNvSpPr>
          <p:nvPr>
            <p:ph type="title"/>
          </p:nvPr>
        </p:nvSpPr>
        <p:spPr/>
        <p:txBody>
          <a:bodyPr/>
          <a:lstStyle/>
          <a:p>
            <a:r>
              <a:rPr lang="en-US"/>
              <a:t>Resources</a:t>
            </a:r>
          </a:p>
        </p:txBody>
      </p:sp>
      <p:sp>
        <p:nvSpPr>
          <p:cNvPr id="4" name="Footer Placeholder 3">
            <a:extLst>
              <a:ext uri="{FF2B5EF4-FFF2-40B4-BE49-F238E27FC236}">
                <a16:creationId xmlns:a16="http://schemas.microsoft.com/office/drawing/2014/main" id="{CF8E07F6-834D-6FCA-D0D8-15D7B56574C8}"/>
              </a:ext>
            </a:extLst>
          </p:cNvPr>
          <p:cNvSpPr>
            <a:spLocks noGrp="1"/>
          </p:cNvSpPr>
          <p:nvPr>
            <p:ph type="ftr" sz="quarter" idx="11"/>
          </p:nvPr>
        </p:nvSpPr>
        <p:spPr/>
        <p:txBody>
          <a:bodyPr/>
          <a:lstStyle/>
          <a:p>
            <a:r>
              <a:rPr lang="en-US"/>
              <a:t>MARKETING &amp; AI</a:t>
            </a:r>
          </a:p>
        </p:txBody>
      </p:sp>
      <p:sp>
        <p:nvSpPr>
          <p:cNvPr id="5" name="Slide Number Placeholder 4">
            <a:extLst>
              <a:ext uri="{FF2B5EF4-FFF2-40B4-BE49-F238E27FC236}">
                <a16:creationId xmlns:a16="http://schemas.microsoft.com/office/drawing/2014/main" id="{1DD948B1-D308-F9C7-A871-816CF42C2799}"/>
              </a:ext>
            </a:extLst>
          </p:cNvPr>
          <p:cNvSpPr>
            <a:spLocks noGrp="1"/>
          </p:cNvSpPr>
          <p:nvPr>
            <p:ph type="sldNum" sz="quarter" idx="12"/>
          </p:nvPr>
        </p:nvSpPr>
        <p:spPr/>
        <p:txBody>
          <a:bodyPr/>
          <a:lstStyle/>
          <a:p>
            <a:fld id="{A49DFD55-3C28-40EF-9E31-A92D2E4017FF}" type="slidenum">
              <a:rPr lang="en-US" smtClean="0"/>
              <a:pPr/>
              <a:t>18</a:t>
            </a:fld>
            <a:endParaRPr lang="en-US"/>
          </a:p>
        </p:txBody>
      </p:sp>
      <p:sp>
        <p:nvSpPr>
          <p:cNvPr id="7" name="Content Placeholder 2">
            <a:extLst>
              <a:ext uri="{FF2B5EF4-FFF2-40B4-BE49-F238E27FC236}">
                <a16:creationId xmlns:a16="http://schemas.microsoft.com/office/drawing/2014/main" id="{D5E70E2C-5329-4D70-CE63-AA2036CA63E6}"/>
              </a:ext>
            </a:extLst>
          </p:cNvPr>
          <p:cNvSpPr txBox="1">
            <a:spLocks/>
          </p:cNvSpPr>
          <p:nvPr/>
        </p:nvSpPr>
        <p:spPr>
          <a:xfrm>
            <a:off x="1333500" y="2024592"/>
            <a:ext cx="9838266" cy="34189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err="1">
                <a:ea typeface="+mn-lt"/>
                <a:cs typeface="+mn-lt"/>
              </a:rPr>
              <a:t>Su</a:t>
            </a:r>
            <a:r>
              <a:rPr lang="en-US" sz="2000">
                <a:ea typeface="+mn-lt"/>
                <a:cs typeface="+mn-lt"/>
              </a:rPr>
              <a:t>, Y., Wang, E. (J., &amp; Berthon, P. (2023). </a:t>
            </a:r>
            <a:r>
              <a:rPr lang="en-US" sz="2000" i="1" err="1">
                <a:ea typeface="+mn-lt"/>
                <a:cs typeface="+mn-lt"/>
              </a:rPr>
              <a:t>Scholarspace</a:t>
            </a:r>
            <a:r>
              <a:rPr lang="en-US" sz="2000">
                <a:ea typeface="+mn-lt"/>
                <a:cs typeface="+mn-lt"/>
              </a:rPr>
              <a:t>. Home. Retrieved April 17, 2023, from </a:t>
            </a:r>
            <a:r>
              <a:rPr lang="en-US" sz="2000">
                <a:ea typeface="+mn-lt"/>
                <a:cs typeface="+mn-lt"/>
                <a:hlinkClick r:id="rId2"/>
              </a:rPr>
              <a:t>https://scholarspace.manoa.hawaii.edu/</a:t>
            </a:r>
            <a:r>
              <a:rPr lang="en-US" sz="2000">
                <a:ea typeface="+mn-lt"/>
                <a:cs typeface="+mn-lt"/>
              </a:rPr>
              <a:t> </a:t>
            </a:r>
            <a:endParaRPr lang="en-US"/>
          </a:p>
          <a:p>
            <a:r>
              <a:rPr lang="en-US" sz="2000">
                <a:ea typeface="+mn-lt"/>
                <a:cs typeface="+mn-lt"/>
              </a:rPr>
              <a:t>Admin. (2023, March 13). </a:t>
            </a:r>
            <a:r>
              <a:rPr lang="en-US" sz="2000" i="1">
                <a:ea typeface="+mn-lt"/>
                <a:cs typeface="+mn-lt"/>
              </a:rPr>
              <a:t>Artificial Intelligence in Marketing Ethics: Striking the right balance</a:t>
            </a:r>
            <a:r>
              <a:rPr lang="en-US" sz="2000">
                <a:ea typeface="+mn-lt"/>
                <a:cs typeface="+mn-lt"/>
              </a:rPr>
              <a:t>. </a:t>
            </a:r>
            <a:r>
              <a:rPr lang="en-US" sz="2000" err="1">
                <a:ea typeface="+mn-lt"/>
                <a:cs typeface="+mn-lt"/>
              </a:rPr>
              <a:t>InnovareAI</a:t>
            </a:r>
            <a:r>
              <a:rPr lang="en-US" sz="2000">
                <a:ea typeface="+mn-lt"/>
                <a:cs typeface="+mn-lt"/>
              </a:rPr>
              <a:t>. Retrieved April 17, 2023, from </a:t>
            </a:r>
            <a:r>
              <a:rPr lang="en-US" sz="2000">
                <a:ea typeface="+mn-lt"/>
                <a:cs typeface="+mn-lt"/>
                <a:hlinkClick r:id="rId3"/>
              </a:rPr>
              <a:t>https://innovareai.com/artificial-intelligence-in-marketing-ethics-striking-the-right-balance/#:~:text=AI%20Ethics%20Principles%20in%20Marketing&amp;text=Privacy%3A%20Companies%20should%20prioritize%20customer,whom%20it%20is%20being%20shared</a:t>
            </a:r>
            <a:r>
              <a:rPr lang="en-US" sz="2000">
                <a:ea typeface="+mn-lt"/>
                <a:cs typeface="+mn-lt"/>
              </a:rPr>
              <a:t>. </a:t>
            </a:r>
            <a:endParaRPr lang="en-US" sz="2000">
              <a:solidFill>
                <a:srgbClr val="000000"/>
              </a:solidFill>
              <a:cs typeface="Segoe UI"/>
            </a:endParaRPr>
          </a:p>
          <a:p>
            <a:r>
              <a:rPr lang="en-US" sz="2000">
                <a:ea typeface="+mn-lt"/>
                <a:cs typeface="+mn-lt"/>
              </a:rPr>
              <a:t>Jain, P., &amp; Aggarwal, K. (2020, July). </a:t>
            </a:r>
            <a:r>
              <a:rPr lang="en-US" sz="2000" i="1">
                <a:ea typeface="+mn-lt"/>
                <a:cs typeface="+mn-lt"/>
              </a:rPr>
              <a:t>(PDF) transforming marketing with Artificial Intelligence - </a:t>
            </a:r>
            <a:r>
              <a:rPr lang="en-US" sz="2000" i="1" err="1">
                <a:ea typeface="+mn-lt"/>
                <a:cs typeface="+mn-lt"/>
              </a:rPr>
              <a:t>Researchgate</a:t>
            </a:r>
            <a:r>
              <a:rPr lang="en-US" sz="2000">
                <a:ea typeface="+mn-lt"/>
                <a:cs typeface="+mn-lt"/>
              </a:rPr>
              <a:t>. Retrieved April 16, 2023, from </a:t>
            </a:r>
            <a:r>
              <a:rPr lang="en-US" sz="2000">
                <a:ea typeface="+mn-lt"/>
                <a:cs typeface="+mn-lt"/>
                <a:hlinkClick r:id="rId4"/>
              </a:rPr>
              <a:t>https://www.researchgate.net/publication/343262528_Transforming_Marketing_with_Artificial_Intelligence</a:t>
            </a:r>
            <a:r>
              <a:rPr lang="en-US" sz="2000">
                <a:ea typeface="+mn-lt"/>
                <a:cs typeface="+mn-lt"/>
              </a:rPr>
              <a:t> </a:t>
            </a:r>
            <a:endParaRPr lang="en-US" sz="900">
              <a:ea typeface="+mn-lt"/>
              <a:cs typeface="+mn-lt"/>
            </a:endParaRPr>
          </a:p>
          <a:p>
            <a:pPr marL="0" indent="0">
              <a:buNone/>
            </a:pPr>
            <a:endParaRPr lang="en-US" sz="900">
              <a:ea typeface="+mn-lt"/>
              <a:cs typeface="+mn-lt"/>
            </a:endParaRPr>
          </a:p>
          <a:p>
            <a:endParaRPr lang="en-US"/>
          </a:p>
        </p:txBody>
      </p:sp>
    </p:spTree>
    <p:extLst>
      <p:ext uri="{BB962C8B-B14F-4D97-AF65-F5344CB8AC3E}">
        <p14:creationId xmlns:p14="http://schemas.microsoft.com/office/powerpoint/2010/main" val="40101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3AF5F9-90B4-4E37-32A1-64B906BB9D8C}"/>
              </a:ext>
            </a:extLst>
          </p:cNvPr>
          <p:cNvSpPr>
            <a:spLocks noGrp="1"/>
          </p:cNvSpPr>
          <p:nvPr>
            <p:ph type="ftr" sz="quarter" idx="11"/>
          </p:nvPr>
        </p:nvSpPr>
        <p:spPr/>
        <p:txBody>
          <a:bodyPr/>
          <a:lstStyle/>
          <a:p>
            <a:r>
              <a:rPr lang="en-US"/>
              <a:t>MARKETING &amp; AI</a:t>
            </a:r>
          </a:p>
        </p:txBody>
      </p:sp>
      <p:sp>
        <p:nvSpPr>
          <p:cNvPr id="5" name="Slide Number Placeholder 4">
            <a:extLst>
              <a:ext uri="{FF2B5EF4-FFF2-40B4-BE49-F238E27FC236}">
                <a16:creationId xmlns:a16="http://schemas.microsoft.com/office/drawing/2014/main" id="{F2ED4B0B-4F66-6659-064A-11001470E9EA}"/>
              </a:ext>
            </a:extLst>
          </p:cNvPr>
          <p:cNvSpPr>
            <a:spLocks noGrp="1"/>
          </p:cNvSpPr>
          <p:nvPr>
            <p:ph type="sldNum" sz="quarter" idx="12"/>
          </p:nvPr>
        </p:nvSpPr>
        <p:spPr/>
        <p:txBody>
          <a:bodyPr/>
          <a:lstStyle/>
          <a:p>
            <a:fld id="{A49DFD55-3C28-40EF-9E31-A92D2E4017FF}" type="slidenum">
              <a:rPr lang="en-US" smtClean="0"/>
              <a:pPr/>
              <a:t>2</a:t>
            </a:fld>
            <a:endParaRPr lang="en-US"/>
          </a:p>
        </p:txBody>
      </p:sp>
      <p:pic>
        <p:nvPicPr>
          <p:cNvPr id="6" name="Picture 6" descr="A picture containing text, electronics, computer, display&#10;&#10;Description automatically generated">
            <a:extLst>
              <a:ext uri="{FF2B5EF4-FFF2-40B4-BE49-F238E27FC236}">
                <a16:creationId xmlns:a16="http://schemas.microsoft.com/office/drawing/2014/main" id="{60E1AAB6-7CF4-F52A-C4DA-45B89C53FEE7}"/>
              </a:ext>
            </a:extLst>
          </p:cNvPr>
          <p:cNvPicPr>
            <a:picLocks noChangeAspect="1"/>
          </p:cNvPicPr>
          <p:nvPr/>
        </p:nvPicPr>
        <p:blipFill>
          <a:blip r:embed="rId2"/>
          <a:stretch>
            <a:fillRect/>
          </a:stretch>
        </p:blipFill>
        <p:spPr>
          <a:xfrm>
            <a:off x="2259806" y="782506"/>
            <a:ext cx="7803355" cy="5304895"/>
          </a:xfrm>
          <a:prstGeom prst="rect">
            <a:avLst/>
          </a:prstGeom>
        </p:spPr>
      </p:pic>
    </p:spTree>
    <p:extLst>
      <p:ext uri="{BB962C8B-B14F-4D97-AF65-F5344CB8AC3E}">
        <p14:creationId xmlns:p14="http://schemas.microsoft.com/office/powerpoint/2010/main" val="16659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F53E-6BF3-9315-FEC1-2438D6575BCC}"/>
              </a:ext>
            </a:extLst>
          </p:cNvPr>
          <p:cNvSpPr>
            <a:spLocks noGrp="1"/>
          </p:cNvSpPr>
          <p:nvPr>
            <p:ph type="title"/>
          </p:nvPr>
        </p:nvSpPr>
        <p:spPr/>
        <p:txBody>
          <a:bodyPr/>
          <a:lstStyle/>
          <a:p>
            <a:r>
              <a:rPr lang="en-US"/>
              <a:t>Please follow this link:</a:t>
            </a:r>
            <a:br>
              <a:rPr lang="en-US"/>
            </a:br>
            <a:r>
              <a:rPr lang="en-US"/>
              <a:t>pollev.com/emilydeuell975</a:t>
            </a:r>
            <a:br>
              <a:rPr lang="en-US"/>
            </a:br>
            <a:endParaRPr lang="en-US"/>
          </a:p>
          <a:p>
            <a:r>
              <a:rPr lang="en-US" sz="2000"/>
              <a:t>OR use the QR Code </a:t>
            </a:r>
          </a:p>
        </p:txBody>
      </p:sp>
      <p:sp>
        <p:nvSpPr>
          <p:cNvPr id="4" name="Footer Placeholder 3">
            <a:extLst>
              <a:ext uri="{FF2B5EF4-FFF2-40B4-BE49-F238E27FC236}">
                <a16:creationId xmlns:a16="http://schemas.microsoft.com/office/drawing/2014/main" id="{001A3E0D-BB04-4053-D341-E7AB8F09166F}"/>
              </a:ext>
            </a:extLst>
          </p:cNvPr>
          <p:cNvSpPr>
            <a:spLocks noGrp="1"/>
          </p:cNvSpPr>
          <p:nvPr>
            <p:ph type="ftr" sz="quarter" idx="11"/>
          </p:nvPr>
        </p:nvSpPr>
        <p:spPr/>
        <p:txBody>
          <a:bodyPr/>
          <a:lstStyle/>
          <a:p>
            <a:r>
              <a:rPr lang="en-US"/>
              <a:t>MARKETING &amp; AI</a:t>
            </a:r>
          </a:p>
        </p:txBody>
      </p:sp>
      <p:sp>
        <p:nvSpPr>
          <p:cNvPr id="5" name="Slide Number Placeholder 4">
            <a:extLst>
              <a:ext uri="{FF2B5EF4-FFF2-40B4-BE49-F238E27FC236}">
                <a16:creationId xmlns:a16="http://schemas.microsoft.com/office/drawing/2014/main" id="{27A24EE6-3C94-479F-046E-412D05F10031}"/>
              </a:ext>
            </a:extLst>
          </p:cNvPr>
          <p:cNvSpPr>
            <a:spLocks noGrp="1"/>
          </p:cNvSpPr>
          <p:nvPr>
            <p:ph type="sldNum" sz="quarter" idx="12"/>
          </p:nvPr>
        </p:nvSpPr>
        <p:spPr/>
        <p:txBody>
          <a:bodyPr/>
          <a:lstStyle/>
          <a:p>
            <a:fld id="{A49DFD55-3C28-40EF-9E31-A92D2E4017FF}" type="slidenum">
              <a:rPr lang="en-US" smtClean="0"/>
              <a:pPr/>
              <a:t>3</a:t>
            </a:fld>
            <a:endParaRPr lang="en-US"/>
          </a:p>
        </p:txBody>
      </p:sp>
      <p:pic>
        <p:nvPicPr>
          <p:cNvPr id="6" name="Picture 6" descr="Qr code&#10;&#10;Description automatically generated">
            <a:extLst>
              <a:ext uri="{FF2B5EF4-FFF2-40B4-BE49-F238E27FC236}">
                <a16:creationId xmlns:a16="http://schemas.microsoft.com/office/drawing/2014/main" id="{63A6B2DA-E0B5-D8B7-976F-B7A53B174098}"/>
              </a:ext>
            </a:extLst>
          </p:cNvPr>
          <p:cNvPicPr>
            <a:picLocks noChangeAspect="1"/>
          </p:cNvPicPr>
          <p:nvPr/>
        </p:nvPicPr>
        <p:blipFill>
          <a:blip r:embed="rId2"/>
          <a:stretch>
            <a:fillRect/>
          </a:stretch>
        </p:blipFill>
        <p:spPr>
          <a:xfrm>
            <a:off x="174812" y="197224"/>
            <a:ext cx="3023347" cy="3045758"/>
          </a:xfrm>
          <a:prstGeom prst="rect">
            <a:avLst/>
          </a:prstGeom>
        </p:spPr>
      </p:pic>
    </p:spTree>
    <p:extLst>
      <p:ext uri="{BB962C8B-B14F-4D97-AF65-F5344CB8AC3E}">
        <p14:creationId xmlns:p14="http://schemas.microsoft.com/office/powerpoint/2010/main" val="429306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t>Agenda</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712760850"/>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MARKETING &amp; AI</a:t>
            </a:r>
            <a:endParaRPr lang="en-US"/>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a:t>Problem Statement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95107"/>
            <a:ext cx="5111750" cy="2128838"/>
          </a:xfrm>
        </p:spPr>
        <p:txBody>
          <a:bodyPr vert="horz" lIns="91440" tIns="45720" rIns="91440" bIns="45720" rtlCol="0" anchor="t">
            <a:normAutofit/>
          </a:bodyPr>
          <a:lstStyle/>
          <a:p>
            <a:r>
              <a:rPr lang="en-US" sz="1600"/>
              <a:t>Artificial Intelligence is being used in Marketing in several different ways to enhance customer's experience and operational efficiency. Some uses include personalized ad targeting and content creation. We want to explore how these ideas can be implemented for businesses to better serve their customers and the ethics behind the two fields combined. </a:t>
            </a:r>
          </a:p>
          <a:p>
            <a:pPr marL="285750" indent="-285750">
              <a:buFont typeface="Calibri" panose="020B0604020202020204" pitchFamily="34" charset="0"/>
              <a:buChar char="-"/>
            </a:pPr>
            <a:endParaRPr lang="en-US"/>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ea typeface="+mn-lt"/>
                <a:cs typeface="+mn-lt"/>
              </a:rPr>
              <a:t>MARKETING &amp; AI</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5</a:t>
            </a:fld>
            <a:endParaRPr lang="en-US"/>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8FE-3F38-E24C-8A7C-77C2E6837423}"/>
              </a:ext>
            </a:extLst>
          </p:cNvPr>
          <p:cNvSpPr>
            <a:spLocks noGrp="1"/>
          </p:cNvSpPr>
          <p:nvPr>
            <p:ph type="title"/>
          </p:nvPr>
        </p:nvSpPr>
        <p:spPr/>
        <p:txBody>
          <a:bodyPr/>
          <a:lstStyle/>
          <a:p>
            <a:r>
              <a:rPr lang="en-US"/>
              <a:t>Current Research</a:t>
            </a:r>
          </a:p>
        </p:txBody>
      </p:sp>
      <p:sp>
        <p:nvSpPr>
          <p:cNvPr id="4" name="Footer Placeholder 3">
            <a:extLst>
              <a:ext uri="{FF2B5EF4-FFF2-40B4-BE49-F238E27FC236}">
                <a16:creationId xmlns:a16="http://schemas.microsoft.com/office/drawing/2014/main" id="{66A519BB-D651-303A-44BD-067441DEFE50}"/>
              </a:ext>
            </a:extLst>
          </p:cNvPr>
          <p:cNvSpPr>
            <a:spLocks noGrp="1"/>
          </p:cNvSpPr>
          <p:nvPr>
            <p:ph type="ftr" sz="quarter" idx="11"/>
          </p:nvPr>
        </p:nvSpPr>
        <p:spPr/>
        <p:txBody>
          <a:bodyPr/>
          <a:lstStyle/>
          <a:p>
            <a:r>
              <a:rPr lang="en-US">
                <a:ea typeface="+mn-lt"/>
                <a:cs typeface="+mn-lt"/>
              </a:rPr>
              <a:t>MARKETING &amp; AI</a:t>
            </a:r>
          </a:p>
          <a:p>
            <a:endParaRPr lang="en-US">
              <a:ea typeface="+mn-lt"/>
              <a:cs typeface="+mn-lt"/>
            </a:endParaRPr>
          </a:p>
          <a:p>
            <a:endParaRPr lang="en-US"/>
          </a:p>
        </p:txBody>
      </p:sp>
      <p:sp>
        <p:nvSpPr>
          <p:cNvPr id="5" name="Slide Number Placeholder 4">
            <a:extLst>
              <a:ext uri="{FF2B5EF4-FFF2-40B4-BE49-F238E27FC236}">
                <a16:creationId xmlns:a16="http://schemas.microsoft.com/office/drawing/2014/main" id="{E25F9FC3-91F8-B3B9-37F3-66FE3601BC49}"/>
              </a:ext>
            </a:extLst>
          </p:cNvPr>
          <p:cNvSpPr>
            <a:spLocks noGrp="1"/>
          </p:cNvSpPr>
          <p:nvPr>
            <p:ph type="sldNum" sz="quarter" idx="12"/>
          </p:nvPr>
        </p:nvSpPr>
        <p:spPr/>
        <p:txBody>
          <a:bodyPr/>
          <a:lstStyle/>
          <a:p>
            <a:fld id="{A49DFD55-3C28-40EF-9E31-A92D2E4017FF}" type="slidenum">
              <a:rPr lang="en-US" dirty="0" smtClean="0"/>
              <a:pPr/>
              <a:t>6</a:t>
            </a:fld>
            <a:endParaRPr lang="en-US"/>
          </a:p>
        </p:txBody>
      </p:sp>
      <p:sp>
        <p:nvSpPr>
          <p:cNvPr id="7" name="Text Placeholder 2">
            <a:extLst>
              <a:ext uri="{FF2B5EF4-FFF2-40B4-BE49-F238E27FC236}">
                <a16:creationId xmlns:a16="http://schemas.microsoft.com/office/drawing/2014/main" id="{465A0DDF-BFA4-A25F-F1E7-A7C28C4901FA}"/>
              </a:ext>
            </a:extLst>
          </p:cNvPr>
          <p:cNvSpPr txBox="1">
            <a:spLocks/>
          </p:cNvSpPr>
          <p:nvPr/>
        </p:nvSpPr>
        <p:spPr>
          <a:xfrm>
            <a:off x="833439" y="2065337"/>
            <a:ext cx="10529092" cy="401399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9" name="Text Placeholder 2">
            <a:extLst>
              <a:ext uri="{FF2B5EF4-FFF2-40B4-BE49-F238E27FC236}">
                <a16:creationId xmlns:a16="http://schemas.microsoft.com/office/drawing/2014/main" id="{D1159F32-B4A5-A8CD-BCD8-316EF0F894F3}"/>
              </a:ext>
            </a:extLst>
          </p:cNvPr>
          <p:cNvSpPr txBox="1">
            <a:spLocks/>
          </p:cNvSpPr>
          <p:nvPr/>
        </p:nvSpPr>
        <p:spPr>
          <a:xfrm>
            <a:off x="849837" y="1993900"/>
            <a:ext cx="9738788" cy="4026348"/>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Seen as an overall positive addition </a:t>
            </a:r>
          </a:p>
          <a:p>
            <a:r>
              <a:rPr lang="en-US" sz="2400"/>
              <a:t>AI is being implemented in all aspects of Marketing </a:t>
            </a:r>
            <a:endParaRPr lang="en-US"/>
          </a:p>
          <a:p>
            <a:r>
              <a:rPr lang="en-US" sz="2400"/>
              <a:t>Helping with more personalized experience for customers</a:t>
            </a:r>
          </a:p>
          <a:p>
            <a:pPr lvl="1"/>
            <a:r>
              <a:rPr lang="en-US" sz="2000"/>
              <a:t>Ad-targeting</a:t>
            </a:r>
          </a:p>
          <a:p>
            <a:pPr lvl="1"/>
            <a:r>
              <a:rPr lang="en-US" sz="2000"/>
              <a:t>Profound hunting </a:t>
            </a:r>
          </a:p>
          <a:p>
            <a:r>
              <a:rPr lang="en-US" sz="2400"/>
              <a:t>Shorten time spent on collecting/processing data</a:t>
            </a:r>
          </a:p>
          <a:p>
            <a:pPr lvl="1"/>
            <a:r>
              <a:rPr lang="en-US" sz="2000">
                <a:ea typeface="+mn-lt"/>
                <a:cs typeface="+mn-lt"/>
              </a:rPr>
              <a:t>More dynamic marketing </a:t>
            </a:r>
          </a:p>
          <a:p>
            <a:pPr lvl="1"/>
            <a:r>
              <a:rPr lang="en-US" sz="2000"/>
              <a:t>Content creation </a:t>
            </a:r>
          </a:p>
          <a:p>
            <a:r>
              <a:rPr lang="en-US" sz="2400"/>
              <a:t>Better forecasting models </a:t>
            </a:r>
          </a:p>
          <a:p>
            <a:pPr lvl="1"/>
            <a:r>
              <a:rPr lang="en-US" sz="2000"/>
              <a:t>Keeps the data up to date </a:t>
            </a:r>
          </a:p>
          <a:p>
            <a:pPr lvl="1"/>
            <a:r>
              <a:rPr lang="en-US" sz="2000"/>
              <a:t>Models are continuing to learn</a:t>
            </a:r>
          </a:p>
          <a:p>
            <a:pPr marL="0" indent="0">
              <a:buNone/>
            </a:pPr>
            <a:endParaRPr lang="en-US"/>
          </a:p>
          <a:p>
            <a:endParaRPr lang="en-US" sz="2400"/>
          </a:p>
        </p:txBody>
      </p:sp>
    </p:spTree>
    <p:extLst>
      <p:ext uri="{BB962C8B-B14F-4D97-AF65-F5344CB8AC3E}">
        <p14:creationId xmlns:p14="http://schemas.microsoft.com/office/powerpoint/2010/main" val="17253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6309-CA2F-286D-ABD5-7DC63EF9BE0C}"/>
              </a:ext>
            </a:extLst>
          </p:cNvPr>
          <p:cNvSpPr>
            <a:spLocks noGrp="1"/>
          </p:cNvSpPr>
          <p:nvPr>
            <p:ph type="title"/>
          </p:nvPr>
        </p:nvSpPr>
        <p:spPr/>
        <p:txBody>
          <a:bodyPr/>
          <a:lstStyle/>
          <a:p>
            <a:r>
              <a:rPr lang="en-US"/>
              <a:t>CURRENT Research</a:t>
            </a:r>
          </a:p>
        </p:txBody>
      </p:sp>
      <p:sp>
        <p:nvSpPr>
          <p:cNvPr id="3" name="Footer Placeholder 2">
            <a:extLst>
              <a:ext uri="{FF2B5EF4-FFF2-40B4-BE49-F238E27FC236}">
                <a16:creationId xmlns:a16="http://schemas.microsoft.com/office/drawing/2014/main" id="{7A54AE7D-085E-34A2-57B8-AD1225B323D0}"/>
              </a:ext>
            </a:extLst>
          </p:cNvPr>
          <p:cNvSpPr>
            <a:spLocks noGrp="1"/>
          </p:cNvSpPr>
          <p:nvPr>
            <p:ph type="ftr" sz="quarter" idx="11"/>
          </p:nvPr>
        </p:nvSpPr>
        <p:spPr/>
        <p:txBody>
          <a:bodyPr/>
          <a:lstStyle/>
          <a:p>
            <a:r>
              <a:rPr lang="en-US" dirty="0">
                <a:ea typeface="+mn-lt"/>
                <a:cs typeface="+mn-lt"/>
              </a:rPr>
              <a:t>MARKETING &amp; AI</a:t>
            </a:r>
          </a:p>
        </p:txBody>
      </p:sp>
      <p:sp>
        <p:nvSpPr>
          <p:cNvPr id="4" name="Slide Number Placeholder 3">
            <a:extLst>
              <a:ext uri="{FF2B5EF4-FFF2-40B4-BE49-F238E27FC236}">
                <a16:creationId xmlns:a16="http://schemas.microsoft.com/office/drawing/2014/main" id="{913C484E-9577-DC79-944E-3FA5F3383434}"/>
              </a:ext>
            </a:extLst>
          </p:cNvPr>
          <p:cNvSpPr>
            <a:spLocks noGrp="1"/>
          </p:cNvSpPr>
          <p:nvPr>
            <p:ph type="sldNum" sz="quarter" idx="12"/>
          </p:nvPr>
        </p:nvSpPr>
        <p:spPr/>
        <p:txBody>
          <a:bodyPr/>
          <a:lstStyle/>
          <a:p>
            <a:fld id="{A49DFD55-3C28-40EF-9E31-A92D2E4017FF}" type="slidenum">
              <a:rPr lang="en-US" dirty="0" smtClean="0"/>
              <a:pPr/>
              <a:t>7</a:t>
            </a:fld>
            <a:endParaRPr lang="en-US"/>
          </a:p>
        </p:txBody>
      </p:sp>
      <p:pic>
        <p:nvPicPr>
          <p:cNvPr id="6" name="Picture 6" descr="Chart, bar chart&#10;&#10;Description automatically generated">
            <a:extLst>
              <a:ext uri="{FF2B5EF4-FFF2-40B4-BE49-F238E27FC236}">
                <a16:creationId xmlns:a16="http://schemas.microsoft.com/office/drawing/2014/main" id="{68AA9593-75C4-7AEA-9174-6A3F529B24DC}"/>
              </a:ext>
            </a:extLst>
          </p:cNvPr>
          <p:cNvPicPr>
            <a:picLocks noChangeAspect="1"/>
          </p:cNvPicPr>
          <p:nvPr/>
        </p:nvPicPr>
        <p:blipFill>
          <a:blip r:embed="rId3"/>
          <a:stretch>
            <a:fillRect/>
          </a:stretch>
        </p:blipFill>
        <p:spPr>
          <a:xfrm>
            <a:off x="2761541" y="1995191"/>
            <a:ext cx="6668918" cy="3903662"/>
          </a:xfrm>
          <a:prstGeom prst="rect">
            <a:avLst/>
          </a:prstGeom>
        </p:spPr>
      </p:pic>
    </p:spTree>
    <p:extLst>
      <p:ext uri="{BB962C8B-B14F-4D97-AF65-F5344CB8AC3E}">
        <p14:creationId xmlns:p14="http://schemas.microsoft.com/office/powerpoint/2010/main" val="104930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43B7-D9CB-0798-50F3-BCE2C41946DC}"/>
              </a:ext>
            </a:extLst>
          </p:cNvPr>
          <p:cNvSpPr>
            <a:spLocks noGrp="1"/>
          </p:cNvSpPr>
          <p:nvPr>
            <p:ph type="title"/>
          </p:nvPr>
        </p:nvSpPr>
        <p:spPr/>
        <p:txBody>
          <a:bodyPr/>
          <a:lstStyle/>
          <a:p>
            <a:r>
              <a:rPr lang="en-US"/>
              <a:t>Current research</a:t>
            </a:r>
          </a:p>
        </p:txBody>
      </p:sp>
      <p:sp>
        <p:nvSpPr>
          <p:cNvPr id="3" name="Footer Placeholder 2">
            <a:extLst>
              <a:ext uri="{FF2B5EF4-FFF2-40B4-BE49-F238E27FC236}">
                <a16:creationId xmlns:a16="http://schemas.microsoft.com/office/drawing/2014/main" id="{B5CF1E2E-AA5D-0E0C-53DD-C12448643775}"/>
              </a:ext>
            </a:extLst>
          </p:cNvPr>
          <p:cNvSpPr>
            <a:spLocks noGrp="1"/>
          </p:cNvSpPr>
          <p:nvPr>
            <p:ph type="ftr" sz="quarter" idx="11"/>
          </p:nvPr>
        </p:nvSpPr>
        <p:spPr/>
        <p:txBody>
          <a:bodyPr/>
          <a:lstStyle/>
          <a:p>
            <a:r>
              <a:rPr lang="en-US" dirty="0">
                <a:ea typeface="+mn-lt"/>
                <a:cs typeface="+mn-lt"/>
              </a:rPr>
              <a:t>MARKETING &amp; AI</a:t>
            </a:r>
          </a:p>
        </p:txBody>
      </p:sp>
      <p:sp>
        <p:nvSpPr>
          <p:cNvPr id="4" name="Slide Number Placeholder 3">
            <a:extLst>
              <a:ext uri="{FF2B5EF4-FFF2-40B4-BE49-F238E27FC236}">
                <a16:creationId xmlns:a16="http://schemas.microsoft.com/office/drawing/2014/main" id="{AAE921B0-EA00-8EE7-B66D-8AB5FCE4642E}"/>
              </a:ext>
            </a:extLst>
          </p:cNvPr>
          <p:cNvSpPr>
            <a:spLocks noGrp="1"/>
          </p:cNvSpPr>
          <p:nvPr>
            <p:ph type="sldNum" sz="quarter" idx="12"/>
          </p:nvPr>
        </p:nvSpPr>
        <p:spPr/>
        <p:txBody>
          <a:bodyPr/>
          <a:lstStyle/>
          <a:p>
            <a:fld id="{A49DFD55-3C28-40EF-9E31-A92D2E4017FF}" type="slidenum">
              <a:rPr lang="en-US" smtClean="0"/>
              <a:pPr/>
              <a:t>8</a:t>
            </a:fld>
            <a:endParaRPr lang="en-US"/>
          </a:p>
        </p:txBody>
      </p:sp>
      <p:pic>
        <p:nvPicPr>
          <p:cNvPr id="6" name="Picture 6" descr="Chart&#10;&#10;Description automatically generated">
            <a:extLst>
              <a:ext uri="{FF2B5EF4-FFF2-40B4-BE49-F238E27FC236}">
                <a16:creationId xmlns:a16="http://schemas.microsoft.com/office/drawing/2014/main" id="{0F5F94FD-8E2B-2E9A-7A5A-D4BA9163BC8B}"/>
              </a:ext>
            </a:extLst>
          </p:cNvPr>
          <p:cNvPicPr>
            <a:picLocks noChangeAspect="1"/>
          </p:cNvPicPr>
          <p:nvPr/>
        </p:nvPicPr>
        <p:blipFill rotWithShape="1">
          <a:blip r:embed="rId2"/>
          <a:srcRect l="3520" t="-843" r="3520" b="680"/>
          <a:stretch/>
        </p:blipFill>
        <p:spPr>
          <a:xfrm>
            <a:off x="2994131" y="1789080"/>
            <a:ext cx="5559229" cy="3782288"/>
          </a:xfrm>
          <a:prstGeom prst="rect">
            <a:avLst/>
          </a:prstGeom>
        </p:spPr>
      </p:pic>
    </p:spTree>
    <p:extLst>
      <p:ext uri="{BB962C8B-B14F-4D97-AF65-F5344CB8AC3E}">
        <p14:creationId xmlns:p14="http://schemas.microsoft.com/office/powerpoint/2010/main" val="250829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t>And Now for the example...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a:t>With your host Emily Deuell</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MARKETING &amp; AI</a:t>
            </a:r>
          </a:p>
          <a:p>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5</TotalTime>
  <Words>861</Words>
  <Application>Microsoft Office PowerPoint</Application>
  <PresentationFormat>Widescreen</PresentationFormat>
  <Paragraphs>115</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Tenorite</vt:lpstr>
      <vt:lpstr>Office Theme</vt:lpstr>
      <vt:lpstr>Marketing &amp; AI</vt:lpstr>
      <vt:lpstr>PowerPoint Presentation</vt:lpstr>
      <vt:lpstr>Please follow this link: pollev.com/emilydeuell975  OR use the QR Code </vt:lpstr>
      <vt:lpstr>Agenda</vt:lpstr>
      <vt:lpstr>Problem Statement</vt:lpstr>
      <vt:lpstr>Current Research</vt:lpstr>
      <vt:lpstr>CURRENT Research</vt:lpstr>
      <vt:lpstr>Current research</vt:lpstr>
      <vt:lpstr>And Now for the example...</vt:lpstr>
      <vt:lpstr>PowerPoint Presentation</vt:lpstr>
      <vt:lpstr>ETHICS</vt:lpstr>
      <vt:lpstr>Ethical Concerns</vt:lpstr>
      <vt:lpstr>What's Next?</vt:lpstr>
      <vt:lpstr>SUMMARY</vt:lpstr>
      <vt:lpstr>Poll EV</vt:lpstr>
      <vt:lpstr>Lastly...</vt:lpstr>
      <vt:lpstr>Chat GPT  SAYS...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Kayla Calvin</dc:creator>
  <cp:lastModifiedBy>Kayla Calvin</cp:lastModifiedBy>
  <cp:revision>4</cp:revision>
  <dcterms:created xsi:type="dcterms:W3CDTF">2023-04-10T15:32:45Z</dcterms:created>
  <dcterms:modified xsi:type="dcterms:W3CDTF">2023-04-17T12:14:03Z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