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44" r:id="rId5"/>
    <p:sldId id="345" r:id="rId6"/>
    <p:sldId id="311" r:id="rId7"/>
    <p:sldId id="325" r:id="rId8"/>
    <p:sldId id="343" r:id="rId9"/>
    <p:sldId id="318" r:id="rId10"/>
    <p:sldId id="331" r:id="rId11"/>
    <p:sldId id="332" r:id="rId12"/>
    <p:sldId id="335" r:id="rId13"/>
    <p:sldId id="334" r:id="rId14"/>
    <p:sldId id="333" r:id="rId15"/>
    <p:sldId id="336" r:id="rId16"/>
    <p:sldId id="337" r:id="rId17"/>
    <p:sldId id="338" r:id="rId18"/>
    <p:sldId id="342" r:id="rId19"/>
    <p:sldId id="340" r:id="rId20"/>
    <p:sldId id="339" r:id="rId21"/>
    <p:sldId id="341" r:id="rId22"/>
    <p:sldId id="33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0" y="7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70136" y="4741024"/>
            <a:ext cx="6571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err="1" smtClean="0">
                <a:solidFill>
                  <a:schemeClr val="bg1"/>
                </a:solidFill>
              </a:rPr>
              <a:t>권한관리</a:t>
            </a:r>
            <a:r>
              <a:rPr lang="ko-KR" altLang="en-US" sz="4800" b="1" dirty="0" smtClean="0">
                <a:solidFill>
                  <a:schemeClr val="bg1"/>
                </a:solidFill>
              </a:rPr>
              <a:t> 데이터베이스 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0189125" y="5640512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지원자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권영후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44729" y="6116047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2021.06.21 ~ 2021.07.16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클라이언트 페이지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49862" y="2016236"/>
            <a:ext cx="1162593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512455" y="2016236"/>
            <a:ext cx="1162593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837641" y="2016236"/>
            <a:ext cx="1162593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675048" y="2016236"/>
            <a:ext cx="1162593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49862" y="2599509"/>
            <a:ext cx="4650372" cy="338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817" y="2408122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69817" y="4136673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817" y="2717074"/>
            <a:ext cx="1005840" cy="313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69817" y="3026026"/>
            <a:ext cx="1005840" cy="313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69817" y="4445625"/>
            <a:ext cx="1005840" cy="313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69817" y="4754577"/>
            <a:ext cx="1005840" cy="313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69817" y="5037100"/>
            <a:ext cx="1005840" cy="313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94670" y="3829484"/>
            <a:ext cx="342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해당 </a:t>
            </a:r>
            <a:r>
              <a:rPr lang="en-US" altLang="ko-KR" sz="2400" b="1" dirty="0" smtClean="0"/>
              <a:t>CONTENTS (JSP)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93552" y="2062521"/>
            <a:ext cx="87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주 메뉴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56145" y="2080599"/>
            <a:ext cx="87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주 메뉴</a:t>
            </a:r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8738" y="2058290"/>
            <a:ext cx="87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주 메뉴</a:t>
            </a:r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81331" y="2068275"/>
            <a:ext cx="87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주 메뉴</a:t>
            </a:r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690" y="2434551"/>
            <a:ext cx="1193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서브 메뉴 </a:t>
            </a:r>
            <a:r>
              <a:rPr lang="en-US" altLang="ko-KR" sz="1050" b="1" dirty="0" smtClean="0"/>
              <a:t>1100</a:t>
            </a:r>
            <a:endParaRPr lang="ko-KR" altLang="en-US" sz="105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43690" y="2768451"/>
            <a:ext cx="13669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서브 메뉴 </a:t>
            </a:r>
            <a:r>
              <a:rPr lang="en-US" altLang="ko-KR" sz="1050" b="1" dirty="0" smtClean="0"/>
              <a:t>1101</a:t>
            </a:r>
            <a:endParaRPr lang="ko-KR" alt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43690" y="3052455"/>
            <a:ext cx="12061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서브 메뉴 </a:t>
            </a:r>
            <a:r>
              <a:rPr lang="en-US" altLang="ko-KR" sz="1050" b="1" dirty="0" smtClean="0"/>
              <a:t>1102</a:t>
            </a:r>
            <a:endParaRPr lang="ko-KR" altLang="en-US" sz="10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56755" y="4150925"/>
            <a:ext cx="12566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서브 메뉴 </a:t>
            </a:r>
            <a:r>
              <a:rPr lang="en-US" altLang="ko-KR" sz="1050" b="1" dirty="0" smtClean="0"/>
              <a:t>1201</a:t>
            </a:r>
            <a:endParaRPr lang="ko-KR" altLang="en-US" sz="105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43691" y="4497598"/>
            <a:ext cx="12061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서브 메뉴 </a:t>
            </a:r>
            <a:r>
              <a:rPr lang="en-US" altLang="ko-KR" sz="1050" b="1" dirty="0" smtClean="0"/>
              <a:t>1201</a:t>
            </a:r>
            <a:endParaRPr lang="ko-KR" alt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43691" y="4796312"/>
            <a:ext cx="1269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서브 메뉴 </a:t>
            </a:r>
            <a:r>
              <a:rPr lang="en-US" altLang="ko-KR" sz="1050" b="1" dirty="0" smtClean="0"/>
              <a:t>1202</a:t>
            </a:r>
            <a:endParaRPr lang="ko-KR" altLang="en-US" sz="105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43691" y="5092256"/>
            <a:ext cx="1366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서브 메뉴 </a:t>
            </a:r>
            <a:r>
              <a:rPr lang="en-US" altLang="ko-KR" sz="1050" b="1" dirty="0" smtClean="0"/>
              <a:t>1203</a:t>
            </a:r>
            <a:endParaRPr lang="ko-KR" alt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30664" y="6161124"/>
            <a:ext cx="6153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해당 메뉴 클릭 시 해당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파일이 로딩되어 </a:t>
            </a:r>
            <a:r>
              <a:rPr lang="en-US" altLang="ko-KR" sz="1600" dirty="0" smtClean="0"/>
              <a:t>CONTENTS</a:t>
            </a:r>
            <a:r>
              <a:rPr lang="ko-KR" altLang="en-US" sz="1600" dirty="0" smtClean="0"/>
              <a:t>에 표시</a:t>
            </a:r>
            <a:endParaRPr lang="ko-KR" altLang="en-US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6331131" y="3339534"/>
            <a:ext cx="1005840" cy="313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331131" y="2547310"/>
            <a:ext cx="1005840" cy="282314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333308" y="2943422"/>
            <a:ext cx="1005840" cy="282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336971" y="2552625"/>
            <a:ext cx="141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 메뉴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336970" y="2961800"/>
            <a:ext cx="18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 메뉴 아래 서브 메뉴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7336970" y="3306371"/>
            <a:ext cx="2029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서브 메뉴 아래 서브 메뉴</a:t>
            </a:r>
            <a:endParaRPr lang="en-US" altLang="ko-KR" sz="1200" dirty="0" smtClean="0"/>
          </a:p>
          <a:p>
            <a:r>
              <a:rPr lang="en-US" altLang="ko-KR" sz="1200" dirty="0" smtClean="0"/>
              <a:t>(SUB0000.JSP)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43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클라이언트 페이지 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구현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3" y="2016236"/>
            <a:ext cx="6134063" cy="4314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41489"/>
              </p:ext>
            </p:extLst>
          </p:nvPr>
        </p:nvGraphicFramePr>
        <p:xfrm>
          <a:off x="1073785" y="3149732"/>
          <a:ext cx="72153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686">
                  <a:extLst>
                    <a:ext uri="{9D8B030D-6E8A-4147-A177-3AD203B41FA5}">
                      <a16:colId xmlns:a16="http://schemas.microsoft.com/office/drawing/2014/main" val="3105603139"/>
                    </a:ext>
                  </a:extLst>
                </a:gridCol>
                <a:gridCol w="1878734">
                  <a:extLst>
                    <a:ext uri="{9D8B030D-6E8A-4147-A177-3AD203B41FA5}">
                      <a16:colId xmlns:a16="http://schemas.microsoft.com/office/drawing/2014/main" val="330507970"/>
                    </a:ext>
                  </a:extLst>
                </a:gridCol>
                <a:gridCol w="2341803">
                  <a:extLst>
                    <a:ext uri="{9D8B030D-6E8A-4147-A177-3AD203B41FA5}">
                      <a16:colId xmlns:a16="http://schemas.microsoft.com/office/drawing/2014/main" val="395419518"/>
                    </a:ext>
                  </a:extLst>
                </a:gridCol>
                <a:gridCol w="2398128">
                  <a:extLst>
                    <a:ext uri="{9D8B030D-6E8A-4147-A177-3AD203B41FA5}">
                      <a16:colId xmlns:a16="http://schemas.microsoft.com/office/drawing/2014/main" val="4142759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 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권한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M000001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전체권한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관리자권한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8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M000002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전우치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일부권한</a:t>
                      </a:r>
                      <a:r>
                        <a:rPr lang="en-US" altLang="ko-KR" sz="1600" dirty="0" smtClean="0"/>
                        <a:t>01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2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M000003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신데렐라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일부권한</a:t>
                      </a:r>
                      <a:r>
                        <a:rPr lang="en-US" altLang="ko-KR" sz="1600" dirty="0" smtClean="0"/>
                        <a:t>02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5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M000004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백설공주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조회권한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M000005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괴도루팡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새로운권한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27164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회원관리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9553" y="1941760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9084" y="2537978"/>
            <a:ext cx="7472220" cy="338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12447" y="2713814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33243" y="2006862"/>
            <a:ext cx="134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프로그램관리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32869" y="2713814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조회</a:t>
            </a:r>
            <a:endParaRPr lang="ko-KR" altLang="en-US" sz="1400" b="1" dirty="0"/>
          </a:p>
        </p:txBody>
      </p:sp>
      <p:sp>
        <p:nvSpPr>
          <p:cNvPr id="54" name="직사각형 53"/>
          <p:cNvSpPr/>
          <p:nvPr/>
        </p:nvSpPr>
        <p:spPr>
          <a:xfrm>
            <a:off x="9157062" y="2699048"/>
            <a:ext cx="1005840" cy="29077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159239" y="3095160"/>
            <a:ext cx="1005840" cy="282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222962" y="2537978"/>
            <a:ext cx="141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 메뉴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162901" y="3113538"/>
            <a:ext cx="18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CRUD </a:t>
            </a:r>
            <a:r>
              <a:rPr lang="ko-KR" altLang="en-US" sz="1200" dirty="0" smtClean="0"/>
              <a:t>수행 기능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6850453" y="1950787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846070" y="2002826"/>
            <a:ext cx="158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권한별상세관리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0257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09083" y="1945886"/>
            <a:ext cx="1493490" cy="3918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89606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85609" y="2006861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메뉴관리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42167" y="200282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회원관리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5749" y="198951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권한관리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592" y="2706920"/>
            <a:ext cx="2062104" cy="326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06019" y="2729630"/>
            <a:ext cx="11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회원명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4988900" y="2684974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080152" y="2684121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166101" y="2684121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207279" y="2698851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추가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296307" y="2682047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저장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418223" y="2682047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삭제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1275598" y="3213110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279779" y="3572564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279779" y="3950887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275597" y="4332320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275597" y="4711970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275597" y="5078784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9151910" y="2312929"/>
            <a:ext cx="1005840" cy="29077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397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err="1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권한관리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구현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6" y="2120739"/>
            <a:ext cx="9062371" cy="3743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98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회원관리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9553" y="1941760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9084" y="2537978"/>
            <a:ext cx="7472220" cy="338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12447" y="2713814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33243" y="2006862"/>
            <a:ext cx="134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프로그램관리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32869" y="2713814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조회</a:t>
            </a:r>
            <a:endParaRPr lang="ko-KR" altLang="en-US" sz="1400" b="1" dirty="0"/>
          </a:p>
        </p:txBody>
      </p:sp>
      <p:sp>
        <p:nvSpPr>
          <p:cNvPr id="54" name="직사각형 53"/>
          <p:cNvSpPr/>
          <p:nvPr/>
        </p:nvSpPr>
        <p:spPr>
          <a:xfrm>
            <a:off x="9157062" y="2699048"/>
            <a:ext cx="1005840" cy="29077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159239" y="3095160"/>
            <a:ext cx="1005840" cy="282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222962" y="2537978"/>
            <a:ext cx="141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 메뉴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162901" y="3113538"/>
            <a:ext cx="18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CRUD </a:t>
            </a:r>
            <a:r>
              <a:rPr lang="ko-KR" altLang="en-US" sz="1200" dirty="0" smtClean="0"/>
              <a:t>수행 기능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6850453" y="1950787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846070" y="2002826"/>
            <a:ext cx="158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권한별상세관리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02573" y="1945886"/>
            <a:ext cx="1493490" cy="3918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0908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89606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85609" y="2006861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메뉴관리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42167" y="200282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회원관리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5749" y="198951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권한관리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592" y="2706920"/>
            <a:ext cx="2062104" cy="326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34752"/>
              </p:ext>
            </p:extLst>
          </p:nvPr>
        </p:nvGraphicFramePr>
        <p:xfrm>
          <a:off x="1095985" y="3113538"/>
          <a:ext cx="71239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483">
                  <a:extLst>
                    <a:ext uri="{9D8B030D-6E8A-4147-A177-3AD203B41FA5}">
                      <a16:colId xmlns:a16="http://schemas.microsoft.com/office/drawing/2014/main" val="3677937304"/>
                    </a:ext>
                  </a:extLst>
                </a:gridCol>
                <a:gridCol w="2952205">
                  <a:extLst>
                    <a:ext uri="{9D8B030D-6E8A-4147-A177-3AD203B41FA5}">
                      <a16:colId xmlns:a16="http://schemas.microsoft.com/office/drawing/2014/main" val="2270436089"/>
                    </a:ext>
                  </a:extLst>
                </a:gridCol>
                <a:gridCol w="3579223">
                  <a:extLst>
                    <a:ext uri="{9D8B030D-6E8A-4147-A177-3AD203B41FA5}">
                      <a16:colId xmlns:a16="http://schemas.microsoft.com/office/drawing/2014/main" val="1765774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권한아이디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권한명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06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AUTH001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전체권한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관리자권한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AUTH002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일부권한</a:t>
                      </a:r>
                      <a:r>
                        <a:rPr lang="en-US" altLang="ko-KR" dirty="0" smtClean="0"/>
                        <a:t>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2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AUTH003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일부권한</a:t>
                      </a:r>
                      <a:r>
                        <a:rPr lang="en-US" altLang="ko-KR" dirty="0" smtClean="0"/>
                        <a:t>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1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AUTH004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조회권한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AUTH005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새로운권한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31722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06019" y="2729630"/>
            <a:ext cx="11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권한명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4988900" y="2684974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080152" y="2684121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166101" y="2684121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207279" y="2698851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추가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296307" y="2682047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저장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418223" y="2682047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삭제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1275598" y="3213110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279779" y="3572564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279779" y="3950887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275597" y="4332320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275597" y="4711970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275597" y="5078784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9151910" y="2312929"/>
            <a:ext cx="1005840" cy="29077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/>
          <p:cNvSpPr/>
          <p:nvPr/>
        </p:nvSpPr>
        <p:spPr>
          <a:xfrm rot="10800000" flipH="1">
            <a:off x="7812961" y="3559517"/>
            <a:ext cx="332748" cy="204082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/>
          <p:cNvSpPr/>
          <p:nvPr/>
        </p:nvSpPr>
        <p:spPr>
          <a:xfrm rot="10800000" flipH="1">
            <a:off x="7810607" y="3934274"/>
            <a:ext cx="332748" cy="204082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10800000" flipH="1">
            <a:off x="7810606" y="4338562"/>
            <a:ext cx="332748" cy="204082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0800000" flipH="1">
            <a:off x="7810605" y="4685403"/>
            <a:ext cx="332748" cy="204082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/>
          <p:cNvSpPr/>
          <p:nvPr/>
        </p:nvSpPr>
        <p:spPr>
          <a:xfrm rot="10800000" flipH="1">
            <a:off x="7810605" y="5058778"/>
            <a:ext cx="332748" cy="204082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 rot="10800000" flipH="1">
            <a:off x="9488456" y="3573621"/>
            <a:ext cx="332748" cy="204082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0157750" y="3537163"/>
            <a:ext cx="18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 </a:t>
            </a:r>
            <a:r>
              <a:rPr lang="ko-KR" altLang="en-US" sz="1200" dirty="0" smtClean="0"/>
              <a:t>박스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54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397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회원관리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구현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6" y="2114015"/>
            <a:ext cx="10040751" cy="3753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17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1928"/>
              </p:ext>
            </p:extLst>
          </p:nvPr>
        </p:nvGraphicFramePr>
        <p:xfrm>
          <a:off x="977680" y="3434010"/>
          <a:ext cx="37935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34">
                  <a:extLst>
                    <a:ext uri="{9D8B030D-6E8A-4147-A177-3AD203B41FA5}">
                      <a16:colId xmlns:a16="http://schemas.microsoft.com/office/drawing/2014/main" val="3628898605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1615482798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616075499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1253813977"/>
                    </a:ext>
                  </a:extLst>
                </a:gridCol>
                <a:gridCol w="556371">
                  <a:extLst>
                    <a:ext uri="{9D8B030D-6E8A-4147-A177-3AD203B41FA5}">
                      <a16:colId xmlns:a16="http://schemas.microsoft.com/office/drawing/2014/main" val="1876841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메뉴아이디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메뉴명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순서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레벨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1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주메뉴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주메뉴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73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주메뉴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주메뉴</a:t>
                      </a:r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1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주메뉴</a:t>
                      </a:r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069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err="1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메뉴관리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9553" y="1941760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9083" y="2886671"/>
            <a:ext cx="3888827" cy="3553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21256" y="3122249"/>
            <a:ext cx="539509" cy="238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33243" y="2006862"/>
            <a:ext cx="134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프로그램관리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66468" y="3087791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조회</a:t>
            </a:r>
            <a:endParaRPr lang="ko-KR" altLang="en-US" sz="1400" b="1" dirty="0"/>
          </a:p>
        </p:txBody>
      </p:sp>
      <p:sp>
        <p:nvSpPr>
          <p:cNvPr id="54" name="직사각형 53"/>
          <p:cNvSpPr/>
          <p:nvPr/>
        </p:nvSpPr>
        <p:spPr>
          <a:xfrm>
            <a:off x="9780163" y="1746582"/>
            <a:ext cx="1005840" cy="29077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782340" y="2142694"/>
            <a:ext cx="1005840" cy="282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846063" y="1585512"/>
            <a:ext cx="141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 메뉴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86002" y="2161072"/>
            <a:ext cx="18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CRUD </a:t>
            </a:r>
            <a:r>
              <a:rPr lang="ko-KR" altLang="en-US" sz="1200" dirty="0" smtClean="0"/>
              <a:t>수행 기능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6850453" y="1950787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846070" y="2002826"/>
            <a:ext cx="158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권한별상세관리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0257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0908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896063" y="1945886"/>
            <a:ext cx="1493490" cy="3918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85609" y="2006861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메뉴관리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42167" y="200282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회원관리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5749" y="198951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권한관리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16489" y="3122249"/>
            <a:ext cx="1232916" cy="2120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124361" y="3119018"/>
            <a:ext cx="461817" cy="231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075803" y="3101929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추가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1057461" y="5396674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68604" y="3554899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57463" y="3924620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058890" y="4267991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068603" y="4632702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54955" y="5026953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9775011" y="1360463"/>
            <a:ext cx="1005840" cy="29077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 rot="10800000" flipH="1">
            <a:off x="10111557" y="2621155"/>
            <a:ext cx="332748" cy="204082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0780851" y="2584697"/>
            <a:ext cx="18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 </a:t>
            </a:r>
            <a:r>
              <a:rPr lang="ko-KR" altLang="en-US" sz="1200" dirty="0" smtClean="0"/>
              <a:t>박스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3687163" y="3112455"/>
            <a:ext cx="461817" cy="231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251553" y="3112455"/>
            <a:ext cx="461817" cy="231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636706" y="3086382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저장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202771" y="3076718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삭제</a:t>
            </a:r>
            <a:endParaRPr lang="ko-KR" altLang="en-US" sz="14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9082" y="2493200"/>
            <a:ext cx="1021544" cy="3861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9082" y="2482460"/>
            <a:ext cx="112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 메뉴</a:t>
            </a:r>
            <a:endParaRPr lang="ko-KR" altLang="en-US" b="1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28228"/>
              </p:ext>
            </p:extLst>
          </p:nvPr>
        </p:nvGraphicFramePr>
        <p:xfrm>
          <a:off x="4990532" y="3441097"/>
          <a:ext cx="6021456" cy="284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6">
                  <a:extLst>
                    <a:ext uri="{9D8B030D-6E8A-4147-A177-3AD203B41FA5}">
                      <a16:colId xmlns:a16="http://schemas.microsoft.com/office/drawing/2014/main" val="3628898605"/>
                    </a:ext>
                  </a:extLst>
                </a:gridCol>
                <a:gridCol w="1513621">
                  <a:extLst>
                    <a:ext uri="{9D8B030D-6E8A-4147-A177-3AD203B41FA5}">
                      <a16:colId xmlns:a16="http://schemas.microsoft.com/office/drawing/2014/main" val="1615482798"/>
                    </a:ext>
                  </a:extLst>
                </a:gridCol>
                <a:gridCol w="1265529">
                  <a:extLst>
                    <a:ext uri="{9D8B030D-6E8A-4147-A177-3AD203B41FA5}">
                      <a16:colId xmlns:a16="http://schemas.microsoft.com/office/drawing/2014/main" val="2616075499"/>
                    </a:ext>
                  </a:extLst>
                </a:gridCol>
                <a:gridCol w="724987">
                  <a:extLst>
                    <a:ext uri="{9D8B030D-6E8A-4147-A177-3AD203B41FA5}">
                      <a16:colId xmlns:a16="http://schemas.microsoft.com/office/drawing/2014/main" val="1795832284"/>
                    </a:ext>
                  </a:extLst>
                </a:gridCol>
                <a:gridCol w="787913">
                  <a:extLst>
                    <a:ext uri="{9D8B030D-6E8A-4147-A177-3AD203B41FA5}">
                      <a16:colId xmlns:a16="http://schemas.microsoft.com/office/drawing/2014/main" val="1253813977"/>
                    </a:ext>
                  </a:extLst>
                </a:gridCol>
                <a:gridCol w="1266550">
                  <a:extLst>
                    <a:ext uri="{9D8B030D-6E8A-4147-A177-3AD203B41FA5}">
                      <a16:colId xmlns:a16="http://schemas.microsoft.com/office/drawing/2014/main" val="1876841569"/>
                    </a:ext>
                  </a:extLst>
                </a:gridCol>
              </a:tblGrid>
              <a:tr h="2755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메뉴아이디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메뉴명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순서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레벨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부모아이디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18563"/>
                  </a:ext>
                </a:extLst>
              </a:tr>
              <a:tr h="37199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1100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0296"/>
                  </a:ext>
                </a:extLst>
              </a:tr>
              <a:tr h="2589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ㄴ</a:t>
                      </a:r>
                      <a:r>
                        <a:rPr lang="en-US" altLang="ko-KR" sz="1200" dirty="0" smtClean="0"/>
                        <a:t>MENU002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1101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731348"/>
                  </a:ext>
                </a:extLst>
              </a:tr>
              <a:tr h="2589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ㄴ</a:t>
                      </a:r>
                      <a:r>
                        <a:rPr lang="en-US" altLang="ko-KR" sz="1200" dirty="0" smtClean="0"/>
                        <a:t>MENU003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1102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8129"/>
                  </a:ext>
                </a:extLst>
              </a:tr>
              <a:tr h="2589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1200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2550"/>
                  </a:ext>
                </a:extLst>
              </a:tr>
              <a:tr h="2589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ㄴ</a:t>
                      </a:r>
                      <a:r>
                        <a:rPr lang="en-US" altLang="ko-KR" sz="1200" dirty="0" smtClean="0"/>
                        <a:t>MENU014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1201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71727"/>
                  </a:ext>
                </a:extLst>
              </a:tr>
              <a:tr h="2589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ㄴ</a:t>
                      </a:r>
                      <a:r>
                        <a:rPr lang="en-US" altLang="ko-KR" sz="1200" dirty="0" smtClean="0"/>
                        <a:t>MENU015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1202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12038"/>
                  </a:ext>
                </a:extLst>
              </a:tr>
              <a:tr h="2589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ㄴ</a:t>
                      </a:r>
                      <a:r>
                        <a:rPr lang="en-US" altLang="ko-KR" sz="1200" dirty="0" smtClean="0"/>
                        <a:t>MENU016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1203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69925"/>
                  </a:ext>
                </a:extLst>
              </a:tr>
              <a:tr h="2589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2001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069002"/>
                  </a:ext>
                </a:extLst>
              </a:tr>
              <a:tr h="2589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01682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4926754" y="2896463"/>
            <a:ext cx="6281177" cy="3543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338927" y="3132041"/>
            <a:ext cx="539509" cy="238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284139" y="3097583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조회</a:t>
            </a:r>
            <a:endParaRPr lang="ko-KR" altLang="en-US" sz="1400" b="1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5034160" y="3132041"/>
            <a:ext cx="1232916" cy="2120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7142032" y="3128810"/>
            <a:ext cx="461817" cy="231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093474" y="3111721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추가</a:t>
            </a:r>
            <a:endParaRPr lang="ko-KR" altLang="en-US" sz="1400" b="1" dirty="0"/>
          </a:p>
        </p:txBody>
      </p:sp>
      <p:sp>
        <p:nvSpPr>
          <p:cNvPr id="80" name="직사각형 79"/>
          <p:cNvSpPr/>
          <p:nvPr/>
        </p:nvSpPr>
        <p:spPr>
          <a:xfrm>
            <a:off x="5139389" y="6073793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100007" y="3484855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113263" y="3828714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7704834" y="3122247"/>
            <a:ext cx="461817" cy="231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269224" y="3122247"/>
            <a:ext cx="461817" cy="231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654377" y="3096174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저장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8220442" y="3086510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삭제</a:t>
            </a:r>
            <a:endParaRPr lang="ko-KR" altLang="en-US" sz="1400" b="1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4926753" y="2502992"/>
            <a:ext cx="1021544" cy="3861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841795" y="2479607"/>
            <a:ext cx="13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서브 </a:t>
            </a:r>
            <a:r>
              <a:rPr lang="ko-KR" altLang="en-US" b="1" dirty="0" smtClean="0"/>
              <a:t>메뉴</a:t>
            </a:r>
            <a:endParaRPr lang="ko-KR" altLang="en-US" b="1" dirty="0"/>
          </a:p>
        </p:txBody>
      </p:sp>
      <p:sp>
        <p:nvSpPr>
          <p:cNvPr id="98" name="이등변 삼각형 97"/>
          <p:cNvSpPr/>
          <p:nvPr/>
        </p:nvSpPr>
        <p:spPr>
          <a:xfrm rot="10800000" flipH="1">
            <a:off x="10734159" y="3808282"/>
            <a:ext cx="223808" cy="11633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rot="10800000" flipH="1">
            <a:off x="10774247" y="4209822"/>
            <a:ext cx="223808" cy="11633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이등변 삼각형 100"/>
          <p:cNvSpPr/>
          <p:nvPr/>
        </p:nvSpPr>
        <p:spPr>
          <a:xfrm rot="10800000" flipH="1">
            <a:off x="10733288" y="6106700"/>
            <a:ext cx="223808" cy="11633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397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err="1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메뉴관리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구현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26" y="2016236"/>
            <a:ext cx="9885547" cy="43192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89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err="1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메뉴관리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9553" y="1941760"/>
            <a:ext cx="1493490" cy="3918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33243" y="2006862"/>
            <a:ext cx="134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프로그램관리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986434" y="3095686"/>
            <a:ext cx="1005840" cy="29077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988611" y="3491798"/>
            <a:ext cx="1005840" cy="282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052334" y="2934616"/>
            <a:ext cx="141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 메뉴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9992273" y="3510176"/>
            <a:ext cx="18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CRUD </a:t>
            </a:r>
            <a:r>
              <a:rPr lang="ko-KR" altLang="en-US" sz="1200" dirty="0" smtClean="0"/>
              <a:t>수행 기능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6850453" y="1950787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846070" y="2002826"/>
            <a:ext cx="158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권한별상세관리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0257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0908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89606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85609" y="2006861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메뉴관리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42167" y="200282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회원관리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5749" y="198951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권한관리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81282" y="2709567"/>
            <a:ext cx="1005840" cy="29077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 rot="10800000" flipH="1">
            <a:off x="9317828" y="3970259"/>
            <a:ext cx="332748" cy="204082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9987122" y="3933801"/>
            <a:ext cx="18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 </a:t>
            </a:r>
            <a:r>
              <a:rPr lang="ko-KR" altLang="en-US" sz="1200" dirty="0" smtClean="0"/>
              <a:t>박스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909083" y="2503289"/>
            <a:ext cx="7472220" cy="3845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312446" y="2679126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532868" y="2679126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조회</a:t>
            </a:r>
            <a:endParaRPr lang="ko-KR" altLang="en-US" sz="1400" b="1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1128591" y="2672232"/>
            <a:ext cx="2062104" cy="326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806018" y="2694942"/>
            <a:ext cx="11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프로그램명</a:t>
            </a:r>
            <a:endParaRPr lang="ko-KR" altLang="en-US" sz="1200" b="1" dirty="0"/>
          </a:p>
        </p:txBody>
      </p:sp>
      <p:sp>
        <p:nvSpPr>
          <p:cNvPr id="85" name="직사각형 84"/>
          <p:cNvSpPr/>
          <p:nvPr/>
        </p:nvSpPr>
        <p:spPr>
          <a:xfrm>
            <a:off x="4988899" y="2650286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080151" y="2649433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166100" y="2649433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207278" y="2664163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추가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96306" y="2647359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저장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418222" y="2647359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삭제</a:t>
            </a:r>
            <a:endParaRPr lang="ko-KR" altLang="en-US" sz="14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1275597" y="3178422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279778" y="3537876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279778" y="3916199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275596" y="4297632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1275596" y="4677282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1275596" y="5044096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85051"/>
              </p:ext>
            </p:extLst>
          </p:nvPr>
        </p:nvGraphicFramePr>
        <p:xfrm>
          <a:off x="1118428" y="3095686"/>
          <a:ext cx="70535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49">
                  <a:extLst>
                    <a:ext uri="{9D8B030D-6E8A-4147-A177-3AD203B41FA5}">
                      <a16:colId xmlns:a16="http://schemas.microsoft.com/office/drawing/2014/main" val="247047169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967478263"/>
                    </a:ext>
                  </a:extLst>
                </a:gridCol>
                <a:gridCol w="1789611">
                  <a:extLst>
                    <a:ext uri="{9D8B030D-6E8A-4147-A177-3AD203B41FA5}">
                      <a16:colId xmlns:a16="http://schemas.microsoft.com/office/drawing/2014/main" val="1597182495"/>
                    </a:ext>
                  </a:extLst>
                </a:gridCol>
                <a:gridCol w="1397726">
                  <a:extLst>
                    <a:ext uri="{9D8B030D-6E8A-4147-A177-3AD203B41FA5}">
                      <a16:colId xmlns:a16="http://schemas.microsoft.com/office/drawing/2014/main" val="3391868442"/>
                    </a:ext>
                  </a:extLst>
                </a:gridCol>
                <a:gridCol w="1052753">
                  <a:extLst>
                    <a:ext uri="{9D8B030D-6E8A-4147-A177-3AD203B41FA5}">
                      <a16:colId xmlns:a16="http://schemas.microsoft.com/office/drawing/2014/main" val="338120475"/>
                    </a:ext>
                  </a:extLst>
                </a:gridCol>
                <a:gridCol w="1175585">
                  <a:extLst>
                    <a:ext uri="{9D8B030D-6E8A-4147-A177-3AD203B41FA5}">
                      <a16:colId xmlns:a16="http://schemas.microsoft.com/office/drawing/2014/main" val="4013192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프로그램아이디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프로그램명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연결메뉴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Servlet</a:t>
                      </a:r>
                      <a:r>
                        <a:rPr lang="en-US" altLang="ko-KR" sz="1200" baseline="0" dirty="0" smtClean="0"/>
                        <a:t> URL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JSP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파일명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0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P000001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1101 </a:t>
                      </a:r>
                      <a:r>
                        <a:rPr lang="ko-KR" altLang="en-US" sz="1200" dirty="0" smtClean="0"/>
                        <a:t>프로그램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1101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BorderList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SUB1101.JSP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8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P000002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1102 </a:t>
                      </a:r>
                      <a:r>
                        <a:rPr lang="ko-KR" altLang="en-US" sz="1200" dirty="0" smtClean="0"/>
                        <a:t>프로그램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1102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Test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SUB1102.JSP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94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P000003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1201 </a:t>
                      </a:r>
                      <a:r>
                        <a:rPr lang="ko-KR" altLang="en-US" sz="1200" dirty="0" smtClean="0"/>
                        <a:t>프로그램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1201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SUB1201.JSP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75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P000004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1202 </a:t>
                      </a:r>
                      <a:r>
                        <a:rPr lang="ko-KR" altLang="en-US" sz="1200" dirty="0" smtClean="0"/>
                        <a:t>프로그램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1202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SUB1202.JSP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P000005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1203 </a:t>
                      </a:r>
                      <a:r>
                        <a:rPr lang="ko-KR" altLang="en-US" sz="1200" dirty="0" smtClean="0"/>
                        <a:t>프로그램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1203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SUB1203.JSP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8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P000006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2001 </a:t>
                      </a:r>
                      <a:r>
                        <a:rPr lang="ko-KR" altLang="en-US" sz="1200" dirty="0" smtClean="0"/>
                        <a:t>프로그램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2001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SUB2001.JSP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4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913014"/>
                  </a:ext>
                </a:extLst>
              </a:tr>
            </a:tbl>
          </a:graphicData>
        </a:graphic>
      </p:graphicFrame>
      <p:sp>
        <p:nvSpPr>
          <p:cNvPr id="109" name="이등변 삼각형 108"/>
          <p:cNvSpPr/>
          <p:nvPr/>
        </p:nvSpPr>
        <p:spPr>
          <a:xfrm rot="10800000" flipH="1">
            <a:off x="5669066" y="5398282"/>
            <a:ext cx="166374" cy="15094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이등변 삼각형 109"/>
          <p:cNvSpPr/>
          <p:nvPr/>
        </p:nvSpPr>
        <p:spPr>
          <a:xfrm rot="10800000" flipH="1">
            <a:off x="5686820" y="3894785"/>
            <a:ext cx="166374" cy="15094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이등변 삼각형 110"/>
          <p:cNvSpPr/>
          <p:nvPr/>
        </p:nvSpPr>
        <p:spPr>
          <a:xfrm rot="10800000" flipH="1">
            <a:off x="5686820" y="4299252"/>
            <a:ext cx="166374" cy="15094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이등변 삼각형 111"/>
          <p:cNvSpPr/>
          <p:nvPr/>
        </p:nvSpPr>
        <p:spPr>
          <a:xfrm rot="10800000" flipH="1">
            <a:off x="5686819" y="4678902"/>
            <a:ext cx="166374" cy="15094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이등변 삼각형 112"/>
          <p:cNvSpPr/>
          <p:nvPr/>
        </p:nvSpPr>
        <p:spPr>
          <a:xfrm rot="10800000" flipH="1">
            <a:off x="5686818" y="5035811"/>
            <a:ext cx="166374" cy="15094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이등변 삼각형 113"/>
          <p:cNvSpPr/>
          <p:nvPr/>
        </p:nvSpPr>
        <p:spPr>
          <a:xfrm rot="10800000" flipH="1">
            <a:off x="5686818" y="3549451"/>
            <a:ext cx="166374" cy="15094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이등변 삼각형 114"/>
          <p:cNvSpPr/>
          <p:nvPr/>
        </p:nvSpPr>
        <p:spPr>
          <a:xfrm rot="10800000" flipH="1">
            <a:off x="5686818" y="5802510"/>
            <a:ext cx="166374" cy="15094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1172100" y="3202967"/>
            <a:ext cx="206992" cy="145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1172100" y="3537876"/>
            <a:ext cx="206992" cy="145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176187" y="3915927"/>
            <a:ext cx="206992" cy="145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166529" y="4312534"/>
            <a:ext cx="206992" cy="145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1166529" y="4674585"/>
            <a:ext cx="206992" cy="145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176187" y="5078858"/>
            <a:ext cx="206992" cy="145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176187" y="5420627"/>
            <a:ext cx="206992" cy="145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176187" y="5802510"/>
            <a:ext cx="206992" cy="145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455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프로그램관리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구현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82" y="2016236"/>
            <a:ext cx="8961846" cy="4416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9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60692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목적 및 수행방법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대내 </a:t>
            </a:r>
            <a:r>
              <a:rPr lang="en-US" altLang="ko-KR" spc="-150" dirty="0">
                <a:solidFill>
                  <a:schemeClr val="bg1"/>
                </a:solidFill>
              </a:rPr>
              <a:t>· </a:t>
            </a:r>
            <a:r>
              <a:rPr lang="ko-KR" altLang="en-US" spc="-150" dirty="0">
                <a:solidFill>
                  <a:schemeClr val="bg1"/>
                </a:solidFill>
              </a:rPr>
              <a:t>외 활동 현황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수상 내역 및 자격증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9166" y="606923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이력서 및 참고자료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목적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수행방법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938945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동아리 활동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인턴 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5203697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수상 내역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자격증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권한별상세관리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9553" y="1941760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82688" y="2424906"/>
            <a:ext cx="3311399" cy="4080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33243" y="2006862"/>
            <a:ext cx="134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프로그램관리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91592" y="3587447"/>
            <a:ext cx="781593" cy="28891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1027436" y="3432763"/>
            <a:ext cx="141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 메뉴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6850453" y="1950787"/>
            <a:ext cx="1493490" cy="3918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846070" y="2002826"/>
            <a:ext cx="158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권한별상세관리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0257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0908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89606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85609" y="2006861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메뉴관리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42167" y="200282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회원관리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5749" y="198951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권한관리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191592" y="3227147"/>
            <a:ext cx="781593" cy="2889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17788"/>
              </p:ext>
            </p:extLst>
          </p:nvPr>
        </p:nvGraphicFramePr>
        <p:xfrm>
          <a:off x="584664" y="2590481"/>
          <a:ext cx="3077760" cy="209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761">
                  <a:extLst>
                    <a:ext uri="{9D8B030D-6E8A-4147-A177-3AD203B41FA5}">
                      <a16:colId xmlns:a16="http://schemas.microsoft.com/office/drawing/2014/main" val="306170266"/>
                    </a:ext>
                  </a:extLst>
                </a:gridCol>
                <a:gridCol w="2001999">
                  <a:extLst>
                    <a:ext uri="{9D8B030D-6E8A-4147-A177-3AD203B41FA5}">
                      <a16:colId xmlns:a16="http://schemas.microsoft.com/office/drawing/2014/main" val="970311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권한아이디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권한명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3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AUTH001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전체권한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관리자 권한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AUTH002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일부권한</a:t>
                      </a:r>
                      <a:r>
                        <a:rPr lang="en-US" altLang="ko-KR" sz="1400" dirty="0" smtClean="0"/>
                        <a:t>01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6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AUTH003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일부권한</a:t>
                      </a:r>
                      <a:r>
                        <a:rPr lang="en-US" altLang="ko-KR" sz="1400" dirty="0" smtClean="0"/>
                        <a:t>02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052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AUTH004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조회권한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4559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AUTH005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새로운권한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90364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3896063" y="2450974"/>
            <a:ext cx="5959190" cy="1624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38134"/>
              </p:ext>
            </p:extLst>
          </p:nvPr>
        </p:nvGraphicFramePr>
        <p:xfrm>
          <a:off x="3998763" y="2518364"/>
          <a:ext cx="5727337" cy="135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91">
                  <a:extLst>
                    <a:ext uri="{9D8B030D-6E8A-4147-A177-3AD203B41FA5}">
                      <a16:colId xmlns:a16="http://schemas.microsoft.com/office/drawing/2014/main" val="2513741018"/>
                    </a:ext>
                  </a:extLst>
                </a:gridCol>
                <a:gridCol w="904577">
                  <a:extLst>
                    <a:ext uri="{9D8B030D-6E8A-4147-A177-3AD203B41FA5}">
                      <a16:colId xmlns:a16="http://schemas.microsoft.com/office/drawing/2014/main" val="89187940"/>
                    </a:ext>
                  </a:extLst>
                </a:gridCol>
                <a:gridCol w="731805">
                  <a:extLst>
                    <a:ext uri="{9D8B030D-6E8A-4147-A177-3AD203B41FA5}">
                      <a16:colId xmlns:a16="http://schemas.microsoft.com/office/drawing/2014/main" val="754045030"/>
                    </a:ext>
                  </a:extLst>
                </a:gridCol>
                <a:gridCol w="818191">
                  <a:extLst>
                    <a:ext uri="{9D8B030D-6E8A-4147-A177-3AD203B41FA5}">
                      <a16:colId xmlns:a16="http://schemas.microsoft.com/office/drawing/2014/main" val="1448951851"/>
                    </a:ext>
                  </a:extLst>
                </a:gridCol>
                <a:gridCol w="818191">
                  <a:extLst>
                    <a:ext uri="{9D8B030D-6E8A-4147-A177-3AD203B41FA5}">
                      <a16:colId xmlns:a16="http://schemas.microsoft.com/office/drawing/2014/main" val="2941304312"/>
                    </a:ext>
                  </a:extLst>
                </a:gridCol>
                <a:gridCol w="818191">
                  <a:extLst>
                    <a:ext uri="{9D8B030D-6E8A-4147-A177-3AD203B41FA5}">
                      <a16:colId xmlns:a16="http://schemas.microsoft.com/office/drawing/2014/main" val="2389379046"/>
                    </a:ext>
                  </a:extLst>
                </a:gridCol>
                <a:gridCol w="818191">
                  <a:extLst>
                    <a:ext uri="{9D8B030D-6E8A-4147-A177-3AD203B41FA5}">
                      <a16:colId xmlns:a16="http://schemas.microsoft.com/office/drawing/2014/main" val="2846458949"/>
                    </a:ext>
                  </a:extLst>
                </a:gridCol>
              </a:tblGrid>
              <a:tr h="271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메뉴아이디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메뉴명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메뉴레벨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추가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삭제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35268"/>
                  </a:ext>
                </a:extLst>
              </a:tr>
              <a:tr h="271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MENU001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주메뉴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46151"/>
                  </a:ext>
                </a:extLst>
              </a:tr>
              <a:tr h="271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MENU002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주메뉴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34512"/>
                  </a:ext>
                </a:extLst>
              </a:tr>
              <a:tr h="271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MENU003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주메뉴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69989"/>
                  </a:ext>
                </a:extLst>
              </a:tr>
              <a:tr h="271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MENU004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주메뉴</a:t>
                      </a:r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9689"/>
                  </a:ext>
                </a:extLst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3896063" y="4183912"/>
            <a:ext cx="5959190" cy="232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13610"/>
              </p:ext>
            </p:extLst>
          </p:nvPr>
        </p:nvGraphicFramePr>
        <p:xfrm>
          <a:off x="3998762" y="4316684"/>
          <a:ext cx="5727337" cy="194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495">
                  <a:extLst>
                    <a:ext uri="{9D8B030D-6E8A-4147-A177-3AD203B41FA5}">
                      <a16:colId xmlns:a16="http://schemas.microsoft.com/office/drawing/2014/main" val="2513741018"/>
                    </a:ext>
                  </a:extLst>
                </a:gridCol>
                <a:gridCol w="1071154">
                  <a:extLst>
                    <a:ext uri="{9D8B030D-6E8A-4147-A177-3AD203B41FA5}">
                      <a16:colId xmlns:a16="http://schemas.microsoft.com/office/drawing/2014/main" val="8918794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54045030"/>
                    </a:ext>
                  </a:extLst>
                </a:gridCol>
                <a:gridCol w="809898">
                  <a:extLst>
                    <a:ext uri="{9D8B030D-6E8A-4147-A177-3AD203B41FA5}">
                      <a16:colId xmlns:a16="http://schemas.microsoft.com/office/drawing/2014/main" val="1448951851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294130431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389379046"/>
                    </a:ext>
                  </a:extLst>
                </a:gridCol>
                <a:gridCol w="738853">
                  <a:extLst>
                    <a:ext uri="{9D8B030D-6E8A-4147-A177-3AD203B41FA5}">
                      <a16:colId xmlns:a16="http://schemas.microsoft.com/office/drawing/2014/main" val="2846458949"/>
                    </a:ext>
                  </a:extLst>
                </a:gridCol>
              </a:tblGrid>
              <a:tr h="388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메뉴아이디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메뉴명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메뉴레벨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추가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삭제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35268"/>
                  </a:ext>
                </a:extLst>
              </a:tr>
              <a:tr h="3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MENU005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서브메뉴</a:t>
                      </a:r>
                      <a:r>
                        <a:rPr lang="en-US" altLang="ko-KR" sz="1000" dirty="0" smtClean="0"/>
                        <a:t>1100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46151"/>
                  </a:ext>
                </a:extLst>
              </a:tr>
              <a:tr h="3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MENU012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서브메뉴</a:t>
                      </a:r>
                      <a:r>
                        <a:rPr lang="en-US" altLang="ko-KR" sz="1000" dirty="0" smtClean="0"/>
                        <a:t>1101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34512"/>
                  </a:ext>
                </a:extLst>
              </a:tr>
              <a:tr h="3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MENU013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서브메뉴</a:t>
                      </a:r>
                      <a:r>
                        <a:rPr lang="en-US" altLang="ko-KR" sz="1000" dirty="0" smtClean="0"/>
                        <a:t>1102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69989"/>
                  </a:ext>
                </a:extLst>
              </a:tr>
              <a:tr h="3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9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권한별상세관리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구현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38" y="2016236"/>
            <a:ext cx="9193000" cy="44820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33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지원자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권영후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5011834" cy="769441"/>
              <a:chOff x="471977" y="2691080"/>
              <a:chExt cx="5011834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2514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ea"/>
                    <a:ea typeface="+mj-ea"/>
                  </a:rPr>
                  <a:t>목적 및 수행방법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42514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ea"/>
                    <a:ea typeface="+mj-ea"/>
                  </a:rPr>
                  <a:t>목적 및 수행방법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목적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Purpose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90790" y="1786162"/>
            <a:ext cx="1024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JSP</a:t>
            </a:r>
            <a:r>
              <a:rPr lang="en-US" altLang="ko-KR" sz="2400" spc="-150" dirty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JAVA, 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데이터베이스를 활용해 권한 관리시스템을 구축하는 경험을 해본다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15646" y="182265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15645" y="309846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690790" y="3017994"/>
            <a:ext cx="10251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어떻게 하면 사용자 입장에서 간단하고 효율적인 권한 관리를 수행할 수 있는지 </a:t>
            </a:r>
            <a:endParaRPr lang="en-US" altLang="ko-KR" sz="2400" spc="-150" dirty="0" smtClean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고민하고 경험 해본다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15644" y="454408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686783" y="4463617"/>
            <a:ext cx="9938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MVC</a:t>
            </a:r>
            <a:r>
              <a:rPr lang="ko-KR" altLang="en-US" sz="2400" spc="-150" dirty="0" err="1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패턴를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 경험해보고 어떠한 원리로 이루어져있고 </a:t>
            </a:r>
            <a:r>
              <a:rPr lang="ko-KR" altLang="en-US" sz="2400" spc="-150" dirty="0" err="1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구동되는지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 경험해본다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75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수행방법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How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90790" y="1786162"/>
            <a:ext cx="979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먼저 강사님이 설계한 문서를 기반으로 어떻게 코드로 구축하는지 고민한다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15646" y="182265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15645" y="309846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690790" y="3017994"/>
            <a:ext cx="880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코드를 작성 후 더 효율적인 코드 작성을 위해 의견을 듣고 수정한다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15644" y="454408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686783" y="4463617"/>
            <a:ext cx="1062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더 추가 되어야 할 부분이 있다면 의견을 받거나 고민하여 확장된 기능을 추가한다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102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6238503" cy="769441"/>
            <a:chOff x="510077" y="2691080"/>
            <a:chExt cx="6238503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55162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Extracurricular Activity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55162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Extracurricular Activity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4423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데이터베이스 테이블 구조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2299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Database Table Structured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3589" y="1711279"/>
            <a:ext cx="1965248" cy="1031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581921" y="1689461"/>
            <a:ext cx="1965248" cy="1031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87755" y="1711279"/>
            <a:ext cx="1965248" cy="1031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93589" y="4095623"/>
            <a:ext cx="1965248" cy="1031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00818" y="4104026"/>
            <a:ext cx="1965248" cy="1031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581921" y="4129605"/>
            <a:ext cx="1965248" cy="1031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3756063" y="2202253"/>
            <a:ext cx="1431691" cy="1643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7150228" y="2195244"/>
            <a:ext cx="1431691" cy="1643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8848700" y="3331574"/>
            <a:ext cx="1431691" cy="1643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7158148" y="4537801"/>
            <a:ext cx="1431691" cy="1643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3769126" y="4537801"/>
            <a:ext cx="1431691" cy="1643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73944" y="6008913"/>
            <a:ext cx="810273" cy="4878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06732" y="6008913"/>
            <a:ext cx="810273" cy="4878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1088544" y="6217919"/>
            <a:ext cx="1231252" cy="11710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819715" y="1879087"/>
            <a:ext cx="193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25000"/>
                  </a:schemeClr>
                </a:solidFill>
              </a:rPr>
              <a:t>회원</a:t>
            </a:r>
            <a:endParaRPr lang="en-US" altLang="ko-KR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accent6">
                    <a:lumMod val="25000"/>
                  </a:schemeClr>
                </a:solidFill>
              </a:rPr>
              <a:t>(MEMBERS)</a:t>
            </a:r>
            <a:endParaRPr lang="ko-KR" alt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17376" y="1909865"/>
            <a:ext cx="233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accent6">
                    <a:lumMod val="25000"/>
                  </a:schemeClr>
                </a:solidFill>
              </a:rPr>
              <a:t>회원별</a:t>
            </a:r>
            <a:r>
              <a:rPr lang="ko-KR" altLang="en-US" sz="1600" b="1" dirty="0" smtClean="0">
                <a:solidFill>
                  <a:schemeClr val="accent6">
                    <a:lumMod val="25000"/>
                  </a:schemeClr>
                </a:solidFill>
              </a:rPr>
              <a:t> 권한</a:t>
            </a:r>
            <a:endParaRPr lang="en-US" altLang="ko-KR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accent6">
                    <a:lumMod val="25000"/>
                  </a:schemeClr>
                </a:solidFill>
              </a:rPr>
              <a:t>(MEMBERS_AUTH)</a:t>
            </a:r>
            <a:endParaRPr lang="ko-KR" alt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96372" y="1934851"/>
            <a:ext cx="193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25000"/>
                  </a:schemeClr>
                </a:solidFill>
              </a:rPr>
              <a:t>권한</a:t>
            </a:r>
            <a:endParaRPr lang="en-US" altLang="ko-KR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accent6">
                    <a:lumMod val="25000"/>
                  </a:schemeClr>
                </a:solidFill>
              </a:rPr>
              <a:t>(AUTHES)</a:t>
            </a:r>
            <a:endParaRPr lang="ko-KR" alt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81919" y="4327598"/>
            <a:ext cx="193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accent6">
                    <a:lumMod val="25000"/>
                  </a:schemeClr>
                </a:solidFill>
              </a:rPr>
              <a:t>권한별</a:t>
            </a:r>
            <a:r>
              <a:rPr lang="ko-KR" altLang="en-US" sz="1600" b="1" dirty="0" smtClean="0">
                <a:solidFill>
                  <a:schemeClr val="accent6">
                    <a:lumMod val="25000"/>
                  </a:schemeClr>
                </a:solidFill>
              </a:rPr>
              <a:t> 메뉴</a:t>
            </a:r>
            <a:endParaRPr lang="en-US" altLang="ko-KR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accent6">
                    <a:lumMod val="25000"/>
                  </a:schemeClr>
                </a:solidFill>
              </a:rPr>
              <a:t>(AUTHE_MENUS)</a:t>
            </a:r>
            <a:endParaRPr lang="ko-KR" alt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2898" y="4308522"/>
            <a:ext cx="193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25000"/>
                  </a:schemeClr>
                </a:solidFill>
              </a:rPr>
              <a:t>메뉴</a:t>
            </a:r>
            <a:endParaRPr lang="en-US" altLang="ko-KR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accent6">
                    <a:lumMod val="25000"/>
                  </a:schemeClr>
                </a:solidFill>
              </a:rPr>
              <a:t>(MENUS)</a:t>
            </a:r>
            <a:endParaRPr lang="ko-KR" alt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03875" y="4308521"/>
            <a:ext cx="193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25000"/>
                  </a:schemeClr>
                </a:solidFill>
              </a:rPr>
              <a:t>프로그램</a:t>
            </a:r>
            <a:endParaRPr lang="en-US" altLang="ko-KR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accent6">
                    <a:lumMod val="25000"/>
                  </a:schemeClr>
                </a:solidFill>
              </a:rPr>
              <a:t>(PROGRAMS)</a:t>
            </a:r>
            <a:endParaRPr lang="ko-KR" alt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613" y="6083565"/>
            <a:ext cx="500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25000"/>
                  </a:schemeClr>
                </a:solidFill>
              </a:rPr>
              <a:t>1</a:t>
            </a:r>
            <a:endParaRPr lang="ko-KR" alt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35366" y="6107195"/>
            <a:ext cx="56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25000"/>
                  </a:schemeClr>
                </a:solidFill>
              </a:rPr>
              <a:t>多</a:t>
            </a:r>
            <a:endParaRPr lang="ko-KR" alt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05017" y="1522362"/>
            <a:ext cx="11195245" cy="796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121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메뉴 구성도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080" y="710798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  <a:ea typeface="+mj-ea"/>
              </a:rPr>
              <a:t>Menu</a:t>
            </a:r>
            <a:r>
              <a:rPr lang="en-US" altLang="ko-KR" sz="1400" dirty="0" smtClean="0"/>
              <a:t> </a:t>
            </a:r>
            <a:r>
              <a:rPr lang="en-US" altLang="ko-KR" sz="1400" spc="-150" dirty="0">
                <a:solidFill>
                  <a:schemeClr val="accent4"/>
                </a:solidFill>
                <a:ea typeface="+mj-ea"/>
              </a:rPr>
              <a:t>Diagram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91697" y="1455334"/>
            <a:ext cx="313320" cy="339635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91697" y="2411592"/>
            <a:ext cx="313320" cy="339635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91697" y="3326732"/>
            <a:ext cx="313320" cy="339635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91697" y="4298899"/>
            <a:ext cx="313320" cy="339635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1508" y="4284050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1508" y="2396743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1508" y="3309866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1508" y="1437007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05017" y="2470433"/>
            <a:ext cx="11195245" cy="796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52914" y="3477158"/>
            <a:ext cx="11195245" cy="796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05017" y="4425229"/>
            <a:ext cx="11195245" cy="1871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77043" y="1719098"/>
            <a:ext cx="1354718" cy="403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502992" y="1719098"/>
            <a:ext cx="1354718" cy="403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647051" y="1719098"/>
            <a:ext cx="1354718" cy="403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984278" y="1719098"/>
            <a:ext cx="1354718" cy="403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24404" y="1719429"/>
            <a:ext cx="1164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주메뉴</a:t>
            </a:r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693488" y="1727084"/>
            <a:ext cx="1164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주메뉴</a:t>
            </a:r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848230" y="1712705"/>
            <a:ext cx="1164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주메뉴</a:t>
            </a:r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96894" y="1713614"/>
            <a:ext cx="1164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주메뉴</a:t>
            </a:r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sp>
        <p:nvSpPr>
          <p:cNvPr id="50" name="직사각형 49"/>
          <p:cNvSpPr/>
          <p:nvPr/>
        </p:nvSpPr>
        <p:spPr>
          <a:xfrm>
            <a:off x="883553" y="2627261"/>
            <a:ext cx="1354718" cy="403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338770" y="2622965"/>
            <a:ext cx="1354718" cy="403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647051" y="2635373"/>
            <a:ext cx="1354718" cy="403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635072" y="2625713"/>
            <a:ext cx="1354718" cy="403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062819" y="2622965"/>
            <a:ext cx="1354718" cy="403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0457413" y="2622965"/>
            <a:ext cx="1354718" cy="403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35862" y="3679198"/>
            <a:ext cx="1354718" cy="4030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259438" y="3679198"/>
            <a:ext cx="1354718" cy="4030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83553" y="4607277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83553" y="5136677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338770" y="4594214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338770" y="5127954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338770" y="5702504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793987" y="4607277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310786" y="4594214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835862" y="4607277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830500" y="5151526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259438" y="4616133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259438" y="5127954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259438" y="5636920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9683757" y="4603257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457413" y="5140045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2" name="직사각형 71"/>
          <p:cNvSpPr/>
          <p:nvPr/>
        </p:nvSpPr>
        <p:spPr>
          <a:xfrm>
            <a:off x="10457413" y="5636920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42950" y="2682692"/>
            <a:ext cx="129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1100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380938" y="2667164"/>
            <a:ext cx="129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1200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641199" y="2680977"/>
            <a:ext cx="129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서브메뉴</a:t>
            </a:r>
            <a:r>
              <a:rPr lang="en-US" altLang="ko-KR" sz="1400" b="1" dirty="0"/>
              <a:t>3</a:t>
            </a:r>
            <a:r>
              <a:rPr lang="en-US" altLang="ko-KR" sz="1400" b="1" dirty="0" smtClean="0"/>
              <a:t>100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664770" y="2652344"/>
            <a:ext cx="129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4100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9049672" y="2664424"/>
            <a:ext cx="129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4</a:t>
            </a:r>
            <a:r>
              <a:rPr lang="en-US" altLang="ko-KR" sz="1400" b="1" dirty="0"/>
              <a:t>2</a:t>
            </a:r>
            <a:r>
              <a:rPr lang="en-US" altLang="ko-KR" sz="1400" b="1" dirty="0" smtClean="0"/>
              <a:t>00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0490566" y="2685426"/>
            <a:ext cx="129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4300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889897" y="3721540"/>
            <a:ext cx="129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4110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8297509" y="3718232"/>
            <a:ext cx="129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4120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966656" y="4601675"/>
            <a:ext cx="1425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1101</a:t>
            </a:r>
          </a:p>
          <a:p>
            <a:r>
              <a:rPr lang="en-US" altLang="ko-KR" sz="1100" b="1" dirty="0" smtClean="0"/>
              <a:t>(SUB1101.JSP)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42950" y="5108860"/>
            <a:ext cx="1425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1102</a:t>
            </a:r>
          </a:p>
          <a:p>
            <a:r>
              <a:rPr lang="en-US" altLang="ko-KR" sz="1100" b="1" dirty="0" smtClean="0"/>
              <a:t>(SUB1102.JSP)</a:t>
            </a:r>
            <a:endParaRPr lang="ko-KR" alt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23954" y="4586096"/>
            <a:ext cx="1425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1201</a:t>
            </a:r>
          </a:p>
          <a:p>
            <a:r>
              <a:rPr lang="en-US" altLang="ko-KR" sz="1100" b="1" dirty="0" smtClean="0"/>
              <a:t>(SUB1201.JSP)</a:t>
            </a:r>
            <a:endParaRPr lang="ko-KR" alt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431072" y="5118898"/>
            <a:ext cx="1425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1202</a:t>
            </a:r>
          </a:p>
          <a:p>
            <a:r>
              <a:rPr lang="en-US" altLang="ko-KR" sz="1100" b="1" dirty="0" smtClean="0"/>
              <a:t>(SUB1202.JSP)</a:t>
            </a:r>
            <a:endParaRPr lang="ko-KR" alt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418282" y="5690964"/>
            <a:ext cx="1425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1203</a:t>
            </a:r>
          </a:p>
          <a:p>
            <a:r>
              <a:rPr lang="en-US" altLang="ko-KR" sz="1100" b="1" dirty="0" smtClean="0"/>
              <a:t>(SUB1203.JSP)</a:t>
            </a:r>
            <a:endParaRPr lang="ko-KR" alt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854006" y="4586096"/>
            <a:ext cx="1425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2001</a:t>
            </a:r>
          </a:p>
          <a:p>
            <a:r>
              <a:rPr lang="en-US" altLang="ko-KR" sz="1100" b="1" dirty="0" smtClean="0"/>
              <a:t>(SUB2001.JSP)</a:t>
            </a:r>
            <a:endParaRPr lang="ko-KR" alt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417643" y="4594214"/>
            <a:ext cx="1425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3101</a:t>
            </a:r>
          </a:p>
          <a:p>
            <a:r>
              <a:rPr lang="en-US" altLang="ko-KR" sz="1100" b="1" dirty="0" smtClean="0"/>
              <a:t>(SUB3101.JSP)</a:t>
            </a:r>
            <a:endParaRPr lang="ko-KR" altLang="en-US" sz="11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8310579" y="5084619"/>
            <a:ext cx="1269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4122</a:t>
            </a:r>
          </a:p>
          <a:p>
            <a:r>
              <a:rPr lang="en-US" altLang="ko-KR" sz="1100" b="1" dirty="0" smtClean="0"/>
              <a:t>(SUB4122.JSP)</a:t>
            </a:r>
            <a:endParaRPr lang="ko-KR" altLang="en-US" sz="11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6936520" y="5136506"/>
            <a:ext cx="1269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4112</a:t>
            </a:r>
          </a:p>
          <a:p>
            <a:r>
              <a:rPr lang="en-US" altLang="ko-KR" sz="1100" b="1" dirty="0" smtClean="0"/>
              <a:t>(SUB4112.JSP)</a:t>
            </a:r>
            <a:endParaRPr lang="ko-KR" alt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343534" y="4611159"/>
            <a:ext cx="1269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4121</a:t>
            </a:r>
          </a:p>
          <a:p>
            <a:r>
              <a:rPr lang="en-US" altLang="ko-KR" sz="1100" b="1" dirty="0" smtClean="0"/>
              <a:t>(SUB4121.JSP)</a:t>
            </a:r>
            <a:endParaRPr lang="ko-KR" altLang="en-US" sz="11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9795639" y="4586096"/>
            <a:ext cx="1269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4201</a:t>
            </a:r>
          </a:p>
          <a:p>
            <a:r>
              <a:rPr lang="en-US" altLang="ko-KR" sz="1100" b="1" dirty="0" smtClean="0"/>
              <a:t>(SUB4201.JSP)</a:t>
            </a:r>
            <a:endParaRPr lang="ko-KR" altLang="en-US" sz="11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343534" y="5631907"/>
            <a:ext cx="1269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4123</a:t>
            </a:r>
          </a:p>
          <a:p>
            <a:r>
              <a:rPr lang="en-US" altLang="ko-KR" sz="1100" b="1" dirty="0" smtClean="0"/>
              <a:t>(SUB4123.JSP)</a:t>
            </a:r>
            <a:endParaRPr lang="ko-KR" altLang="en-US" sz="11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964496" y="4588622"/>
            <a:ext cx="1269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4111</a:t>
            </a:r>
          </a:p>
          <a:p>
            <a:r>
              <a:rPr lang="en-US" altLang="ko-KR" sz="1100" b="1" dirty="0" smtClean="0"/>
              <a:t>(SUB4111.JSP)</a:t>
            </a:r>
            <a:endParaRPr lang="ko-KR" altLang="en-US" sz="11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0542952" y="5139860"/>
            <a:ext cx="1269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4301</a:t>
            </a:r>
          </a:p>
          <a:p>
            <a:r>
              <a:rPr lang="en-US" altLang="ko-KR" sz="1100" b="1" dirty="0" smtClean="0"/>
              <a:t>(SUB4301.JSP)</a:t>
            </a:r>
            <a:endParaRPr lang="ko-KR" altLang="en-US" sz="11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0517158" y="5609103"/>
            <a:ext cx="1269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4302</a:t>
            </a:r>
          </a:p>
          <a:p>
            <a:r>
              <a:rPr lang="en-US" altLang="ko-KR" sz="1100" b="1" dirty="0" smtClean="0"/>
              <a:t>(SUB4302.JSP)</a:t>
            </a:r>
            <a:endParaRPr lang="ko-KR" altLang="en-US" sz="1100" b="1" dirty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1854402" y="2122168"/>
            <a:ext cx="0" cy="289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 flipV="1">
            <a:off x="1854403" y="2395317"/>
            <a:ext cx="1161726" cy="58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V="1">
            <a:off x="1424404" y="2395396"/>
            <a:ext cx="506538" cy="85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endCxn id="51" idx="0"/>
          </p:cNvCxnSpPr>
          <p:nvPr/>
        </p:nvCxnSpPr>
        <p:spPr>
          <a:xfrm>
            <a:off x="3016129" y="2392594"/>
            <a:ext cx="0" cy="230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1424404" y="2401013"/>
            <a:ext cx="0" cy="230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44" idx="2"/>
          </p:cNvCxnSpPr>
          <p:nvPr/>
        </p:nvCxnSpPr>
        <p:spPr>
          <a:xfrm rot="16200000" flipH="1">
            <a:off x="3144912" y="3157607"/>
            <a:ext cx="2457292" cy="38641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51" idx="2"/>
          </p:cNvCxnSpPr>
          <p:nvPr/>
        </p:nvCxnSpPr>
        <p:spPr>
          <a:xfrm rot="5400000">
            <a:off x="2236099" y="3806065"/>
            <a:ext cx="1560061" cy="12700"/>
          </a:xfrm>
          <a:prstGeom prst="bentConnector3">
            <a:avLst>
              <a:gd name="adj1" fmla="val -2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50" idx="2"/>
          </p:cNvCxnSpPr>
          <p:nvPr/>
        </p:nvCxnSpPr>
        <p:spPr>
          <a:xfrm rot="5400000">
            <a:off x="756811" y="3834432"/>
            <a:ext cx="1608203" cy="12700"/>
          </a:xfrm>
          <a:prstGeom prst="bentConnector3">
            <a:avLst>
              <a:gd name="adj1" fmla="val 12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45" idx="2"/>
            <a:endCxn id="52" idx="0"/>
          </p:cNvCxnSpPr>
          <p:nvPr/>
        </p:nvCxnSpPr>
        <p:spPr>
          <a:xfrm rot="5400000">
            <a:off x="6067808" y="2378770"/>
            <a:ext cx="513205" cy="12700"/>
          </a:xfrm>
          <a:prstGeom prst="bentConnector3">
            <a:avLst>
              <a:gd name="adj1" fmla="val -34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52" idx="2"/>
          </p:cNvCxnSpPr>
          <p:nvPr/>
        </p:nvCxnSpPr>
        <p:spPr>
          <a:xfrm rot="5400000">
            <a:off x="5390720" y="3632707"/>
            <a:ext cx="1527954" cy="33942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46" idx="2"/>
            <a:endCxn id="53" idx="0"/>
          </p:cNvCxnSpPr>
          <p:nvPr/>
        </p:nvCxnSpPr>
        <p:spPr>
          <a:xfrm rot="5400000">
            <a:off x="8735262" y="1699337"/>
            <a:ext cx="503545" cy="134920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46" idx="2"/>
            <a:endCxn id="54" idx="0"/>
          </p:cNvCxnSpPr>
          <p:nvPr/>
        </p:nvCxnSpPr>
        <p:spPr>
          <a:xfrm rot="16200000" flipH="1">
            <a:off x="9450509" y="2333295"/>
            <a:ext cx="500797" cy="7854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51"/>
          <p:cNvCxnSpPr>
            <a:endCxn id="55" idx="0"/>
          </p:cNvCxnSpPr>
          <p:nvPr/>
        </p:nvCxnSpPr>
        <p:spPr>
          <a:xfrm>
            <a:off x="9697332" y="2363986"/>
            <a:ext cx="1437440" cy="25897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75" idx="2"/>
            <a:endCxn id="56" idx="0"/>
          </p:cNvCxnSpPr>
          <p:nvPr/>
        </p:nvCxnSpPr>
        <p:spPr>
          <a:xfrm rot="5400000">
            <a:off x="7553288" y="2920054"/>
            <a:ext cx="719077" cy="79921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endCxn id="57" idx="0"/>
          </p:cNvCxnSpPr>
          <p:nvPr/>
        </p:nvCxnSpPr>
        <p:spPr>
          <a:xfrm rot="16200000" flipH="1">
            <a:off x="8302429" y="3044830"/>
            <a:ext cx="642518" cy="626218"/>
          </a:xfrm>
          <a:prstGeom prst="bentConnector3">
            <a:avLst>
              <a:gd name="adj1" fmla="val 4593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56" idx="2"/>
            <a:endCxn id="93" idx="0"/>
          </p:cNvCxnSpPr>
          <p:nvPr/>
        </p:nvCxnSpPr>
        <p:spPr>
          <a:xfrm rot="16200000" flipH="1">
            <a:off x="7302976" y="4292512"/>
            <a:ext cx="506354" cy="8586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57" idx="2"/>
          </p:cNvCxnSpPr>
          <p:nvPr/>
        </p:nvCxnSpPr>
        <p:spPr>
          <a:xfrm rot="16200000" flipH="1">
            <a:off x="8703027" y="4316038"/>
            <a:ext cx="503828" cy="3628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4" idx="2"/>
            <a:endCxn id="91" idx="0"/>
          </p:cNvCxnSpPr>
          <p:nvPr/>
        </p:nvCxnSpPr>
        <p:spPr>
          <a:xfrm rot="16200000" flipH="1">
            <a:off x="9305173" y="3461039"/>
            <a:ext cx="1560061" cy="69005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stCxn id="55" idx="2"/>
          </p:cNvCxnSpPr>
          <p:nvPr/>
        </p:nvCxnSpPr>
        <p:spPr>
          <a:xfrm rot="16200000" flipH="1">
            <a:off x="10113269" y="4047538"/>
            <a:ext cx="2092865" cy="4985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793924" cy="769441"/>
            <a:chOff x="510077" y="2691080"/>
            <a:chExt cx="3793924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Certification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Certification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824</Words>
  <Application>Microsoft Office PowerPoint</Application>
  <PresentationFormat>와이드스크린</PresentationFormat>
  <Paragraphs>426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Noto Sans CJK KR Thin</vt:lpstr>
      <vt:lpstr>THE명품고딕L</vt:lpstr>
      <vt:lpstr>나눔스퀘어라운드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PKNU</cp:lastModifiedBy>
  <cp:revision>79</cp:revision>
  <dcterms:created xsi:type="dcterms:W3CDTF">2015-07-07T04:48:58Z</dcterms:created>
  <dcterms:modified xsi:type="dcterms:W3CDTF">2021-07-21T08:28:04Z</dcterms:modified>
</cp:coreProperties>
</file>