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FFFF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18BAB-0DD9-BF47-8120-3FB2445605D1}" type="datetimeFigureOut">
              <a:rPr lang="en-US" smtClean="0"/>
              <a:t>5/1/20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ED090-DD7F-BA42-A7FE-93BA398C2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62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ED090-DD7F-BA42-A7FE-93BA398C23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36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71A-DA36-7F48-BD7C-6F24AC0D3ED3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F07-3B0D-CF40-9D62-3D03E485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6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71A-DA36-7F48-BD7C-6F24AC0D3ED3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F07-3B0D-CF40-9D62-3D03E485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6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71A-DA36-7F48-BD7C-6F24AC0D3ED3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F07-3B0D-CF40-9D62-3D03E485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0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71A-DA36-7F48-BD7C-6F24AC0D3ED3}" type="datetimeFigureOut">
              <a:rPr lang="en-US" smtClean="0"/>
              <a:t>5/1/20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F07-3B0D-CF40-9D62-3D03E4853C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71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71A-DA36-7F48-BD7C-6F24AC0D3ED3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F07-3B0D-CF40-9D62-3D03E485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0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71A-DA36-7F48-BD7C-6F24AC0D3ED3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F07-3B0D-CF40-9D62-3D03E485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2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71A-DA36-7F48-BD7C-6F24AC0D3ED3}" type="datetimeFigureOut">
              <a:rPr lang="en-US" smtClean="0"/>
              <a:t>5/1/20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F07-3B0D-CF40-9D62-3D03E485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4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71A-DA36-7F48-BD7C-6F24AC0D3ED3}" type="datetimeFigureOut">
              <a:rPr lang="en-US" smtClean="0"/>
              <a:t>5/1/20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F07-3B0D-CF40-9D62-3D03E485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4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71A-DA36-7F48-BD7C-6F24AC0D3ED3}" type="datetimeFigureOut">
              <a:rPr lang="en-US" smtClean="0"/>
              <a:t>5/1/20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F07-3B0D-CF40-9D62-3D03E485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4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71A-DA36-7F48-BD7C-6F24AC0D3ED3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F07-3B0D-CF40-9D62-3D03E485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69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71A-DA36-7F48-BD7C-6F24AC0D3ED3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F07-3B0D-CF40-9D62-3D03E485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1971A-DA36-7F48-BD7C-6F24AC0D3ED3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6AF07-3B0D-CF40-9D62-3D03E485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98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00BA7-908E-754E-A1B7-5760DA50B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Lesson 1: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Linear Classifiers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87CD0-539B-CB49-B801-615B61E59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Eric Keilty</a:t>
            </a:r>
          </a:p>
        </p:txBody>
      </p:sp>
    </p:spTree>
    <p:extLst>
      <p:ext uri="{BB962C8B-B14F-4D97-AF65-F5344CB8AC3E}">
        <p14:creationId xmlns:p14="http://schemas.microsoft.com/office/powerpoint/2010/main" val="2372315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E8CB-97B0-4D4B-9AAF-F5CAA69C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4934C-09AA-624A-B6AF-E8F80CCE4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Can you come up with a hand-crafted solution? What should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and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𝑏𝑖𝑎𝑠</m:t>
                    </m:r>
                  </m:oMath>
                </a14:m>
                <a:r>
                  <a:rPr lang="en-US" dirty="0"/>
                  <a:t> be so that the Linear Classifier will always correctly classify the “X”?</a:t>
                </a:r>
              </a:p>
              <a:p>
                <a:endParaRPr lang="en-US" dirty="0"/>
              </a:p>
              <a:p>
                <a:r>
                  <a:rPr lang="en-US" dirty="0"/>
                  <a:t>Extra Credit</a:t>
                </a:r>
              </a:p>
              <a:p>
                <a:pPr lvl="1"/>
                <a:r>
                  <a:rPr lang="en-US" dirty="0"/>
                  <a:t>Does this solution scale up? i.e. what if I made an “X” with a 5x5 grid instead?</a:t>
                </a:r>
              </a:p>
              <a:p>
                <a:pPr lvl="1"/>
                <a:r>
                  <a:rPr lang="en-US" dirty="0"/>
                  <a:t>What if I were to pick a different arrangement of 1’s and 0’s in any grid. Can you find a hand-crafted solution to that?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4934C-09AA-624A-B6AF-E8F80CCE4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364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55F3F-A867-6841-B130-60268100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76ACA-0EEF-1649-8491-101999917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code a Single Neuron Neural Network that will learn to classify an “X” using gradient descent.</a:t>
            </a:r>
          </a:p>
          <a:p>
            <a:endParaRPr lang="en-US" dirty="0"/>
          </a:p>
          <a:p>
            <a:r>
              <a:rPr lang="en-US" dirty="0"/>
              <a:t>A lot of the annoying bits have already been written for you. I tried to create a framework so that you can just focus on writing the model and the training loop.</a:t>
            </a:r>
          </a:p>
        </p:txBody>
      </p:sp>
    </p:spTree>
    <p:extLst>
      <p:ext uri="{BB962C8B-B14F-4D97-AF65-F5344CB8AC3E}">
        <p14:creationId xmlns:p14="http://schemas.microsoft.com/office/powerpoint/2010/main" val="177690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F6122-A9E1-984F-A707-66662591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A: Alternative Representation of a Linear Classifier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26ED51-8CC4-F545-939E-AA40F62E9D5A}"/>
              </a:ext>
            </a:extLst>
          </p:cNvPr>
          <p:cNvSpPr/>
          <p:nvPr/>
        </p:nvSpPr>
        <p:spPr>
          <a:xfrm>
            <a:off x="2407994" y="2021865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31FE9E-109F-0841-82DD-53A11C42AFCA}"/>
              </a:ext>
            </a:extLst>
          </p:cNvPr>
          <p:cNvSpPr/>
          <p:nvPr/>
        </p:nvSpPr>
        <p:spPr>
          <a:xfrm>
            <a:off x="2407994" y="2795771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9C2CA8-D45E-7849-AB14-32D4CC89B896}"/>
              </a:ext>
            </a:extLst>
          </p:cNvPr>
          <p:cNvSpPr/>
          <p:nvPr/>
        </p:nvSpPr>
        <p:spPr>
          <a:xfrm>
            <a:off x="2407994" y="4489663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3AB8D93-3F61-9945-99B8-7759FC009887}"/>
              </a:ext>
            </a:extLst>
          </p:cNvPr>
          <p:cNvGrpSpPr/>
          <p:nvPr/>
        </p:nvGrpSpPr>
        <p:grpSpPr>
          <a:xfrm>
            <a:off x="2654089" y="3645181"/>
            <a:ext cx="69695" cy="528199"/>
            <a:chOff x="2571253" y="3553422"/>
            <a:chExt cx="69695" cy="52819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DD729E-064B-3D49-8BA2-3743D0051C3E}"/>
                </a:ext>
              </a:extLst>
            </p:cNvPr>
            <p:cNvSpPr/>
            <p:nvPr/>
          </p:nvSpPr>
          <p:spPr>
            <a:xfrm flipH="1" flipV="1">
              <a:off x="2571253" y="3553422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10B789E-2EF5-344F-B890-9DFE26DEBD87}"/>
                </a:ext>
              </a:extLst>
            </p:cNvPr>
            <p:cNvSpPr/>
            <p:nvPr/>
          </p:nvSpPr>
          <p:spPr>
            <a:xfrm flipH="1" flipV="1">
              <a:off x="2571253" y="378184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77EA70-6753-3240-B52C-65E20A306B2B}"/>
                </a:ext>
              </a:extLst>
            </p:cNvPr>
            <p:cNvSpPr/>
            <p:nvPr/>
          </p:nvSpPr>
          <p:spPr>
            <a:xfrm flipH="1" flipV="1">
              <a:off x="2573638" y="401431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6975A8A5-A107-EC49-863E-0AB90887DE89}"/>
              </a:ext>
            </a:extLst>
          </p:cNvPr>
          <p:cNvSpPr/>
          <p:nvPr/>
        </p:nvSpPr>
        <p:spPr>
          <a:xfrm>
            <a:off x="4576763" y="2919217"/>
            <a:ext cx="1519237" cy="1519237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601EB2-A4B1-AD4C-BE1C-D0458D67CB71}"/>
              </a:ext>
            </a:extLst>
          </p:cNvPr>
          <p:cNvSpPr/>
          <p:nvPr/>
        </p:nvSpPr>
        <p:spPr>
          <a:xfrm>
            <a:off x="3615471" y="5544740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180365-D6DC-D949-8387-A725105C8411}"/>
              </a:ext>
            </a:extLst>
          </p:cNvPr>
          <p:cNvCxnSpPr>
            <a:cxnSpLocks/>
            <a:stCxn id="13" idx="7"/>
            <a:endCxn id="11" idx="3"/>
          </p:cNvCxnSpPr>
          <p:nvPr/>
        </p:nvCxnSpPr>
        <p:spPr>
          <a:xfrm flipV="1">
            <a:off x="4091081" y="4215967"/>
            <a:ext cx="708169" cy="1410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0DE520-256F-1447-AAAD-E6AE165005BB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2965206" y="3678836"/>
            <a:ext cx="1611557" cy="10894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BBC12C-4043-B041-92BE-8B78E206DAD4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2965206" y="3074377"/>
            <a:ext cx="1611557" cy="6044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92825B-BE83-AC44-989B-AFD804C2B67E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2965206" y="2300471"/>
            <a:ext cx="1611557" cy="13783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A24D959-3B46-514D-8469-F2EE33D0F664}"/>
              </a:ext>
            </a:extLst>
          </p:cNvPr>
          <p:cNvSpPr txBox="1"/>
          <p:nvPr/>
        </p:nvSpPr>
        <p:spPr>
          <a:xfrm>
            <a:off x="3448202" y="241898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735C5E-C6A6-864E-852A-EA42BEB30C89}"/>
              </a:ext>
            </a:extLst>
          </p:cNvPr>
          <p:cNvSpPr txBox="1"/>
          <p:nvPr/>
        </p:nvSpPr>
        <p:spPr>
          <a:xfrm>
            <a:off x="3448202" y="330950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D9B8E1-AFBF-F24F-AF75-7F4A019E979C}"/>
              </a:ext>
            </a:extLst>
          </p:cNvPr>
          <p:cNvSpPr txBox="1"/>
          <p:nvPr/>
        </p:nvSpPr>
        <p:spPr>
          <a:xfrm>
            <a:off x="3509861" y="435357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BB4147-E4C9-C241-8A23-F64E424A3ECD}"/>
              </a:ext>
            </a:extLst>
          </p:cNvPr>
          <p:cNvSpPr txBox="1"/>
          <p:nvPr/>
        </p:nvSpPr>
        <p:spPr>
          <a:xfrm>
            <a:off x="4445165" y="487253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bias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BC9D1F-B19D-FB4D-898A-753424F74371}"/>
              </a:ext>
            </a:extLst>
          </p:cNvPr>
          <p:cNvSpPr txBox="1"/>
          <p:nvPr/>
        </p:nvSpPr>
        <p:spPr>
          <a:xfrm>
            <a:off x="4725049" y="3186877"/>
            <a:ext cx="518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∑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0442D20-4119-C34A-A4FD-838AB36D5885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6096000" y="3678836"/>
            <a:ext cx="885622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D635BB8-A0A8-F947-92C6-8E2DB8D56945}"/>
                  </a:ext>
                </a:extLst>
              </p:cNvPr>
              <p:cNvSpPr txBox="1"/>
              <p:nvPr/>
            </p:nvSpPr>
            <p:spPr>
              <a:xfrm>
                <a:off x="5298920" y="3473490"/>
                <a:ext cx="889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(∙)</m:t>
                      </m:r>
                    </m:oMath>
                  </m:oMathPara>
                </a14:m>
                <a:endParaRPr lang="en-US" sz="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D635BB8-A0A8-F947-92C6-8E2DB8D56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920" y="3473490"/>
                <a:ext cx="889400" cy="400110"/>
              </a:xfrm>
              <a:prstGeom prst="rect">
                <a:avLst/>
              </a:prstGeom>
              <a:blipFill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EA46D1C6-231C-234C-B280-4E1457DC1B1C}"/>
              </a:ext>
            </a:extLst>
          </p:cNvPr>
          <p:cNvSpPr txBox="1"/>
          <p:nvPr/>
        </p:nvSpPr>
        <p:spPr>
          <a:xfrm>
            <a:off x="2532328" y="2112479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baseline="-25000" dirty="0">
                <a:solidFill>
                  <a:srgbClr val="FFFF00"/>
                </a:solidFill>
              </a:rPr>
              <a:t>1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BFAFB0-C324-284B-A231-8723A99FD2B9}"/>
              </a:ext>
            </a:extLst>
          </p:cNvPr>
          <p:cNvSpPr txBox="1"/>
          <p:nvPr/>
        </p:nvSpPr>
        <p:spPr>
          <a:xfrm>
            <a:off x="2553386" y="2896629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baseline="-25000" dirty="0">
                <a:solidFill>
                  <a:srgbClr val="FFFF00"/>
                </a:solidFill>
              </a:rPr>
              <a:t>2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76DC35-F067-9848-9EAC-1DBEF2762496}"/>
              </a:ext>
            </a:extLst>
          </p:cNvPr>
          <p:cNvSpPr txBox="1"/>
          <p:nvPr/>
        </p:nvSpPr>
        <p:spPr>
          <a:xfrm>
            <a:off x="2535905" y="4609992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baseline="-25000" dirty="0">
                <a:solidFill>
                  <a:srgbClr val="FFFF00"/>
                </a:solidFill>
              </a:rPr>
              <a:t>n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DE24CC-2E2C-C146-98F3-C3E070E65907}"/>
              </a:ext>
            </a:extLst>
          </p:cNvPr>
          <p:cNvSpPr txBox="1"/>
          <p:nvPr/>
        </p:nvSpPr>
        <p:spPr>
          <a:xfrm>
            <a:off x="3759261" y="5677515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FAAADE-9550-9F4E-BEEA-7DBC14CBB31F}"/>
                  </a:ext>
                </a:extLst>
              </p:cNvPr>
              <p:cNvSpPr txBox="1"/>
              <p:nvPr/>
            </p:nvSpPr>
            <p:spPr>
              <a:xfrm>
                <a:off x="7104103" y="3383571"/>
                <a:ext cx="3565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FAAADE-9550-9F4E-BEEA-7DBC14CBB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103" y="3383571"/>
                <a:ext cx="356536" cy="523220"/>
              </a:xfrm>
              <a:prstGeom prst="rect">
                <a:avLst/>
              </a:prstGeom>
              <a:blipFill>
                <a:blip r:embed="rId3"/>
                <a:stretch>
                  <a:fillRect l="-6897" t="-2326" r="-13793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6A14EF-5BF4-6F4C-B2E7-058DFF4868FE}"/>
                  </a:ext>
                </a:extLst>
              </p:cNvPr>
              <p:cNvSpPr txBox="1"/>
              <p:nvPr/>
            </p:nvSpPr>
            <p:spPr>
              <a:xfrm>
                <a:off x="8515635" y="3417690"/>
                <a:ext cx="3565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4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solidFill>
                    <a:srgbClr val="FF40FF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6A14EF-5BF4-6F4C-B2E7-058DFF486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635" y="3417690"/>
                <a:ext cx="356536" cy="523220"/>
              </a:xfrm>
              <a:prstGeom prst="rect">
                <a:avLst/>
              </a:prstGeom>
              <a:blipFill>
                <a:blip r:embed="rId4"/>
                <a:stretch>
                  <a:fillRect l="-6897" r="-13793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EEDE6D1-23EE-1C4C-BE59-E41C6BA0AC5D}"/>
              </a:ext>
            </a:extLst>
          </p:cNvPr>
          <p:cNvCxnSpPr>
            <a:cxnSpLocks/>
            <a:stCxn id="11" idx="0"/>
            <a:endCxn id="11" idx="4"/>
          </p:cNvCxnSpPr>
          <p:nvPr/>
        </p:nvCxnSpPr>
        <p:spPr>
          <a:xfrm>
            <a:off x="5336382" y="2919217"/>
            <a:ext cx="0" cy="1519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96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FB1E-1623-B449-8C44-5E75AF1E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Linear Classifier?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5B92BE5-3EAB-F341-BC65-90B6AF33F923}"/>
              </a:ext>
            </a:extLst>
          </p:cNvPr>
          <p:cNvSpPr/>
          <p:nvPr/>
        </p:nvSpPr>
        <p:spPr>
          <a:xfrm>
            <a:off x="1552214" y="1916357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E4A7F1-8EA6-584C-A394-AA9EC4B7A401}"/>
              </a:ext>
            </a:extLst>
          </p:cNvPr>
          <p:cNvSpPr/>
          <p:nvPr/>
        </p:nvSpPr>
        <p:spPr>
          <a:xfrm>
            <a:off x="1552214" y="2690263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B3C0B8-782C-0F4E-9518-94354D5B8789}"/>
              </a:ext>
            </a:extLst>
          </p:cNvPr>
          <p:cNvSpPr/>
          <p:nvPr/>
        </p:nvSpPr>
        <p:spPr>
          <a:xfrm>
            <a:off x="1552214" y="4384155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ED397D-3259-AA42-B56A-F9C514923A0E}"/>
              </a:ext>
            </a:extLst>
          </p:cNvPr>
          <p:cNvGrpSpPr/>
          <p:nvPr/>
        </p:nvGrpSpPr>
        <p:grpSpPr>
          <a:xfrm>
            <a:off x="1798309" y="3539673"/>
            <a:ext cx="69695" cy="528199"/>
            <a:chOff x="2571253" y="3553422"/>
            <a:chExt cx="69695" cy="52819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0ADA548-0C84-F945-B5A7-FBD536131372}"/>
                </a:ext>
              </a:extLst>
            </p:cNvPr>
            <p:cNvSpPr/>
            <p:nvPr/>
          </p:nvSpPr>
          <p:spPr>
            <a:xfrm flipH="1" flipV="1">
              <a:off x="2571253" y="3553422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1EF1D4E-EB69-4144-BCB6-A43EFF767366}"/>
                </a:ext>
              </a:extLst>
            </p:cNvPr>
            <p:cNvSpPr/>
            <p:nvPr/>
          </p:nvSpPr>
          <p:spPr>
            <a:xfrm flipH="1" flipV="1">
              <a:off x="2571253" y="378184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BF121F0-BECB-054E-BFC2-DE5F6914AE3C}"/>
                </a:ext>
              </a:extLst>
            </p:cNvPr>
            <p:cNvSpPr/>
            <p:nvPr/>
          </p:nvSpPr>
          <p:spPr>
            <a:xfrm flipH="1" flipV="1">
              <a:off x="2573638" y="401431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418A16BA-BF5A-5948-A90F-60D2F4F0B1C5}"/>
              </a:ext>
            </a:extLst>
          </p:cNvPr>
          <p:cNvSpPr/>
          <p:nvPr/>
        </p:nvSpPr>
        <p:spPr>
          <a:xfrm>
            <a:off x="3720983" y="2813709"/>
            <a:ext cx="1519237" cy="1519237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AD228B-33D8-4647-A8C2-03BBF4521450}"/>
              </a:ext>
            </a:extLst>
          </p:cNvPr>
          <p:cNvSpPr/>
          <p:nvPr/>
        </p:nvSpPr>
        <p:spPr>
          <a:xfrm>
            <a:off x="6651752" y="2813709"/>
            <a:ext cx="1519237" cy="1519237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B73F21C-08C0-C74A-AE8A-2E34D1CB274F}"/>
              </a:ext>
            </a:extLst>
          </p:cNvPr>
          <p:cNvSpPr/>
          <p:nvPr/>
        </p:nvSpPr>
        <p:spPr>
          <a:xfrm>
            <a:off x="2759691" y="5439232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7126BE-5B1E-8646-A673-F2B27A8E9CCC}"/>
              </a:ext>
            </a:extLst>
          </p:cNvPr>
          <p:cNvCxnSpPr>
            <a:cxnSpLocks/>
            <a:stCxn id="14" idx="7"/>
            <a:endCxn id="12" idx="3"/>
          </p:cNvCxnSpPr>
          <p:nvPr/>
        </p:nvCxnSpPr>
        <p:spPr>
          <a:xfrm flipV="1">
            <a:off x="3235301" y="4110459"/>
            <a:ext cx="708169" cy="1410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0A0408-B01F-514C-AD1C-8DDA5AA25F50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 flipV="1">
            <a:off x="2109426" y="3573328"/>
            <a:ext cx="1611557" cy="10894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EF89B1-515B-6A4C-851C-7A196B09B0B5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2109426" y="2968869"/>
            <a:ext cx="1611557" cy="6044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7FF2EFB-2ABB-3244-B104-77B7190702C9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2109426" y="2194963"/>
            <a:ext cx="1611557" cy="13783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6D8E690-DA4F-0442-AD76-86360F2188BE}"/>
              </a:ext>
            </a:extLst>
          </p:cNvPr>
          <p:cNvSpPr txBox="1"/>
          <p:nvPr/>
        </p:nvSpPr>
        <p:spPr>
          <a:xfrm>
            <a:off x="2592422" y="231347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D8BE87-577C-8A40-A021-0A6E0558E369}"/>
              </a:ext>
            </a:extLst>
          </p:cNvPr>
          <p:cNvSpPr txBox="1"/>
          <p:nvPr/>
        </p:nvSpPr>
        <p:spPr>
          <a:xfrm>
            <a:off x="2592422" y="320399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08B939-FEBB-9F4E-9A0E-EDEFEF14CC16}"/>
              </a:ext>
            </a:extLst>
          </p:cNvPr>
          <p:cNvSpPr txBox="1"/>
          <p:nvPr/>
        </p:nvSpPr>
        <p:spPr>
          <a:xfrm>
            <a:off x="2654081" y="424806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11F316-E67D-B845-9538-3D0DFCB9825E}"/>
              </a:ext>
            </a:extLst>
          </p:cNvPr>
          <p:cNvSpPr txBox="1"/>
          <p:nvPr/>
        </p:nvSpPr>
        <p:spPr>
          <a:xfrm>
            <a:off x="3589385" y="476702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bias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FDEB65-30B1-844F-B775-4689757D2634}"/>
              </a:ext>
            </a:extLst>
          </p:cNvPr>
          <p:cNvSpPr txBox="1"/>
          <p:nvPr/>
        </p:nvSpPr>
        <p:spPr>
          <a:xfrm>
            <a:off x="4221555" y="3113880"/>
            <a:ext cx="518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∑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998F14-D0FE-A44B-B345-0DA565AF6F46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5240220" y="3573328"/>
            <a:ext cx="1411532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D10F9F8-B7BE-FA42-B5A1-E9AA3D55F77D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8170989" y="3573328"/>
            <a:ext cx="937847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5E9E2F0-0406-2841-8B04-994B843B7405}"/>
                  </a:ext>
                </a:extLst>
              </p:cNvPr>
              <p:cNvSpPr txBox="1"/>
              <p:nvPr/>
            </p:nvSpPr>
            <p:spPr>
              <a:xfrm>
                <a:off x="5615363" y="3113880"/>
                <a:ext cx="3250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5E9E2F0-0406-2841-8B04-994B843B7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363" y="3113880"/>
                <a:ext cx="325096" cy="523220"/>
              </a:xfrm>
              <a:prstGeom prst="rect">
                <a:avLst/>
              </a:prstGeom>
              <a:blipFill>
                <a:blip r:embed="rId2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2DED3C5-C7E4-964A-81F4-1B6956F3C49C}"/>
                  </a:ext>
                </a:extLst>
              </p:cNvPr>
              <p:cNvSpPr txBox="1"/>
              <p:nvPr/>
            </p:nvSpPr>
            <p:spPr>
              <a:xfrm>
                <a:off x="6966670" y="3259558"/>
                <a:ext cx="889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(∙)</m:t>
                      </m:r>
                    </m:oMath>
                  </m:oMathPara>
                </a14:m>
                <a:endParaRPr lang="en-US" sz="9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2DED3C5-C7E4-964A-81F4-1B6956F3C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670" y="3259558"/>
                <a:ext cx="889400" cy="584775"/>
              </a:xfrm>
              <a:prstGeom prst="rect">
                <a:avLst/>
              </a:prstGeom>
              <a:blipFill>
                <a:blip r:embed="rId3"/>
                <a:stretch>
                  <a:fillRect l="-4225" r="-8451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10E91CBD-50A8-FB43-9395-05707149C742}"/>
              </a:ext>
            </a:extLst>
          </p:cNvPr>
          <p:cNvSpPr txBox="1"/>
          <p:nvPr/>
        </p:nvSpPr>
        <p:spPr>
          <a:xfrm>
            <a:off x="1676548" y="2006971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baseline="-25000" dirty="0">
                <a:solidFill>
                  <a:srgbClr val="FFFF00"/>
                </a:solidFill>
              </a:rPr>
              <a:t>1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F4EEE2-9D4E-244D-AE43-81CAD3E32153}"/>
              </a:ext>
            </a:extLst>
          </p:cNvPr>
          <p:cNvSpPr txBox="1"/>
          <p:nvPr/>
        </p:nvSpPr>
        <p:spPr>
          <a:xfrm>
            <a:off x="1697606" y="2791121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baseline="-25000" dirty="0">
                <a:solidFill>
                  <a:srgbClr val="FFFF00"/>
                </a:solidFill>
              </a:rPr>
              <a:t>2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97D256-C230-A94B-B58E-B7ACEA0D3856}"/>
              </a:ext>
            </a:extLst>
          </p:cNvPr>
          <p:cNvSpPr txBox="1"/>
          <p:nvPr/>
        </p:nvSpPr>
        <p:spPr>
          <a:xfrm>
            <a:off x="1680125" y="4504484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baseline="-25000" dirty="0">
                <a:solidFill>
                  <a:srgbClr val="FFFF00"/>
                </a:solidFill>
              </a:rPr>
              <a:t>n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28587E2-CAAE-064D-9F54-C139252A7CBE}"/>
              </a:ext>
            </a:extLst>
          </p:cNvPr>
          <p:cNvSpPr txBox="1"/>
          <p:nvPr/>
        </p:nvSpPr>
        <p:spPr>
          <a:xfrm>
            <a:off x="2903481" y="5572007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444C6CE-1B07-5844-994F-118AA722315A}"/>
                  </a:ext>
                </a:extLst>
              </p:cNvPr>
              <p:cNvSpPr txBox="1"/>
              <p:nvPr/>
            </p:nvSpPr>
            <p:spPr>
              <a:xfrm>
                <a:off x="9225985" y="3278063"/>
                <a:ext cx="3565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444C6CE-1B07-5844-994F-118AA7223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985" y="3278063"/>
                <a:ext cx="356536" cy="523220"/>
              </a:xfrm>
              <a:prstGeom prst="rect">
                <a:avLst/>
              </a:prstGeom>
              <a:blipFill>
                <a:blip r:embed="rId4"/>
                <a:stretch>
                  <a:fillRect l="-6667" t="-4762" r="-10000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504D76D-5E28-424B-AFDA-470964B5131A}"/>
                  </a:ext>
                </a:extLst>
              </p:cNvPr>
              <p:cNvSpPr txBox="1"/>
              <p:nvPr/>
            </p:nvSpPr>
            <p:spPr>
              <a:xfrm>
                <a:off x="10637517" y="3312182"/>
                <a:ext cx="3565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4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solidFill>
                    <a:srgbClr val="FF40FF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504D76D-5E28-424B-AFDA-470964B51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7517" y="3312182"/>
                <a:ext cx="356536" cy="523220"/>
              </a:xfrm>
              <a:prstGeom prst="rect">
                <a:avLst/>
              </a:prstGeom>
              <a:blipFill>
                <a:blip r:embed="rId5"/>
                <a:stretch>
                  <a:fillRect l="-6897" r="-13793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57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48A0-207F-B74A-9F70-D083C743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 Networks (Math!)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530AE-CAB3-6249-A098-FD04765D1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Predictions: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Evaluation Metrics: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6795E9-B211-CE41-8C2A-4507AF2C1F40}"/>
                  </a:ext>
                </a:extLst>
              </p:cNvPr>
              <p:cNvSpPr txBox="1"/>
              <p:nvPr/>
            </p:nvSpPr>
            <p:spPr>
              <a:xfrm>
                <a:off x="2022231" y="2580434"/>
                <a:ext cx="3359760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∗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𝑏𝑖𝑎𝑠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6795E9-B211-CE41-8C2A-4507AF2C1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231" y="2580434"/>
                <a:ext cx="3359760" cy="848566"/>
              </a:xfrm>
              <a:prstGeom prst="rect">
                <a:avLst/>
              </a:prstGeom>
              <a:blipFill>
                <a:blip r:embed="rId2"/>
                <a:stretch>
                  <a:fillRect t="-98529" b="-15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8F49E9-BB74-8A43-9051-AA32D841A6B4}"/>
                  </a:ext>
                </a:extLst>
              </p:cNvPr>
              <p:cNvSpPr txBox="1"/>
              <p:nvPr/>
            </p:nvSpPr>
            <p:spPr>
              <a:xfrm>
                <a:off x="2022231" y="3536665"/>
                <a:ext cx="1576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8F49E9-BB74-8A43-9051-AA32D841A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231" y="3536665"/>
                <a:ext cx="1576754" cy="369332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F352D6-0402-0044-AAC2-391DBF89ACD5}"/>
                  </a:ext>
                </a:extLst>
              </p:cNvPr>
              <p:cNvSpPr txBox="1"/>
              <p:nvPr/>
            </p:nvSpPr>
            <p:spPr>
              <a:xfrm>
                <a:off x="2215662" y="4911970"/>
                <a:ext cx="2474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i="1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F352D6-0402-0044-AAC2-391DBF89A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662" y="4911970"/>
                <a:ext cx="2474588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14FE20-88A9-9A41-84A0-9021B2955B98}"/>
                  </a:ext>
                </a:extLst>
              </p:cNvPr>
              <p:cNvSpPr txBox="1"/>
              <p:nvPr/>
            </p:nvSpPr>
            <p:spPr>
              <a:xfrm>
                <a:off x="2215662" y="5348738"/>
                <a:ext cx="4734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i="1">
                          <a:solidFill>
                            <a:srgbClr val="FF4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14FE20-88A9-9A41-84A0-9021B2955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662" y="5348738"/>
                <a:ext cx="4734438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78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15AF-8745-B347-B43F-1D092A06A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What’s 𝜽?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C12B4-3607-5C49-B4B7-FDD4DDA73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  <a:p>
            <a:pPr lvl="1"/>
            <a:r>
              <a:rPr lang="en-US" dirty="0"/>
              <a:t>Introduce Non-linearity into our Model</a:t>
            </a:r>
          </a:p>
          <a:p>
            <a:endParaRPr lang="en-US" dirty="0"/>
          </a:p>
          <a:p>
            <a:r>
              <a:rPr lang="en-US" dirty="0"/>
              <a:t>Common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19AE3-FC23-4546-A105-7460DF13C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41" y="3832956"/>
            <a:ext cx="5269970" cy="23440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1D044E-37CE-E240-AA95-1DBA7E9B4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32956"/>
            <a:ext cx="5418609" cy="234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5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E95D-9101-4A49-9DF2-EB2B7BB6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54960-93E2-D14A-B486-0E47E84E5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/ Validation Split</a:t>
            </a:r>
          </a:p>
          <a:p>
            <a:pPr lvl="1"/>
            <a:r>
              <a:rPr lang="en-US" dirty="0"/>
              <a:t>Training data used to update model parameters (weights and biases)</a:t>
            </a:r>
          </a:p>
          <a:p>
            <a:pPr lvl="1"/>
            <a:r>
              <a:rPr lang="en-US" dirty="0"/>
              <a:t>Validation data used to see how well our model does on data it has never seen (how well it </a:t>
            </a:r>
            <a:r>
              <a:rPr lang="en-US" b="1" dirty="0"/>
              <a:t>generalizes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Overfitting vs Underfitting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25F7D6-C3FE-8B43-ADFD-1E344A04E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279" y="3485403"/>
            <a:ext cx="3133725" cy="28264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58FD89-66F8-3C42-B420-BFA8E5685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087" y="4536101"/>
            <a:ext cx="5109397" cy="177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82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C058A-D494-2947-82BC-9C2C131D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Update the Model Parameters?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48F80-A99B-3041-A66A-CECB87D8E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  <a:p>
            <a:pPr lvl="1"/>
            <a:r>
              <a:rPr lang="en-US" dirty="0"/>
              <a:t>We will talk about this more in detail later, but for now all you need to know is the update rule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⍺ is the learning rate, which just determines the step size of the gradient descent update</a:t>
            </a:r>
          </a:p>
          <a:p>
            <a:r>
              <a:rPr lang="en-US" dirty="0"/>
              <a:t>E is the total average Error from the training data (MSE in this case)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26C538-0635-CC43-BD5F-945C362C0ABB}"/>
                  </a:ext>
                </a:extLst>
              </p:cNvPr>
              <p:cNvSpPr txBox="1"/>
              <p:nvPr/>
            </p:nvSpPr>
            <p:spPr>
              <a:xfrm>
                <a:off x="2543908" y="3657600"/>
                <a:ext cx="2251257" cy="665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26C538-0635-CC43-BD5F-945C362C0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908" y="3657600"/>
                <a:ext cx="2251257" cy="665118"/>
              </a:xfrm>
              <a:prstGeom prst="rect">
                <a:avLst/>
              </a:prstGeom>
              <a:blipFill>
                <a:blip r:embed="rId2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5B598B-1180-F14F-9225-25F295D3A54D}"/>
                  </a:ext>
                </a:extLst>
              </p:cNvPr>
              <p:cNvSpPr txBox="1"/>
              <p:nvPr/>
            </p:nvSpPr>
            <p:spPr>
              <a:xfrm>
                <a:off x="6096000" y="3692171"/>
                <a:ext cx="2850845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𝑏𝑖𝑎𝑠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𝑑𝑏𝑖𝑎𝑠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5B598B-1180-F14F-9225-25F295D3A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92171"/>
                <a:ext cx="2850845" cy="618311"/>
              </a:xfrm>
              <a:prstGeom prst="rect">
                <a:avLst/>
              </a:prstGeom>
              <a:blipFill>
                <a:blip r:embed="rId3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82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ADF3-E77D-A848-AF94-280937B7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 (More Math!)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DE554-AFB4-794D-BF52-3991E84FE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algorithm is much more complex with different architectures, but relatively simple for the linear classifier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793928-8767-F241-B352-23DAC237F5F9}"/>
                  </a:ext>
                </a:extLst>
              </p:cNvPr>
              <p:cNvSpPr txBox="1"/>
              <p:nvPr/>
            </p:nvSpPr>
            <p:spPr>
              <a:xfrm>
                <a:off x="1336432" y="3096441"/>
                <a:ext cx="4195636" cy="665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i="1">
                                  <a:solidFill>
                                    <a:srgbClr val="FF4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i="1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793928-8767-F241-B352-23DAC237F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432" y="3096441"/>
                <a:ext cx="4195636" cy="665118"/>
              </a:xfrm>
              <a:prstGeom prst="rect">
                <a:avLst/>
              </a:prstGeom>
              <a:blipFill>
                <a:blip r:embed="rId3"/>
                <a:stretch>
                  <a:fillRect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D235BE-3E62-7647-92F0-565CC70BB04C}"/>
                  </a:ext>
                </a:extLst>
              </p:cNvPr>
              <p:cNvSpPr txBox="1"/>
              <p:nvPr/>
            </p:nvSpPr>
            <p:spPr>
              <a:xfrm>
                <a:off x="1336432" y="3896496"/>
                <a:ext cx="3379387" cy="666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D235BE-3E62-7647-92F0-565CC70BB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432" y="3896496"/>
                <a:ext cx="3379387" cy="666464"/>
              </a:xfrm>
              <a:prstGeom prst="rect">
                <a:avLst/>
              </a:prstGeom>
              <a:blipFill>
                <a:blip r:embed="rId4"/>
                <a:stretch>
                  <a:fillRect t="-1887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2D289A-558F-F34E-B70A-AA334991BC4D}"/>
                  </a:ext>
                </a:extLst>
              </p:cNvPr>
              <p:cNvSpPr txBox="1"/>
              <p:nvPr/>
            </p:nvSpPr>
            <p:spPr>
              <a:xfrm>
                <a:off x="1336432" y="4699143"/>
                <a:ext cx="3901966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∗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2D289A-558F-F34E-B70A-AA334991B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432" y="4699143"/>
                <a:ext cx="3901966" cy="848566"/>
              </a:xfrm>
              <a:prstGeom prst="rect">
                <a:avLst/>
              </a:prstGeom>
              <a:blipFill>
                <a:blip r:embed="rId5"/>
                <a:stretch>
                  <a:fillRect t="-98529" b="-15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853830-5B54-B84C-AE66-6A00E4BC1F0E}"/>
                  </a:ext>
                </a:extLst>
              </p:cNvPr>
              <p:cNvSpPr txBox="1"/>
              <p:nvPr/>
            </p:nvSpPr>
            <p:spPr>
              <a:xfrm>
                <a:off x="6659932" y="3096441"/>
                <a:ext cx="3887667" cy="619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i="1">
                                  <a:solidFill>
                                    <a:srgbClr val="FF4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i="1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853830-5B54-B84C-AE66-6A00E4BC1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932" y="3096441"/>
                <a:ext cx="3887667" cy="619593"/>
              </a:xfrm>
              <a:prstGeom prst="rect">
                <a:avLst/>
              </a:prstGeom>
              <a:blipFill>
                <a:blip r:embed="rId6"/>
                <a:stretch>
                  <a:fillRect t="-2000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DE2F3A-9727-B344-9383-FA7678A689F6}"/>
                  </a:ext>
                </a:extLst>
              </p:cNvPr>
              <p:cNvSpPr txBox="1"/>
              <p:nvPr/>
            </p:nvSpPr>
            <p:spPr>
              <a:xfrm>
                <a:off x="6659932" y="3896496"/>
                <a:ext cx="3034292" cy="619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DE2F3A-9727-B344-9383-FA7678A68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932" y="3896496"/>
                <a:ext cx="3034292" cy="619593"/>
              </a:xfrm>
              <a:prstGeom prst="rect">
                <a:avLst/>
              </a:prstGeom>
              <a:blipFill>
                <a:blip r:embed="rId7"/>
                <a:stretch>
                  <a:fillRect t="-2000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6F40EE-7C5B-8B4D-A8EC-78D660EBFE00}"/>
                  </a:ext>
                </a:extLst>
              </p:cNvPr>
              <p:cNvSpPr txBox="1"/>
              <p:nvPr/>
            </p:nvSpPr>
            <p:spPr>
              <a:xfrm>
                <a:off x="6659932" y="4699143"/>
                <a:ext cx="3575145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∗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6F40EE-7C5B-8B4D-A8EC-78D660EBF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932" y="4699143"/>
                <a:ext cx="3575145" cy="848566"/>
              </a:xfrm>
              <a:prstGeom prst="rect">
                <a:avLst/>
              </a:prstGeom>
              <a:blipFill>
                <a:blip r:embed="rId8"/>
                <a:stretch>
                  <a:fillRect t="-98529" b="-15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44D035-ECBB-C140-ABB4-BC2D52C83DB7}"/>
                  </a:ext>
                </a:extLst>
              </p:cNvPr>
              <p:cNvSpPr txBox="1"/>
              <p:nvPr/>
            </p:nvSpPr>
            <p:spPr>
              <a:xfrm>
                <a:off x="1336432" y="5920100"/>
                <a:ext cx="2952988" cy="665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i="1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44D035-ECBB-C140-ABB4-BC2D52C83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432" y="5920100"/>
                <a:ext cx="2952988" cy="6651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6DA0D5-1671-1F4E-A5C6-68FBE231BE97}"/>
                  </a:ext>
                </a:extLst>
              </p:cNvPr>
              <p:cNvSpPr txBox="1"/>
              <p:nvPr/>
            </p:nvSpPr>
            <p:spPr>
              <a:xfrm>
                <a:off x="6659932" y="5979341"/>
                <a:ext cx="2504275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i="1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6DA0D5-1671-1F4E-A5C6-68FBE231B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932" y="5979341"/>
                <a:ext cx="2504275" cy="618246"/>
              </a:xfrm>
              <a:prstGeom prst="rect">
                <a:avLst/>
              </a:prstGeom>
              <a:blipFill>
                <a:blip r:embed="rId10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3DDFEA1A-76A9-8B49-A5BF-28274E785E83}"/>
              </a:ext>
            </a:extLst>
          </p:cNvPr>
          <p:cNvSpPr/>
          <p:nvPr/>
        </p:nvSpPr>
        <p:spPr>
          <a:xfrm>
            <a:off x="1336432" y="5767754"/>
            <a:ext cx="2952988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FF3E0F-1378-5446-B090-C916D4DC897F}"/>
              </a:ext>
            </a:extLst>
          </p:cNvPr>
          <p:cNvSpPr/>
          <p:nvPr/>
        </p:nvSpPr>
        <p:spPr>
          <a:xfrm>
            <a:off x="6659932" y="5795459"/>
            <a:ext cx="2504275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3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2C533-20F5-C34A-B8F2-BFFA9BDD5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Training Loop</a:t>
            </a:r>
          </a:p>
        </p:txBody>
      </p:sp>
      <p:pic>
        <p:nvPicPr>
          <p:cNvPr id="11" name="Picture 10" descr="A screenshot of text&#10;&#10;Description automatically generated">
            <a:extLst>
              <a:ext uri="{FF2B5EF4-FFF2-40B4-BE49-F238E27FC236}">
                <a16:creationId xmlns:a16="http://schemas.microsoft.com/office/drawing/2014/main" id="{C50B618D-1E35-AC4D-A348-F11395D2F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296" y="1690688"/>
            <a:ext cx="7555408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5C42-D04A-C248-B1B4-B1F57E7C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Assignment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7C8D98-493D-E941-8260-A09E25D1F9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Toy Problem: Classify an “X” →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We just flatten the 2D grid into an array and feed it into the linear classifier</a:t>
                </a:r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dirty="0"/>
                  <a:t> then we predict “yes”   (corresponds to label of 1)</a:t>
                </a:r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dirty="0"/>
                  <a:t> then we predict “no”    (corresponds to label of 0)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7C8D98-493D-E941-8260-A09E25D1F9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3D212476-062D-2446-A147-739C9F48B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267" y="1292286"/>
            <a:ext cx="26162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70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884</TotalTime>
  <Words>526</Words>
  <Application>Microsoft Macintosh PowerPoint</Application>
  <PresentationFormat>Widescreen</PresentationFormat>
  <Paragraphs>94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Lesson 1:  Linear Classifiers</vt:lpstr>
      <vt:lpstr>What is a Linear Classifier?</vt:lpstr>
      <vt:lpstr>Feed Forward Networks (Math!)</vt:lpstr>
      <vt:lpstr>Wait What’s 𝜽?</vt:lpstr>
      <vt:lpstr>Training</vt:lpstr>
      <vt:lpstr>How do we Update the Model Parameters?</vt:lpstr>
      <vt:lpstr>Back Propagation (More Math!)</vt:lpstr>
      <vt:lpstr>The Training Loop</vt:lpstr>
      <vt:lpstr>The Assignment</vt:lpstr>
      <vt:lpstr>Part 1</vt:lpstr>
      <vt:lpstr>Part 2</vt:lpstr>
      <vt:lpstr>Appendix A: Alternative Representation of a Linear Classifier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1:  Linear Classifiers</dc:title>
  <dc:creator>Eric Keilty</dc:creator>
  <cp:lastModifiedBy>Eric Keilty</cp:lastModifiedBy>
  <cp:revision>24</cp:revision>
  <dcterms:created xsi:type="dcterms:W3CDTF">2020-05-01T23:57:10Z</dcterms:created>
  <dcterms:modified xsi:type="dcterms:W3CDTF">2020-05-02T14:41:57Z</dcterms:modified>
</cp:coreProperties>
</file>