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7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7"/>
    <p:restoredTop sz="94761"/>
  </p:normalViewPr>
  <p:slideViewPr>
    <p:cSldViewPr snapToGrid="0" snapToObjects="1">
      <p:cViewPr varScale="1">
        <p:scale>
          <a:sx n="105" d="100"/>
          <a:sy n="105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18BAB-0DD9-BF47-8120-3FB2445605D1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ED090-DD7F-BA42-A7FE-93BA398C2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62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ED090-DD7F-BA42-A7FE-93BA398C23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43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ED090-DD7F-BA42-A7FE-93BA398C23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6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71A-DA36-7F48-BD7C-6F24AC0D3ED3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F07-3B0D-CF40-9D62-3D03E485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6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71A-DA36-7F48-BD7C-6F24AC0D3ED3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F07-3B0D-CF40-9D62-3D03E485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6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71A-DA36-7F48-BD7C-6F24AC0D3ED3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F07-3B0D-CF40-9D62-3D03E485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0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71A-DA36-7F48-BD7C-6F24AC0D3ED3}" type="datetimeFigureOut">
              <a:rPr lang="en-US" smtClean="0"/>
              <a:t>5/8/20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F07-3B0D-CF40-9D62-3D03E4853C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71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71A-DA36-7F48-BD7C-6F24AC0D3ED3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F07-3B0D-CF40-9D62-3D03E485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0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71A-DA36-7F48-BD7C-6F24AC0D3ED3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F07-3B0D-CF40-9D62-3D03E485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2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71A-DA36-7F48-BD7C-6F24AC0D3ED3}" type="datetimeFigureOut">
              <a:rPr lang="en-US" smtClean="0"/>
              <a:t>5/8/20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F07-3B0D-CF40-9D62-3D03E485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4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71A-DA36-7F48-BD7C-6F24AC0D3ED3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F07-3B0D-CF40-9D62-3D03E485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4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71A-DA36-7F48-BD7C-6F24AC0D3ED3}" type="datetimeFigureOut">
              <a:rPr lang="en-US" smtClean="0"/>
              <a:t>5/8/20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F07-3B0D-CF40-9D62-3D03E485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4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71A-DA36-7F48-BD7C-6F24AC0D3ED3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F07-3B0D-CF40-9D62-3D03E485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6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71A-DA36-7F48-BD7C-6F24AC0D3ED3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F07-3B0D-CF40-9D62-3D03E485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1971A-DA36-7F48-BD7C-6F24AC0D3ED3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6AF07-3B0D-CF40-9D62-3D03E485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98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toronto.edu/~delve/data/adult/adultDetail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0BA7-908E-754E-A1B7-5760DA50B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732616" cy="20310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Lesson 2: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Intro to PyTorch and Multilayer Perceptrons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87CD0-539B-CB49-B801-615B61E59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Eric Keilty</a:t>
            </a:r>
          </a:p>
        </p:txBody>
      </p:sp>
    </p:spTree>
    <p:extLst>
      <p:ext uri="{BB962C8B-B14F-4D97-AF65-F5344CB8AC3E}">
        <p14:creationId xmlns:p14="http://schemas.microsoft.com/office/powerpoint/2010/main" val="2372315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26D4-46A8-394A-A456-D3DF10F9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Math: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AE0B6B-BD0F-2544-A2A0-E5FE42D42C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Input Layer: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Hidden Layers: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[1,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Output Layer: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400" baseline="30000" dirty="0"/>
                  <a:t>th</a:t>
                </a:r>
                <a:r>
                  <a:rPr lang="en-US" sz="2400" dirty="0"/>
                  <a:t> layer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 neurons / nodes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(∙)</m:t>
                    </m:r>
                  </m:oMath>
                </a14:m>
                <a:r>
                  <a:rPr lang="en-US" sz="2400" dirty="0"/>
                  <a:t>: activation function at each hidden node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400" dirty="0"/>
                  <a:t>: weight from node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 (note: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400" dirty="0"/>
                  <a:t>is the bias of node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400" dirty="0"/>
                  <a:t>: the the output of node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 before the activation function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ℓ)</m:t>
                        </m:r>
                      </m:sup>
                    </m:sSubSup>
                  </m:oMath>
                </a14:m>
                <a:r>
                  <a:rPr lang="en-US" sz="2400" dirty="0"/>
                  <a:t>: the output of node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sz="2400" dirty="0"/>
                  <a:t>after the activation function</a:t>
                </a:r>
              </a:p>
              <a:p>
                <a:pPr lvl="4"/>
                <a:endParaRPr lang="en-US" sz="1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0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a:rPr lang="en-US" sz="2000" b="0" i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ℓ)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AE0B6B-BD0F-2544-A2A0-E5FE42D42C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724" t="-2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84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7792-AB82-F045-91DB-AA397EBC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Math: Vectorization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A638AB-E884-B04D-B269-D85C0A14B75B}"/>
                  </a:ext>
                </a:extLst>
              </p:cNvPr>
              <p:cNvSpPr txBox="1"/>
              <p:nvPr/>
            </p:nvSpPr>
            <p:spPr>
              <a:xfrm>
                <a:off x="2515309" y="1601617"/>
                <a:ext cx="7230979" cy="1165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𝒅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ℓ</m:t>
                                              </m:r>
                                              <m:r>
                                                <a:rPr lang="en-US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𝒋𝒊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A638AB-E884-B04D-B269-D85C0A14B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309" y="1601617"/>
                <a:ext cx="7230979" cy="11658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C7629672-C7BE-8F48-86CC-340FC2CAA93F}"/>
              </a:ext>
            </a:extLst>
          </p:cNvPr>
          <p:cNvSpPr/>
          <p:nvPr/>
        </p:nvSpPr>
        <p:spPr>
          <a:xfrm>
            <a:off x="1455961" y="3198403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668655-B69E-F644-B235-A57D5869EA8C}"/>
              </a:ext>
            </a:extLst>
          </p:cNvPr>
          <p:cNvSpPr/>
          <p:nvPr/>
        </p:nvSpPr>
        <p:spPr>
          <a:xfrm>
            <a:off x="1455961" y="3972309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254F05-7181-DA4B-883F-2A0A3DD53216}"/>
              </a:ext>
            </a:extLst>
          </p:cNvPr>
          <p:cNvSpPr/>
          <p:nvPr/>
        </p:nvSpPr>
        <p:spPr>
          <a:xfrm>
            <a:off x="1455961" y="5666201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DB989B-EBC7-AE48-A98A-EF3A5F74E09B}"/>
              </a:ext>
            </a:extLst>
          </p:cNvPr>
          <p:cNvGrpSpPr/>
          <p:nvPr/>
        </p:nvGrpSpPr>
        <p:grpSpPr>
          <a:xfrm>
            <a:off x="1702056" y="4821719"/>
            <a:ext cx="69695" cy="528199"/>
            <a:chOff x="2571253" y="3553422"/>
            <a:chExt cx="69695" cy="52819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0C11375-0CB6-5C45-96A9-96CC51D3D212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0B5FF6D-C9C3-7140-A540-E7E68DA75B0B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1CA6A9C-6BB1-3543-8405-595CB66BD8FC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F1EE04-C217-804A-960C-8219ABA776C9}"/>
                  </a:ext>
                </a:extLst>
              </p:cNvPr>
              <p:cNvSpPr txBox="1"/>
              <p:nvPr/>
            </p:nvSpPr>
            <p:spPr>
              <a:xfrm>
                <a:off x="1520406" y="4047813"/>
                <a:ext cx="428322" cy="399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F1EE04-C217-804A-960C-8219ABA77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406" y="4047813"/>
                <a:ext cx="428322" cy="399853"/>
              </a:xfrm>
              <a:prstGeom prst="rect">
                <a:avLst/>
              </a:prstGeom>
              <a:blipFill>
                <a:blip r:embed="rId3"/>
                <a:stretch>
                  <a:fillRect r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F4BB6A-5E50-F143-9BFA-C697D94DD487}"/>
                  </a:ext>
                </a:extLst>
              </p:cNvPr>
              <p:cNvSpPr txBox="1"/>
              <p:nvPr/>
            </p:nvSpPr>
            <p:spPr>
              <a:xfrm>
                <a:off x="1455961" y="5722726"/>
                <a:ext cx="428322" cy="444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p>
                        </m:sub>
                        <m:sup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F4BB6A-5E50-F143-9BFA-C697D94DD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961" y="5722726"/>
                <a:ext cx="428322" cy="444161"/>
              </a:xfrm>
              <a:prstGeom prst="rect">
                <a:avLst/>
              </a:prstGeom>
              <a:blipFill>
                <a:blip r:embed="rId4"/>
                <a:stretch>
                  <a:fillRect r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70C35C-4B45-604E-861F-8AAEB652F1FF}"/>
                  </a:ext>
                </a:extLst>
              </p:cNvPr>
              <p:cNvSpPr txBox="1"/>
              <p:nvPr/>
            </p:nvSpPr>
            <p:spPr>
              <a:xfrm>
                <a:off x="1520406" y="3307732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70C35C-4B45-604E-861F-8AAEB652F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406" y="3307732"/>
                <a:ext cx="428322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720FAB2C-828F-1743-AFD6-7310E72337E6}"/>
              </a:ext>
            </a:extLst>
          </p:cNvPr>
          <p:cNvSpPr/>
          <p:nvPr/>
        </p:nvSpPr>
        <p:spPr>
          <a:xfrm>
            <a:off x="5817394" y="3307732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A16192A-7010-4B4D-A3BF-E30119D1A38A}"/>
              </a:ext>
            </a:extLst>
          </p:cNvPr>
          <p:cNvSpPr/>
          <p:nvPr/>
        </p:nvSpPr>
        <p:spPr>
          <a:xfrm>
            <a:off x="5817394" y="4081638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A67A52A-86FD-C14C-87B2-37E2C33F4D3B}"/>
              </a:ext>
            </a:extLst>
          </p:cNvPr>
          <p:cNvSpPr/>
          <p:nvPr/>
        </p:nvSpPr>
        <p:spPr>
          <a:xfrm>
            <a:off x="5817394" y="5775530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A61D1B4-84ED-FD44-9091-5E0CAEB33CA5}"/>
              </a:ext>
            </a:extLst>
          </p:cNvPr>
          <p:cNvGrpSpPr/>
          <p:nvPr/>
        </p:nvGrpSpPr>
        <p:grpSpPr>
          <a:xfrm>
            <a:off x="6063489" y="4931048"/>
            <a:ext cx="69695" cy="528199"/>
            <a:chOff x="2571253" y="3553422"/>
            <a:chExt cx="69695" cy="52819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98CB3AD-10A9-5F43-B2A7-F9429CEF037B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E7A91C-94EE-2C4D-BB96-40B1FF027BD2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AF935E7-31FF-0348-A286-75F2F5377309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095B27-30D3-2445-BE75-ADFB7FEF0672}"/>
                  </a:ext>
                </a:extLst>
              </p:cNvPr>
              <p:cNvSpPr txBox="1"/>
              <p:nvPr/>
            </p:nvSpPr>
            <p:spPr>
              <a:xfrm>
                <a:off x="5881839" y="4157142"/>
                <a:ext cx="428322" cy="399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095B27-30D3-2445-BE75-ADFB7FEF0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839" y="4157142"/>
                <a:ext cx="428322" cy="399853"/>
              </a:xfrm>
              <a:prstGeom prst="rect">
                <a:avLst/>
              </a:prstGeom>
              <a:blipFill>
                <a:blip r:embed="rId6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3AA63FF-2CA5-1E40-8A89-F779691AA87A}"/>
                  </a:ext>
                </a:extLst>
              </p:cNvPr>
              <p:cNvSpPr txBox="1"/>
              <p:nvPr/>
            </p:nvSpPr>
            <p:spPr>
              <a:xfrm>
                <a:off x="5817394" y="5832055"/>
                <a:ext cx="428322" cy="444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3AA63FF-2CA5-1E40-8A89-F779691AA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394" y="5832055"/>
                <a:ext cx="428322" cy="444161"/>
              </a:xfrm>
              <a:prstGeom prst="rect">
                <a:avLst/>
              </a:prstGeom>
              <a:blipFill>
                <a:blip r:embed="rId7"/>
                <a:stretch>
                  <a:fillRect r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C5BF28A-E84E-F743-8787-0C4A1AA70D64}"/>
                  </a:ext>
                </a:extLst>
              </p:cNvPr>
              <p:cNvSpPr txBox="1"/>
              <p:nvPr/>
            </p:nvSpPr>
            <p:spPr>
              <a:xfrm>
                <a:off x="5881839" y="3417061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C5BF28A-E84E-F743-8787-0C4A1AA70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839" y="3417061"/>
                <a:ext cx="42832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rapezoid 26">
            <a:extLst>
              <a:ext uri="{FF2B5EF4-FFF2-40B4-BE49-F238E27FC236}">
                <a16:creationId xmlns:a16="http://schemas.microsoft.com/office/drawing/2014/main" id="{D9823930-C36E-3544-B065-03031F8B13EE}"/>
              </a:ext>
            </a:extLst>
          </p:cNvPr>
          <p:cNvSpPr/>
          <p:nvPr/>
        </p:nvSpPr>
        <p:spPr>
          <a:xfrm rot="5400000">
            <a:off x="1983904" y="3877761"/>
            <a:ext cx="2305312" cy="1590520"/>
          </a:xfrm>
          <a:prstGeom prst="trapezoid">
            <a:avLst>
              <a:gd name="adj" fmla="val 30287"/>
            </a:avLst>
          </a:prstGeom>
          <a:solidFill>
            <a:schemeClr val="bg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00DFE19-262E-0640-B1F5-220D59CEEF02}"/>
              </a:ext>
            </a:extLst>
          </p:cNvPr>
          <p:cNvSpPr/>
          <p:nvPr/>
        </p:nvSpPr>
        <p:spPr>
          <a:xfrm>
            <a:off x="4268668" y="3615130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1627FA4-82BA-7044-B064-94076476FAF3}"/>
              </a:ext>
            </a:extLst>
          </p:cNvPr>
          <p:cNvSpPr/>
          <p:nvPr/>
        </p:nvSpPr>
        <p:spPr>
          <a:xfrm>
            <a:off x="4268668" y="5309022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52DFE91-F5C8-8B42-8683-1229D38D877C}"/>
              </a:ext>
            </a:extLst>
          </p:cNvPr>
          <p:cNvGrpSpPr/>
          <p:nvPr/>
        </p:nvGrpSpPr>
        <p:grpSpPr>
          <a:xfrm>
            <a:off x="4514763" y="4464540"/>
            <a:ext cx="69695" cy="528199"/>
            <a:chOff x="2571253" y="3553422"/>
            <a:chExt cx="69695" cy="528199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9E1E5FD-B5BC-E946-862F-754392E2DD68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7DB6543-3F4D-034B-BC0A-98EC0272B09D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9D086B6-5FD4-AB4A-9D3C-524356032EC2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4A9A1C-03FC-304F-B4AB-78777747F2D9}"/>
                  </a:ext>
                </a:extLst>
              </p:cNvPr>
              <p:cNvSpPr txBox="1"/>
              <p:nvPr/>
            </p:nvSpPr>
            <p:spPr>
              <a:xfrm>
                <a:off x="4333113" y="3690634"/>
                <a:ext cx="428322" cy="399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4A9A1C-03FC-304F-B4AB-78777747F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113" y="3690634"/>
                <a:ext cx="428322" cy="399853"/>
              </a:xfrm>
              <a:prstGeom prst="rect">
                <a:avLst/>
              </a:prstGeom>
              <a:blipFill>
                <a:blip r:embed="rId9"/>
                <a:stretch>
                  <a:fillRect r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56E956A-006E-914F-8537-8950B0994C51}"/>
                  </a:ext>
                </a:extLst>
              </p:cNvPr>
              <p:cNvSpPr txBox="1"/>
              <p:nvPr/>
            </p:nvSpPr>
            <p:spPr>
              <a:xfrm>
                <a:off x="4268668" y="5365547"/>
                <a:ext cx="428322" cy="444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56E956A-006E-914F-8537-8950B0994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668" y="5365547"/>
                <a:ext cx="428322" cy="444161"/>
              </a:xfrm>
              <a:prstGeom prst="rect">
                <a:avLst/>
              </a:prstGeom>
              <a:blipFill>
                <a:blip r:embed="rId10"/>
                <a:stretch>
                  <a:fillRect r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10ABC92-7A7F-7F48-967F-78324DB9C078}"/>
                  </a:ext>
                </a:extLst>
              </p:cNvPr>
              <p:cNvSpPr txBox="1"/>
              <p:nvPr/>
            </p:nvSpPr>
            <p:spPr>
              <a:xfrm>
                <a:off x="2812714" y="4421865"/>
                <a:ext cx="658851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10ABC92-7A7F-7F48-967F-78324DB9C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714" y="4421865"/>
                <a:ext cx="658851" cy="412934"/>
              </a:xfrm>
              <a:prstGeom prst="rect">
                <a:avLst/>
              </a:prstGeom>
              <a:blipFill>
                <a:blip r:embed="rId11"/>
                <a:stretch>
                  <a:fillRect r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ACF918C-6202-5849-97A2-CDAE9BA72B4D}"/>
              </a:ext>
            </a:extLst>
          </p:cNvPr>
          <p:cNvCxnSpPr>
            <a:cxnSpLocks/>
          </p:cNvCxnSpPr>
          <p:nvPr/>
        </p:nvCxnSpPr>
        <p:spPr>
          <a:xfrm>
            <a:off x="4951462" y="3972309"/>
            <a:ext cx="704531" cy="27543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7C4B5EF-0D45-1B4B-ACB0-2AE21C16E2E7}"/>
              </a:ext>
            </a:extLst>
          </p:cNvPr>
          <p:cNvCxnSpPr>
            <a:cxnSpLocks/>
          </p:cNvCxnSpPr>
          <p:nvPr/>
        </p:nvCxnSpPr>
        <p:spPr>
          <a:xfrm>
            <a:off x="4951462" y="5666201"/>
            <a:ext cx="704531" cy="27860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A3EF33C-6552-2845-A112-ED92EF3775CC}"/>
                  </a:ext>
                </a:extLst>
              </p:cNvPr>
              <p:cNvSpPr txBox="1"/>
              <p:nvPr/>
            </p:nvSpPr>
            <p:spPr>
              <a:xfrm>
                <a:off x="5018799" y="3633755"/>
                <a:ext cx="5572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(∙)</m:t>
                      </m:r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A3EF33C-6552-2845-A112-ED92EF37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799" y="3633755"/>
                <a:ext cx="557211" cy="338554"/>
              </a:xfrm>
              <a:prstGeom prst="rect">
                <a:avLst/>
              </a:prstGeom>
              <a:blipFill>
                <a:blip r:embed="rId1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B7F6750-B1A2-9642-8266-181C00F7C1BF}"/>
                  </a:ext>
                </a:extLst>
              </p:cNvPr>
              <p:cNvSpPr txBox="1"/>
              <p:nvPr/>
            </p:nvSpPr>
            <p:spPr>
              <a:xfrm>
                <a:off x="5109816" y="5390771"/>
                <a:ext cx="5572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(∙)</m:t>
                      </m:r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B7F6750-B1A2-9642-8266-181C00F7C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16" y="5390771"/>
                <a:ext cx="557211" cy="338554"/>
              </a:xfrm>
              <a:prstGeom prst="rect">
                <a:avLst/>
              </a:prstGeom>
              <a:blipFill>
                <a:blip r:embed="rId1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9AA213EE-1F38-E948-AF04-BC1B5D625773}"/>
              </a:ext>
            </a:extLst>
          </p:cNvPr>
          <p:cNvGrpSpPr/>
          <p:nvPr/>
        </p:nvGrpSpPr>
        <p:grpSpPr>
          <a:xfrm rot="5400000">
            <a:off x="7032800" y="4146930"/>
            <a:ext cx="69695" cy="528199"/>
            <a:chOff x="2571253" y="3553422"/>
            <a:chExt cx="69695" cy="528199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BA15884-39F8-2D48-B685-426B27C29DB6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6D31B6F-C65B-2F45-BA19-BAF49F488C2E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C7DB88A-66B6-E44B-96C8-84A605410D9F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22CFF4FA-63FD-1148-8518-769E19D1A299}"/>
              </a:ext>
            </a:extLst>
          </p:cNvPr>
          <p:cNvSpPr/>
          <p:nvPr/>
        </p:nvSpPr>
        <p:spPr>
          <a:xfrm>
            <a:off x="7764169" y="3633755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C46CC03-ABF1-6940-9BDB-747C4AB92192}"/>
              </a:ext>
            </a:extLst>
          </p:cNvPr>
          <p:cNvSpPr/>
          <p:nvPr/>
        </p:nvSpPr>
        <p:spPr>
          <a:xfrm>
            <a:off x="7764169" y="5327647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2A07D55-0485-224C-8164-5AC2892EC838}"/>
              </a:ext>
            </a:extLst>
          </p:cNvPr>
          <p:cNvGrpSpPr/>
          <p:nvPr/>
        </p:nvGrpSpPr>
        <p:grpSpPr>
          <a:xfrm>
            <a:off x="8010264" y="4483165"/>
            <a:ext cx="69695" cy="528199"/>
            <a:chOff x="2571253" y="3553422"/>
            <a:chExt cx="69695" cy="528199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5236BD4-F7A4-5445-A1C2-7C726619E1D9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6E9B4D7-7902-234A-A5B5-7FA12BFAD108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4D97453-B3CF-6347-B90F-DF35241C2A30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0BDC6F8-E1D0-CB48-A617-13C193B68E03}"/>
                  </a:ext>
                </a:extLst>
              </p:cNvPr>
              <p:cNvSpPr txBox="1"/>
              <p:nvPr/>
            </p:nvSpPr>
            <p:spPr>
              <a:xfrm>
                <a:off x="7828614" y="3709259"/>
                <a:ext cx="428322" cy="399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0BDC6F8-E1D0-CB48-A617-13C193B68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614" y="3709259"/>
                <a:ext cx="428322" cy="399853"/>
              </a:xfrm>
              <a:prstGeom prst="rect">
                <a:avLst/>
              </a:prstGeom>
              <a:blipFill>
                <a:blip r:embed="rId14"/>
                <a:stretch>
                  <a:fillRect r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26C5A07-81DC-0646-82E1-405C62B5ED28}"/>
                  </a:ext>
                </a:extLst>
              </p:cNvPr>
              <p:cNvSpPr txBox="1"/>
              <p:nvPr/>
            </p:nvSpPr>
            <p:spPr>
              <a:xfrm>
                <a:off x="7764169" y="5384172"/>
                <a:ext cx="428322" cy="444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26C5A07-81DC-0646-82E1-405C62B5E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169" y="5384172"/>
                <a:ext cx="428322" cy="444161"/>
              </a:xfrm>
              <a:prstGeom prst="rect">
                <a:avLst/>
              </a:prstGeom>
              <a:blipFill>
                <a:blip r:embed="rId15"/>
                <a:stretch>
                  <a:fillRect r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543DB87-D628-C241-976D-8299B85A4803}"/>
              </a:ext>
            </a:extLst>
          </p:cNvPr>
          <p:cNvCxnSpPr>
            <a:cxnSpLocks/>
          </p:cNvCxnSpPr>
          <p:nvPr/>
        </p:nvCxnSpPr>
        <p:spPr>
          <a:xfrm>
            <a:off x="8478486" y="3929654"/>
            <a:ext cx="641451" cy="84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11FECDF-BB31-9C4B-8C4E-84CB410D1060}"/>
              </a:ext>
            </a:extLst>
          </p:cNvPr>
          <p:cNvCxnSpPr>
            <a:cxnSpLocks/>
          </p:cNvCxnSpPr>
          <p:nvPr/>
        </p:nvCxnSpPr>
        <p:spPr>
          <a:xfrm>
            <a:off x="8478485" y="5612596"/>
            <a:ext cx="641451" cy="84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A0533DE-7DE7-7143-957A-C974DFB8BD9C}"/>
                  </a:ext>
                </a:extLst>
              </p:cNvPr>
              <p:cNvSpPr txBox="1"/>
              <p:nvPr/>
            </p:nvSpPr>
            <p:spPr>
              <a:xfrm>
                <a:off x="8478485" y="3550515"/>
                <a:ext cx="5572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(∙)</m:t>
                      </m:r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A0533DE-7DE7-7143-957A-C974DFB8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485" y="3550515"/>
                <a:ext cx="557211" cy="338554"/>
              </a:xfrm>
              <a:prstGeom prst="rect">
                <a:avLst/>
              </a:prstGeom>
              <a:blipFill>
                <a:blip r:embed="rId16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EA7216-3C34-5C4C-A670-A1846793BC0F}"/>
                  </a:ext>
                </a:extLst>
              </p:cNvPr>
              <p:cNvSpPr txBox="1"/>
              <p:nvPr/>
            </p:nvSpPr>
            <p:spPr>
              <a:xfrm>
                <a:off x="8511877" y="5230310"/>
                <a:ext cx="5572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(∙)</m:t>
                      </m:r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EA7216-3C34-5C4C-A670-A1846793B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877" y="5230310"/>
                <a:ext cx="557211" cy="338554"/>
              </a:xfrm>
              <a:prstGeom prst="rect">
                <a:avLst/>
              </a:prstGeom>
              <a:blipFill>
                <a:blip r:embed="rId17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10B67953-D830-9F42-A60A-BAD6BE63EF43}"/>
              </a:ext>
            </a:extLst>
          </p:cNvPr>
          <p:cNvSpPr/>
          <p:nvPr/>
        </p:nvSpPr>
        <p:spPr>
          <a:xfrm>
            <a:off x="9346129" y="3616892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DED9488-9980-224B-9CFC-B0003B625507}"/>
              </a:ext>
            </a:extLst>
          </p:cNvPr>
          <p:cNvSpPr/>
          <p:nvPr/>
        </p:nvSpPr>
        <p:spPr>
          <a:xfrm>
            <a:off x="9346129" y="5310784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C859745-5726-B04B-BA6A-C23C574E0F0F}"/>
              </a:ext>
            </a:extLst>
          </p:cNvPr>
          <p:cNvGrpSpPr/>
          <p:nvPr/>
        </p:nvGrpSpPr>
        <p:grpSpPr>
          <a:xfrm>
            <a:off x="9592224" y="4466302"/>
            <a:ext cx="69695" cy="528199"/>
            <a:chOff x="2571253" y="3553422"/>
            <a:chExt cx="69695" cy="528199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934B04D-4238-1547-83D7-2B15A1BBCDE2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5A0972F-BCE9-AC4B-85DE-CF374984285E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A618319-90E5-A247-A29A-37D5C3EFD519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27EECDC-BCA7-9F47-B8BA-84B00363F536}"/>
                  </a:ext>
                </a:extLst>
              </p:cNvPr>
              <p:cNvSpPr txBox="1"/>
              <p:nvPr/>
            </p:nvSpPr>
            <p:spPr>
              <a:xfrm>
                <a:off x="9410574" y="3692396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27EECDC-BCA7-9F47-B8BA-84B00363F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574" y="3692396"/>
                <a:ext cx="428322" cy="338554"/>
              </a:xfrm>
              <a:prstGeom prst="rect">
                <a:avLst/>
              </a:prstGeom>
              <a:blipFill>
                <a:blip r:embed="rId1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5D86364-EB6B-6446-BBA9-3404401C0B54}"/>
                  </a:ext>
                </a:extLst>
              </p:cNvPr>
              <p:cNvSpPr txBox="1"/>
              <p:nvPr/>
            </p:nvSpPr>
            <p:spPr>
              <a:xfrm>
                <a:off x="9354484" y="5398668"/>
                <a:ext cx="504571" cy="354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5D86364-EB6B-6446-BBA9-3404401C0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4484" y="5398668"/>
                <a:ext cx="504571" cy="354008"/>
              </a:xfrm>
              <a:prstGeom prst="rect">
                <a:avLst/>
              </a:prstGeom>
              <a:blipFill>
                <a:blip r:embed="rId19"/>
                <a:stretch>
                  <a:fillRect r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05DBEF4-62E9-234C-8230-9F574ED4692C}"/>
                  </a:ext>
                </a:extLst>
              </p:cNvPr>
              <p:cNvSpPr txBox="1"/>
              <p:nvPr/>
            </p:nvSpPr>
            <p:spPr>
              <a:xfrm>
                <a:off x="10490669" y="3646286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40FF"/>
                  </a:solidFill>
                </a:endParaRPr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05DBEF4-62E9-234C-8230-9F574ED46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0669" y="3646286"/>
                <a:ext cx="428322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89CAE55-3914-4043-B2B1-D74A8E54EFC1}"/>
                  </a:ext>
                </a:extLst>
              </p:cNvPr>
              <p:cNvSpPr txBox="1"/>
              <p:nvPr/>
            </p:nvSpPr>
            <p:spPr>
              <a:xfrm>
                <a:off x="10479119" y="5425592"/>
                <a:ext cx="428322" cy="354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1600" i="1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40FF"/>
                  </a:solidFill>
                </a:endParaRPr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89CAE55-3914-4043-B2B1-D74A8E54E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9119" y="5425592"/>
                <a:ext cx="428322" cy="354008"/>
              </a:xfrm>
              <a:prstGeom prst="rect">
                <a:avLst/>
              </a:prstGeom>
              <a:blipFill>
                <a:blip r:embed="rId21"/>
                <a:stretch>
                  <a:fillRect r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E81D5C27-AD46-D04C-9283-E110264A1911}"/>
              </a:ext>
            </a:extLst>
          </p:cNvPr>
          <p:cNvSpPr txBox="1"/>
          <p:nvPr/>
        </p:nvSpPr>
        <p:spPr>
          <a:xfrm>
            <a:off x="10479119" y="5839473"/>
            <a:ext cx="2007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onehot encoded output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FB9606F-16C8-1446-BCD7-074E3E1668C1}"/>
              </a:ext>
            </a:extLst>
          </p:cNvPr>
          <p:cNvGrpSpPr/>
          <p:nvPr/>
        </p:nvGrpSpPr>
        <p:grpSpPr>
          <a:xfrm>
            <a:off x="10635135" y="4449931"/>
            <a:ext cx="69695" cy="528199"/>
            <a:chOff x="2571253" y="3553422"/>
            <a:chExt cx="69695" cy="528199"/>
          </a:xfrm>
          <a:solidFill>
            <a:srgbClr val="FF40FF"/>
          </a:solidFill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714D8279-7311-354B-912F-96B98A83EB56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grpFill/>
            <a:ln w="38100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99C5D121-2DB1-B942-AA30-25BEEABAD2E9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grpFill/>
            <a:ln w="38100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29338C64-FF96-4E43-A40B-E0582CF713AD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grpFill/>
            <a:ln w="38100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5925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1650-6733-994C-B146-782172E84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Math: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4195C-1C3C-084B-A690-928A3A9D7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Form:</a:t>
            </a:r>
          </a:p>
          <a:p>
            <a:endParaRPr lang="en-US" dirty="0"/>
          </a:p>
          <a:p>
            <a:r>
              <a:rPr lang="en-US" dirty="0"/>
              <a:t>Vector Form: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Backprop: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33F628-6702-2047-80D0-2FBAC3793622}"/>
                  </a:ext>
                </a:extLst>
              </p:cNvPr>
              <p:cNvSpPr txBox="1"/>
              <p:nvPr/>
            </p:nvSpPr>
            <p:spPr>
              <a:xfrm>
                <a:off x="4187697" y="1576639"/>
                <a:ext cx="3332039" cy="923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33F628-6702-2047-80D0-2FBAC3793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697" y="1576639"/>
                <a:ext cx="3332039" cy="923779"/>
              </a:xfrm>
              <a:prstGeom prst="rect">
                <a:avLst/>
              </a:prstGeom>
              <a:blipFill>
                <a:blip r:embed="rId2"/>
                <a:stretch>
                  <a:fillRect t="-82432" b="-139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F9B7EF-4B53-484D-AA79-9AF1F9A95941}"/>
                  </a:ext>
                </a:extLst>
              </p:cNvPr>
              <p:cNvSpPr txBox="1"/>
              <p:nvPr/>
            </p:nvSpPr>
            <p:spPr>
              <a:xfrm>
                <a:off x="8643037" y="1800417"/>
                <a:ext cx="1587462" cy="47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F9B7EF-4B53-484D-AA79-9AF1F9A95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037" y="1800417"/>
                <a:ext cx="1587462" cy="476221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DD1448-9402-9049-B60A-996448BF1DF0}"/>
                  </a:ext>
                </a:extLst>
              </p:cNvPr>
              <p:cNvSpPr txBox="1"/>
              <p:nvPr/>
            </p:nvSpPr>
            <p:spPr>
              <a:xfrm>
                <a:off x="4187697" y="2902202"/>
                <a:ext cx="2201071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DD1448-9402-9049-B60A-996448BF1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697" y="2902202"/>
                <a:ext cx="2201071" cy="380810"/>
              </a:xfrm>
              <a:prstGeom prst="rect">
                <a:avLst/>
              </a:prstGeom>
              <a:blipFill>
                <a:blip r:embed="rId4"/>
                <a:stretch>
                  <a:fillRect t="-6452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1E2F8D-B859-514A-B299-A9C3845DC1ED}"/>
                  </a:ext>
                </a:extLst>
              </p:cNvPr>
              <p:cNvSpPr txBox="1"/>
              <p:nvPr/>
            </p:nvSpPr>
            <p:spPr>
              <a:xfrm>
                <a:off x="6994356" y="2902202"/>
                <a:ext cx="1876927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1E2F8D-B859-514A-B299-A9C3845DC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356" y="2902202"/>
                <a:ext cx="1876927" cy="387927"/>
              </a:xfrm>
              <a:prstGeom prst="rect">
                <a:avLst/>
              </a:prstGeom>
              <a:blipFill>
                <a:blip r:embed="rId5"/>
                <a:stretch>
                  <a:fillRect t="-6452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39248D6-606A-8047-8AE0-90007DDFAD7B}"/>
              </a:ext>
            </a:extLst>
          </p:cNvPr>
          <p:cNvSpPr txBox="1"/>
          <p:nvPr/>
        </p:nvSpPr>
        <p:spPr>
          <a:xfrm>
            <a:off x="7944851" y="3317499"/>
            <a:ext cx="2201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function applied element-wise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F49932-947A-7441-B80B-BD9B1B132203}"/>
                  </a:ext>
                </a:extLst>
              </p:cNvPr>
              <p:cNvSpPr txBox="1"/>
              <p:nvPr/>
            </p:nvSpPr>
            <p:spPr>
              <a:xfrm>
                <a:off x="2536086" y="4185100"/>
                <a:ext cx="6057886" cy="679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ℓ)</m:t>
                              </m:r>
                            </m:sup>
                          </m:sSup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≡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ℓ−</m:t>
                              </m:r>
                              <m:r>
                                <a:rPr lang="en-US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F49932-947A-7441-B80B-BD9B1B132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086" y="4185100"/>
                <a:ext cx="6057886" cy="679353"/>
              </a:xfrm>
              <a:prstGeom prst="rect">
                <a:avLst/>
              </a:prstGeom>
              <a:blipFill>
                <a:blip r:embed="rId6"/>
                <a:stretch>
                  <a:fillRect t="-1852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9B9BE65-BBFE-F248-A489-B2809820777A}"/>
              </a:ext>
            </a:extLst>
          </p:cNvPr>
          <p:cNvSpPr/>
          <p:nvPr/>
        </p:nvSpPr>
        <p:spPr>
          <a:xfrm>
            <a:off x="4187696" y="2744339"/>
            <a:ext cx="2201071" cy="6793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667CCA-949F-034E-9DF1-CEBD53ED6652}"/>
              </a:ext>
            </a:extLst>
          </p:cNvPr>
          <p:cNvSpPr/>
          <p:nvPr/>
        </p:nvSpPr>
        <p:spPr>
          <a:xfrm>
            <a:off x="7018420" y="2838792"/>
            <a:ext cx="1740570" cy="4916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5A8FA8E-C8B9-7B4A-8308-B3F4E0F88ED2}"/>
              </a:ext>
            </a:extLst>
          </p:cNvPr>
          <p:cNvGrpSpPr/>
          <p:nvPr/>
        </p:nvGrpSpPr>
        <p:grpSpPr>
          <a:xfrm>
            <a:off x="2896307" y="5780235"/>
            <a:ext cx="3199693" cy="632052"/>
            <a:chOff x="4187696" y="5202928"/>
            <a:chExt cx="3199693" cy="6320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A7E1A79-A8E5-CF4C-92F2-7108CB2F700B}"/>
                    </a:ext>
                  </a:extLst>
                </p:cNvPr>
                <p:cNvSpPr txBox="1"/>
                <p:nvPr/>
              </p:nvSpPr>
              <p:spPr>
                <a:xfrm>
                  <a:off x="4187696" y="5202928"/>
                  <a:ext cx="1876927" cy="4109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′(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A7E1A79-A8E5-CF4C-92F2-7108CB2F70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7696" y="5202928"/>
                  <a:ext cx="1876927" cy="410946"/>
                </a:xfrm>
                <a:prstGeom prst="rect">
                  <a:avLst/>
                </a:prstGeom>
                <a:blipFill>
                  <a:blip r:embed="rId7"/>
                  <a:stretch>
                    <a:fillRect t="-12121"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08E3D5-8733-3D4D-B9C9-203FC9D29508}"/>
                </a:ext>
              </a:extLst>
            </p:cNvPr>
            <p:cNvSpPr txBox="1"/>
            <p:nvPr/>
          </p:nvSpPr>
          <p:spPr>
            <a:xfrm>
              <a:off x="5126159" y="5557981"/>
              <a:ext cx="2261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derivative taken element-wise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78CD6C-8803-DB49-9860-1259D32E0122}"/>
              </a:ext>
            </a:extLst>
          </p:cNvPr>
          <p:cNvGrpSpPr/>
          <p:nvPr/>
        </p:nvGrpSpPr>
        <p:grpSpPr>
          <a:xfrm>
            <a:off x="3170081" y="4949207"/>
            <a:ext cx="8937698" cy="1041170"/>
            <a:chOff x="4378196" y="5004685"/>
            <a:chExt cx="8937698" cy="104117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3B97146-7F61-3240-98EF-F4C6E5405412}"/>
                    </a:ext>
                  </a:extLst>
                </p:cNvPr>
                <p:cNvSpPr txBox="1"/>
                <p:nvPr/>
              </p:nvSpPr>
              <p:spPr>
                <a:xfrm>
                  <a:off x="4378196" y="5004685"/>
                  <a:ext cx="8937698" cy="6794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ℓ)</m:t>
                                </m:r>
                              </m:sup>
                            </m:sSup>
                          </m:den>
                        </m:f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𝑾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ℓ+</m:t>
                                                </m:r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∘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b="1" i="1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𝑾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ℓ+</m:t>
                                                </m:r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𝑑𝑖𝑎𝑔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b="1" i="1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3B97146-7F61-3240-98EF-F4C6E54054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8196" y="5004685"/>
                  <a:ext cx="8937698" cy="679417"/>
                </a:xfrm>
                <a:prstGeom prst="rect">
                  <a:avLst/>
                </a:prstGeom>
                <a:blipFill>
                  <a:blip r:embed="rId8"/>
                  <a:stretch>
                    <a:fillRect t="-1852" r="-142"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44B396-87F3-4146-9935-4891F234C1B3}"/>
                </a:ext>
              </a:extLst>
            </p:cNvPr>
            <p:cNvSpPr txBox="1"/>
            <p:nvPr/>
          </p:nvSpPr>
          <p:spPr>
            <a:xfrm>
              <a:off x="7614692" y="5768856"/>
              <a:ext cx="2261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</a:rPr>
                <a:t>element-wise multiplication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B73F582-90B1-2240-B0EF-2C601E0205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8661" y="5481100"/>
              <a:ext cx="0" cy="273936"/>
            </a:xfrm>
            <a:prstGeom prst="line">
              <a:avLst/>
            </a:prstGeom>
            <a:ln w="12700">
              <a:solidFill>
                <a:srgbClr val="7F7F7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AFF1468-CE65-2B4B-B027-0A99B650B0CB}"/>
              </a:ext>
            </a:extLst>
          </p:cNvPr>
          <p:cNvSpPr txBox="1"/>
          <p:nvPr/>
        </p:nvSpPr>
        <p:spPr>
          <a:xfrm>
            <a:off x="9690253" y="5725565"/>
            <a:ext cx="2261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Regular matrix multiplication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0C1AB92-430A-AB4A-969D-E39A6A42A7D9}"/>
              </a:ext>
            </a:extLst>
          </p:cNvPr>
          <p:cNvCxnSpPr>
            <a:cxnSpLocks/>
          </p:cNvCxnSpPr>
          <p:nvPr/>
        </p:nvCxnSpPr>
        <p:spPr>
          <a:xfrm flipV="1">
            <a:off x="10441871" y="5425777"/>
            <a:ext cx="0" cy="273936"/>
          </a:xfrm>
          <a:prstGeom prst="line">
            <a:avLst/>
          </a:prstGeom>
          <a:ln w="12700">
            <a:solidFill>
              <a:srgbClr val="7F7F7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001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29FE-082D-FD43-B91A-7B05886C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103B6-2E7B-B34D-8996-319C8D4D9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will be working with the “Adult Income Dataset”</a:t>
            </a:r>
          </a:p>
          <a:p>
            <a:pPr lvl="1"/>
            <a:r>
              <a:rPr lang="en-US" dirty="0">
                <a:hlinkClick r:id="rId3"/>
              </a:rPr>
              <a:t>https://www.cs.toronto.edu/~delve/data/adult/adultDetail.html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We will try to accurately classify a person’s income based on several other features</a:t>
            </a:r>
          </a:p>
          <a:p>
            <a:pPr lvl="1"/>
            <a:r>
              <a:rPr lang="en-US" b="1" dirty="0"/>
              <a:t>Categorical Features</a:t>
            </a:r>
            <a:r>
              <a:rPr lang="en-US" dirty="0"/>
              <a:t>: '</a:t>
            </a:r>
            <a:r>
              <a:rPr lang="en-US" dirty="0" err="1"/>
              <a:t>workclass</a:t>
            </a:r>
            <a:r>
              <a:rPr lang="en-US" dirty="0"/>
              <a:t>', 'education', 'marital-status', 'occupation', 'relationship', 'race', 'gender', 'native-country’</a:t>
            </a:r>
          </a:p>
          <a:p>
            <a:pPr lvl="1"/>
            <a:r>
              <a:rPr lang="en-US" b="1" dirty="0"/>
              <a:t>Continuous Features</a:t>
            </a:r>
            <a:r>
              <a:rPr lang="en-US" dirty="0"/>
              <a:t>: 'age', '</a:t>
            </a:r>
            <a:r>
              <a:rPr lang="en-US" dirty="0" err="1"/>
              <a:t>fnlwgt</a:t>
            </a:r>
            <a:r>
              <a:rPr lang="en-US" dirty="0"/>
              <a:t>', 'educational-num', 'capital-gain', 'capital-loss', 'hours-per-week’</a:t>
            </a:r>
          </a:p>
          <a:p>
            <a:endParaRPr lang="en-US" dirty="0"/>
          </a:p>
          <a:p>
            <a:r>
              <a:rPr lang="en-US" dirty="0"/>
              <a:t>‘income’ = {‘&lt;= 50K’, ‘&gt;50K’}  = {0, 1}    		</a:t>
            </a:r>
            <a:r>
              <a:rPr lang="en-US" sz="1900" dirty="0">
                <a:solidFill>
                  <a:schemeClr val="tx1">
                    <a:lumMod val="50000"/>
                  </a:schemeClr>
                </a:solidFill>
              </a:rPr>
              <a:t>(so this is a binary classification problem)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004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0AA8-4FDD-8241-B159-8798D25E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2: Preprocessing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0B58D607-DAAA-CC47-AB77-B52E7BADB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3384" cy="4351338"/>
          </a:xfrm>
        </p:spPr>
        <p:txBody>
          <a:bodyPr/>
          <a:lstStyle/>
          <a:p>
            <a:r>
              <a:rPr lang="en-US" dirty="0"/>
              <a:t>The goal of preprocessing is to transform the data into a form that our model can use</a:t>
            </a:r>
          </a:p>
          <a:p>
            <a:pPr lvl="1"/>
            <a:r>
              <a:rPr lang="en-US" b="1" dirty="0"/>
              <a:t>Cleaning the Data</a:t>
            </a:r>
            <a:r>
              <a:rPr lang="en-US" dirty="0"/>
              <a:t>: remove missing or corrupt values</a:t>
            </a:r>
          </a:p>
          <a:p>
            <a:pPr lvl="8"/>
            <a:endParaRPr lang="en-US" b="1" dirty="0"/>
          </a:p>
          <a:p>
            <a:pPr lvl="1"/>
            <a:r>
              <a:rPr lang="en-US" b="1" dirty="0"/>
              <a:t>Balance the Data</a:t>
            </a:r>
            <a:r>
              <a:rPr lang="en-US" dirty="0"/>
              <a:t>: ensure there are an equal number of samples with labels ‘income’ = ‘&lt;= 50K’ and ‘income’ = ‘&gt; 50K’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(why do we do this?)</a:t>
            </a:r>
          </a:p>
          <a:p>
            <a:pPr lvl="8"/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b="1" dirty="0"/>
              <a:t>Normalize</a:t>
            </a:r>
            <a:r>
              <a:rPr lang="en-US" dirty="0"/>
              <a:t> continuous features to have a mean of 0 and standard deviation of 1</a:t>
            </a:r>
          </a:p>
          <a:p>
            <a:pPr lvl="8"/>
            <a:endParaRPr lang="en-US" dirty="0"/>
          </a:p>
          <a:p>
            <a:pPr lvl="1"/>
            <a:r>
              <a:rPr lang="en-US" b="1" dirty="0"/>
              <a:t>Onehot encode</a:t>
            </a:r>
            <a:r>
              <a:rPr lang="en-US" dirty="0"/>
              <a:t> categorical features so all categorical inputs are binary</a:t>
            </a:r>
          </a:p>
        </p:txBody>
      </p:sp>
    </p:spTree>
    <p:extLst>
      <p:ext uri="{BB962C8B-B14F-4D97-AF65-F5344CB8AC3E}">
        <p14:creationId xmlns:p14="http://schemas.microsoft.com/office/powerpoint/2010/main" val="336136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7079C-760A-3F44-BBE6-433E15C0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2: Preprocessing - Normalizing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5220C0-8A98-4D4B-9888-DE5C63DE6E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the training data</a:t>
                </a:r>
              </a:p>
              <a:p>
                <a:pPr lvl="8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𝑀𝐸𝐴𝑁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𝑆𝑇𝐷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8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Why do we normalize?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5220C0-8A98-4D4B-9888-DE5C63DE6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8618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A103-71E8-D847-9AA0-1FFB37EDB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Assignment 2: Preprocessing - Onehot Encoding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C3AAD2-E4A5-AE4C-B8A8-8033B646D2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 …,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one input of the model where the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{1,…,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 represents the possible classes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(mapping named classes to a set of integers is called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integer encoding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Why do we onehot encode and not just integer encode?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C3AAD2-E4A5-AE4C-B8A8-8033B646D2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965" t="-3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0E706C8F-A766-624C-AB5D-378DAC1CB184}"/>
              </a:ext>
            </a:extLst>
          </p:cNvPr>
          <p:cNvSpPr/>
          <p:nvPr/>
        </p:nvSpPr>
        <p:spPr>
          <a:xfrm>
            <a:off x="7171690" y="3124868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25A344-7D34-1E49-8642-53CA3E00D5F1}"/>
              </a:ext>
            </a:extLst>
          </p:cNvPr>
          <p:cNvSpPr/>
          <p:nvPr/>
        </p:nvSpPr>
        <p:spPr>
          <a:xfrm>
            <a:off x="7171690" y="4800938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FD9A985-C943-A447-836B-EDCA44324D80}"/>
              </a:ext>
            </a:extLst>
          </p:cNvPr>
          <p:cNvGrpSpPr/>
          <p:nvPr/>
        </p:nvGrpSpPr>
        <p:grpSpPr>
          <a:xfrm>
            <a:off x="7417785" y="3956456"/>
            <a:ext cx="69695" cy="528199"/>
            <a:chOff x="2571253" y="3553422"/>
            <a:chExt cx="69695" cy="52819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C4EE2C3-C84A-AB42-9E3C-6C398FDDCE59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0DC8777-D499-3F41-AFEB-D6AE89980A48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1B75EC4-82EE-B64A-8422-23C4DE8A48AF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0E5A82-5049-2145-B2FA-71CCCD22F997}"/>
                  </a:ext>
                </a:extLst>
              </p:cNvPr>
              <p:cNvSpPr txBox="1"/>
              <p:nvPr/>
            </p:nvSpPr>
            <p:spPr>
              <a:xfrm>
                <a:off x="7236135" y="3221750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0E5A82-5049-2145-B2FA-71CCCD22F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135" y="3221750"/>
                <a:ext cx="42832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DDBE2F8E-A294-B34A-8F95-68BC12941242}"/>
              </a:ext>
            </a:extLst>
          </p:cNvPr>
          <p:cNvSpPr/>
          <p:nvPr/>
        </p:nvSpPr>
        <p:spPr>
          <a:xfrm>
            <a:off x="2480377" y="3854577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EE1D37-AEBE-C049-91AD-D461A0F1E904}"/>
                  </a:ext>
                </a:extLst>
              </p:cNvPr>
              <p:cNvSpPr txBox="1"/>
              <p:nvPr/>
            </p:nvSpPr>
            <p:spPr>
              <a:xfrm>
                <a:off x="2544822" y="3956456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EE1D37-AEBE-C049-91AD-D461A0F1E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822" y="3956456"/>
                <a:ext cx="428322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907256-4299-9340-8A64-3FF0D97C7E90}"/>
              </a:ext>
            </a:extLst>
          </p:cNvPr>
          <p:cNvCxnSpPr>
            <a:cxnSpLocks/>
          </p:cNvCxnSpPr>
          <p:nvPr/>
        </p:nvCxnSpPr>
        <p:spPr>
          <a:xfrm flipV="1">
            <a:off x="4502295" y="4133183"/>
            <a:ext cx="1877568" cy="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858532-2721-2E4F-B441-0F7D278B5B77}"/>
                  </a:ext>
                </a:extLst>
              </p:cNvPr>
              <p:cNvSpPr txBox="1"/>
              <p:nvPr/>
            </p:nvSpPr>
            <p:spPr>
              <a:xfrm>
                <a:off x="7244558" y="4910267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858532-2721-2E4F-B441-0F7D278B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558" y="4910267"/>
                <a:ext cx="428322" cy="338554"/>
              </a:xfrm>
              <a:prstGeom prst="rect">
                <a:avLst/>
              </a:prstGeom>
              <a:blipFill>
                <a:blip r:embed="rId5"/>
                <a:stretch>
                  <a:fillRect r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94DE234-8E67-E64B-82A9-048B433BE354}"/>
                  </a:ext>
                </a:extLst>
              </p:cNvPr>
              <p:cNvSpPr txBox="1"/>
              <p:nvPr/>
            </p:nvSpPr>
            <p:spPr>
              <a:xfrm>
                <a:off x="3056711" y="3981982"/>
                <a:ext cx="11216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 …,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94DE234-8E67-E64B-82A9-048B433BE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711" y="3981982"/>
                <a:ext cx="1121661" cy="338554"/>
              </a:xfrm>
              <a:prstGeom prst="rect">
                <a:avLst/>
              </a:prstGeom>
              <a:blipFill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328F0D4-C498-4949-B8D0-8EEE8D34AA01}"/>
                  </a:ext>
                </a:extLst>
              </p:cNvPr>
              <p:cNvSpPr txBox="1"/>
              <p:nvPr/>
            </p:nvSpPr>
            <p:spPr>
              <a:xfrm>
                <a:off x="7672880" y="3234197"/>
                <a:ext cx="11216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0, 1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328F0D4-C498-4949-B8D0-8EEE8D34A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80" y="3234197"/>
                <a:ext cx="1121661" cy="338554"/>
              </a:xfrm>
              <a:prstGeom prst="rect">
                <a:avLst/>
              </a:prstGeom>
              <a:blipFill>
                <a:blip r:embed="rId7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C2CF0E1-79A7-8D42-824A-059593215DC1}"/>
                  </a:ext>
                </a:extLst>
              </p:cNvPr>
              <p:cNvSpPr txBox="1"/>
              <p:nvPr/>
            </p:nvSpPr>
            <p:spPr>
              <a:xfrm>
                <a:off x="7664457" y="4931542"/>
                <a:ext cx="11216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0, 1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C2CF0E1-79A7-8D42-824A-059593215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457" y="4931542"/>
                <a:ext cx="1121661" cy="338554"/>
              </a:xfrm>
              <a:prstGeom prst="rect">
                <a:avLst/>
              </a:prstGeom>
              <a:blipFill>
                <a:blip r:embed="rId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881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34480-C366-8145-B228-A61CCA16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2: Your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145F8-EC56-964D-A2D5-00EA77913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fill in some of the missing preprocessing code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(found in utils.py)</a:t>
            </a:r>
          </a:p>
          <a:p>
            <a:pPr lvl="1"/>
            <a:r>
              <a:rPr lang="en-US" dirty="0"/>
              <a:t>Specifically cleaning and balancing the data set. Normalizing and onehot encoding has been done for you</a:t>
            </a:r>
          </a:p>
          <a:p>
            <a:endParaRPr lang="en-US" dirty="0"/>
          </a:p>
          <a:p>
            <a:r>
              <a:rPr lang="en-US" dirty="0"/>
              <a:t>You will then create a simple MLP to predict a person’s income</a:t>
            </a:r>
          </a:p>
          <a:p>
            <a:pPr lvl="1"/>
            <a:r>
              <a:rPr lang="en-US" dirty="0"/>
              <a:t>Note: the best non-neural networks can do is about 86% accuracy, so getting anything above an 80% validation accuracy is considered excellent</a:t>
            </a:r>
          </a:p>
        </p:txBody>
      </p:sp>
    </p:spTree>
    <p:extLst>
      <p:ext uri="{BB962C8B-B14F-4D97-AF65-F5344CB8AC3E}">
        <p14:creationId xmlns:p14="http://schemas.microsoft.com/office/powerpoint/2010/main" val="389589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FB1E-1623-B449-8C44-5E75AF1E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Linear Classifiers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5B92BE5-3EAB-F341-BC65-90B6AF33F923}"/>
              </a:ext>
            </a:extLst>
          </p:cNvPr>
          <p:cNvSpPr/>
          <p:nvPr/>
        </p:nvSpPr>
        <p:spPr>
          <a:xfrm>
            <a:off x="1552214" y="1916357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E4A7F1-8EA6-584C-A394-AA9EC4B7A401}"/>
              </a:ext>
            </a:extLst>
          </p:cNvPr>
          <p:cNvSpPr/>
          <p:nvPr/>
        </p:nvSpPr>
        <p:spPr>
          <a:xfrm>
            <a:off x="1552214" y="2690263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B3C0B8-782C-0F4E-9518-94354D5B8789}"/>
              </a:ext>
            </a:extLst>
          </p:cNvPr>
          <p:cNvSpPr/>
          <p:nvPr/>
        </p:nvSpPr>
        <p:spPr>
          <a:xfrm>
            <a:off x="1552214" y="4384155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ED397D-3259-AA42-B56A-F9C514923A0E}"/>
              </a:ext>
            </a:extLst>
          </p:cNvPr>
          <p:cNvGrpSpPr/>
          <p:nvPr/>
        </p:nvGrpSpPr>
        <p:grpSpPr>
          <a:xfrm>
            <a:off x="1798309" y="3539673"/>
            <a:ext cx="69695" cy="528199"/>
            <a:chOff x="2571253" y="3553422"/>
            <a:chExt cx="69695" cy="5281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0ADA548-0C84-F945-B5A7-FBD536131372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1EF1D4E-EB69-4144-BCB6-A43EFF767366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BF121F0-BECB-054E-BFC2-DE5F6914AE3C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418A16BA-BF5A-5948-A90F-60D2F4F0B1C5}"/>
              </a:ext>
            </a:extLst>
          </p:cNvPr>
          <p:cNvSpPr/>
          <p:nvPr/>
        </p:nvSpPr>
        <p:spPr>
          <a:xfrm>
            <a:off x="3720983" y="2813709"/>
            <a:ext cx="1519237" cy="1519237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AD228B-33D8-4647-A8C2-03BBF4521450}"/>
              </a:ext>
            </a:extLst>
          </p:cNvPr>
          <p:cNvSpPr/>
          <p:nvPr/>
        </p:nvSpPr>
        <p:spPr>
          <a:xfrm>
            <a:off x="6651752" y="2813709"/>
            <a:ext cx="1519237" cy="1519237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B73F21C-08C0-C74A-AE8A-2E34D1CB274F}"/>
              </a:ext>
            </a:extLst>
          </p:cNvPr>
          <p:cNvSpPr/>
          <p:nvPr/>
        </p:nvSpPr>
        <p:spPr>
          <a:xfrm>
            <a:off x="2759691" y="5439232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7126BE-5B1E-8646-A673-F2B27A8E9CCC}"/>
              </a:ext>
            </a:extLst>
          </p:cNvPr>
          <p:cNvCxnSpPr>
            <a:cxnSpLocks/>
            <a:stCxn id="14" idx="7"/>
            <a:endCxn id="12" idx="3"/>
          </p:cNvCxnSpPr>
          <p:nvPr/>
        </p:nvCxnSpPr>
        <p:spPr>
          <a:xfrm flipV="1">
            <a:off x="3235301" y="4110459"/>
            <a:ext cx="708169" cy="1410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0A0408-B01F-514C-AD1C-8DDA5AA25F50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 flipV="1">
            <a:off x="2109426" y="3573328"/>
            <a:ext cx="1611557" cy="10894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EF89B1-515B-6A4C-851C-7A196B09B0B5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2109426" y="2968869"/>
            <a:ext cx="1611557" cy="6044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FF2EFB-2ABB-3244-B104-77B7190702C9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2109426" y="2194963"/>
            <a:ext cx="1611557" cy="13783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6D8E690-DA4F-0442-AD76-86360F2188BE}"/>
              </a:ext>
            </a:extLst>
          </p:cNvPr>
          <p:cNvSpPr txBox="1"/>
          <p:nvPr/>
        </p:nvSpPr>
        <p:spPr>
          <a:xfrm>
            <a:off x="2592422" y="231347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D8BE87-577C-8A40-A021-0A6E0558E369}"/>
              </a:ext>
            </a:extLst>
          </p:cNvPr>
          <p:cNvSpPr txBox="1"/>
          <p:nvPr/>
        </p:nvSpPr>
        <p:spPr>
          <a:xfrm>
            <a:off x="2592422" y="320399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08B939-FEBB-9F4E-9A0E-EDEFEF14CC16}"/>
              </a:ext>
            </a:extLst>
          </p:cNvPr>
          <p:cNvSpPr txBox="1"/>
          <p:nvPr/>
        </p:nvSpPr>
        <p:spPr>
          <a:xfrm>
            <a:off x="2654081" y="424806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11F316-E67D-B845-9538-3D0DFCB9825E}"/>
              </a:ext>
            </a:extLst>
          </p:cNvPr>
          <p:cNvSpPr txBox="1"/>
          <p:nvPr/>
        </p:nvSpPr>
        <p:spPr>
          <a:xfrm>
            <a:off x="3589385" y="476702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bias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FDEB65-30B1-844F-B775-4689757D2634}"/>
              </a:ext>
            </a:extLst>
          </p:cNvPr>
          <p:cNvSpPr txBox="1"/>
          <p:nvPr/>
        </p:nvSpPr>
        <p:spPr>
          <a:xfrm>
            <a:off x="4221555" y="3113880"/>
            <a:ext cx="518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∑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998F14-D0FE-A44B-B345-0DA565AF6F46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5240220" y="3573328"/>
            <a:ext cx="1411532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D10F9F8-B7BE-FA42-B5A1-E9AA3D55F77D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8170989" y="3573328"/>
            <a:ext cx="93784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5E9E2F0-0406-2841-8B04-994B843B7405}"/>
                  </a:ext>
                </a:extLst>
              </p:cNvPr>
              <p:cNvSpPr txBox="1"/>
              <p:nvPr/>
            </p:nvSpPr>
            <p:spPr>
              <a:xfrm>
                <a:off x="5615363" y="3113880"/>
                <a:ext cx="3250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5E9E2F0-0406-2841-8B04-994B843B7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363" y="3113880"/>
                <a:ext cx="325096" cy="523220"/>
              </a:xfrm>
              <a:prstGeom prst="rect">
                <a:avLst/>
              </a:prstGeom>
              <a:blipFill>
                <a:blip r:embed="rId2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2DED3C5-C7E4-964A-81F4-1B6956F3C49C}"/>
                  </a:ext>
                </a:extLst>
              </p:cNvPr>
              <p:cNvSpPr txBox="1"/>
              <p:nvPr/>
            </p:nvSpPr>
            <p:spPr>
              <a:xfrm>
                <a:off x="6909224" y="3247475"/>
                <a:ext cx="10042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(∙)</m:t>
                      </m:r>
                    </m:oMath>
                  </m:oMathPara>
                </a14:m>
                <a:endParaRPr lang="en-US" sz="9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2DED3C5-C7E4-964A-81F4-1B6956F3C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224" y="3247475"/>
                <a:ext cx="1004293" cy="584775"/>
              </a:xfrm>
              <a:prstGeom prst="rect">
                <a:avLst/>
              </a:prstGeom>
              <a:blipFill>
                <a:blip r:embed="rId3"/>
                <a:stretch>
                  <a:fillRect l="-3750" r="-5000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10E91CBD-50A8-FB43-9395-05707149C742}"/>
              </a:ext>
            </a:extLst>
          </p:cNvPr>
          <p:cNvSpPr txBox="1"/>
          <p:nvPr/>
        </p:nvSpPr>
        <p:spPr>
          <a:xfrm>
            <a:off x="1676548" y="2006971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baseline="-25000" dirty="0">
                <a:solidFill>
                  <a:srgbClr val="FFFF00"/>
                </a:solidFill>
              </a:rPr>
              <a:t>1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F4EEE2-9D4E-244D-AE43-81CAD3E32153}"/>
              </a:ext>
            </a:extLst>
          </p:cNvPr>
          <p:cNvSpPr txBox="1"/>
          <p:nvPr/>
        </p:nvSpPr>
        <p:spPr>
          <a:xfrm>
            <a:off x="1697606" y="2791121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baseline="-25000" dirty="0">
                <a:solidFill>
                  <a:srgbClr val="FFFF00"/>
                </a:solidFill>
              </a:rPr>
              <a:t>2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97D256-C230-A94B-B58E-B7ACEA0D3856}"/>
              </a:ext>
            </a:extLst>
          </p:cNvPr>
          <p:cNvSpPr txBox="1"/>
          <p:nvPr/>
        </p:nvSpPr>
        <p:spPr>
          <a:xfrm>
            <a:off x="1680125" y="4504484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baseline="-25000" dirty="0">
                <a:solidFill>
                  <a:srgbClr val="FFFF00"/>
                </a:solidFill>
              </a:rPr>
              <a:t>D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28587E2-CAAE-064D-9F54-C139252A7CBE}"/>
              </a:ext>
            </a:extLst>
          </p:cNvPr>
          <p:cNvSpPr txBox="1"/>
          <p:nvPr/>
        </p:nvSpPr>
        <p:spPr>
          <a:xfrm>
            <a:off x="2903481" y="5572007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444C6CE-1B07-5844-994F-118AA722315A}"/>
                  </a:ext>
                </a:extLst>
              </p:cNvPr>
              <p:cNvSpPr txBox="1"/>
              <p:nvPr/>
            </p:nvSpPr>
            <p:spPr>
              <a:xfrm>
                <a:off x="9225985" y="3278063"/>
                <a:ext cx="3565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444C6CE-1B07-5844-994F-118AA7223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985" y="3278063"/>
                <a:ext cx="356536" cy="523220"/>
              </a:xfrm>
              <a:prstGeom prst="rect">
                <a:avLst/>
              </a:prstGeom>
              <a:blipFill>
                <a:blip r:embed="rId4"/>
                <a:stretch>
                  <a:fillRect l="-6667" t="-4762" r="-10000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04D76D-5E28-424B-AFDA-470964B5131A}"/>
                  </a:ext>
                </a:extLst>
              </p:cNvPr>
              <p:cNvSpPr txBox="1"/>
              <p:nvPr/>
            </p:nvSpPr>
            <p:spPr>
              <a:xfrm>
                <a:off x="10637517" y="3312182"/>
                <a:ext cx="3565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4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solidFill>
                    <a:srgbClr val="FF40FF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04D76D-5E28-424B-AFDA-470964B51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7517" y="3312182"/>
                <a:ext cx="356536" cy="523220"/>
              </a:xfrm>
              <a:prstGeom prst="rect">
                <a:avLst/>
              </a:prstGeom>
              <a:blipFill>
                <a:blip r:embed="rId5"/>
                <a:stretch>
                  <a:fillRect l="-6897" r="-13793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8AB1781-01C1-7A4A-A1E7-D6B7B2EF6747}"/>
                  </a:ext>
                </a:extLst>
              </p:cNvPr>
              <p:cNvSpPr txBox="1"/>
              <p:nvPr/>
            </p:nvSpPr>
            <p:spPr>
              <a:xfrm>
                <a:off x="2903481" y="1678105"/>
                <a:ext cx="3359760" cy="876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∗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𝑏𝑖𝑎𝑠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8AB1781-01C1-7A4A-A1E7-D6B7B2EF6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481" y="1678105"/>
                <a:ext cx="3359760" cy="876907"/>
              </a:xfrm>
              <a:prstGeom prst="rect">
                <a:avLst/>
              </a:prstGeom>
              <a:blipFill>
                <a:blip r:embed="rId6"/>
                <a:stretch>
                  <a:fillRect t="-95652" b="-149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D32358-B3E0-F94E-942C-C6F8A244D25D}"/>
                  </a:ext>
                </a:extLst>
              </p:cNvPr>
              <p:cNvSpPr txBox="1"/>
              <p:nvPr/>
            </p:nvSpPr>
            <p:spPr>
              <a:xfrm>
                <a:off x="6567637" y="1862083"/>
                <a:ext cx="1576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D32358-B3E0-F94E-942C-C6F8A244D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637" y="1862083"/>
                <a:ext cx="1576754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B3CA0A-6535-4741-AAAE-ADEFC7A80E7A}"/>
                  </a:ext>
                </a:extLst>
              </p:cNvPr>
              <p:cNvSpPr txBox="1"/>
              <p:nvPr/>
            </p:nvSpPr>
            <p:spPr>
              <a:xfrm>
                <a:off x="5240220" y="4767026"/>
                <a:ext cx="2251257" cy="665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B3CA0A-6535-4741-AAAE-ADEFC7A80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220" y="4767026"/>
                <a:ext cx="2251257" cy="6651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705637-3EE3-144F-8B71-73688E48772B}"/>
                  </a:ext>
                </a:extLst>
              </p:cNvPr>
              <p:cNvSpPr txBox="1"/>
              <p:nvPr/>
            </p:nvSpPr>
            <p:spPr>
              <a:xfrm>
                <a:off x="5240220" y="5717838"/>
                <a:ext cx="2022861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705637-3EE3-144F-8B71-73688E487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220" y="5717838"/>
                <a:ext cx="2022861" cy="618246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3705B3-6CF7-CC4E-9F7C-1ED7B4E662F0}"/>
                  </a:ext>
                </a:extLst>
              </p:cNvPr>
              <p:cNvSpPr txBox="1"/>
              <p:nvPr/>
            </p:nvSpPr>
            <p:spPr>
              <a:xfrm>
                <a:off x="8475101" y="4790851"/>
                <a:ext cx="2980239" cy="665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i="1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3705B3-6CF7-CC4E-9F7C-1ED7B4E66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101" y="4790851"/>
                <a:ext cx="2980239" cy="6651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D0B6946-DF2E-D64E-BCC4-116E90E64F9E}"/>
                  </a:ext>
                </a:extLst>
              </p:cNvPr>
              <p:cNvSpPr txBox="1"/>
              <p:nvPr/>
            </p:nvSpPr>
            <p:spPr>
              <a:xfrm>
                <a:off x="8489778" y="5657245"/>
                <a:ext cx="2504275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i="1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D0B6946-DF2E-D64E-BCC4-116E90E64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778" y="5657245"/>
                <a:ext cx="2504275" cy="618246"/>
              </a:xfrm>
              <a:prstGeom prst="rect">
                <a:avLst/>
              </a:prstGeom>
              <a:blipFill>
                <a:blip r:embed="rId11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F231A4AF-57D8-974B-A52D-01F31B7D1513}"/>
              </a:ext>
            </a:extLst>
          </p:cNvPr>
          <p:cNvSpPr txBox="1"/>
          <p:nvPr/>
        </p:nvSpPr>
        <p:spPr>
          <a:xfrm>
            <a:off x="6840622" y="1360887"/>
            <a:ext cx="1455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activation function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4B7515D-3BDC-B44A-9C3D-F2F152DF0A52}"/>
              </a:ext>
            </a:extLst>
          </p:cNvPr>
          <p:cNvCxnSpPr>
            <a:cxnSpLocks/>
          </p:cNvCxnSpPr>
          <p:nvPr/>
        </p:nvCxnSpPr>
        <p:spPr>
          <a:xfrm>
            <a:off x="7411370" y="1622946"/>
            <a:ext cx="1630" cy="239137"/>
          </a:xfrm>
          <a:prstGeom prst="line">
            <a:avLst/>
          </a:prstGeom>
          <a:ln w="12700">
            <a:solidFill>
              <a:srgbClr val="7F7F7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5E4CD4A-70BD-A94A-AFC0-7497D5A9C27D}"/>
              </a:ext>
            </a:extLst>
          </p:cNvPr>
          <p:cNvSpPr txBox="1"/>
          <p:nvPr/>
        </p:nvSpPr>
        <p:spPr>
          <a:xfrm>
            <a:off x="6113063" y="4432732"/>
            <a:ext cx="1455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Learning rate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C32FEC8-E448-984D-B8E7-ECCB856EE1E3}"/>
              </a:ext>
            </a:extLst>
          </p:cNvPr>
          <p:cNvCxnSpPr>
            <a:cxnSpLocks/>
          </p:cNvCxnSpPr>
          <p:nvPr/>
        </p:nvCxnSpPr>
        <p:spPr>
          <a:xfrm>
            <a:off x="6566007" y="4707685"/>
            <a:ext cx="1630" cy="239137"/>
          </a:xfrm>
          <a:prstGeom prst="line">
            <a:avLst/>
          </a:prstGeom>
          <a:ln w="12700">
            <a:solidFill>
              <a:srgbClr val="7F7F7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57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C686B-7B9B-F940-9924-5FE5AEB3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1A51A-A55B-E34F-AFAA-A75757ECB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563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linear classifier with the MSE Loss Function</a:t>
            </a:r>
          </a:p>
          <a:p>
            <a:pPr lvl="1"/>
            <a:r>
              <a:rPr lang="en-US" dirty="0"/>
              <a:t>Augmented Vectors: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Analytical Solution: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529DE3-E5A7-7F47-84FD-097B62CC0F9A}"/>
                  </a:ext>
                </a:extLst>
              </p:cNvPr>
              <p:cNvSpPr txBox="1"/>
              <p:nvPr/>
            </p:nvSpPr>
            <p:spPr>
              <a:xfrm>
                <a:off x="4417621" y="2266951"/>
                <a:ext cx="5047013" cy="1162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b="1" i="1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b="1" i="1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⃗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529DE3-E5A7-7F47-84FD-097B62CC0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621" y="2266951"/>
                <a:ext cx="5047013" cy="11620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3367A6-FC6F-1042-895A-AF1F75241436}"/>
                  </a:ext>
                </a:extLst>
              </p:cNvPr>
              <p:cNvSpPr txBox="1"/>
              <p:nvPr/>
            </p:nvSpPr>
            <p:spPr>
              <a:xfrm>
                <a:off x="5151913" y="4199536"/>
                <a:ext cx="2234540" cy="616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solidFill>
                                        <a:srgbClr val="FF4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solidFill>
                                        <a:srgbClr val="FF4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3367A6-FC6F-1042-895A-AF1F75241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913" y="4199536"/>
                <a:ext cx="2234540" cy="616066"/>
              </a:xfrm>
              <a:prstGeom prst="rect">
                <a:avLst/>
              </a:prstGeom>
              <a:blipFill>
                <a:blip r:embed="rId3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E41E1E-9DEE-9B4D-9DDD-0FA1B772265D}"/>
                  </a:ext>
                </a:extLst>
              </p:cNvPr>
              <p:cNvSpPr txBox="1"/>
              <p:nvPr/>
            </p:nvSpPr>
            <p:spPr>
              <a:xfrm>
                <a:off x="4807526" y="4935429"/>
                <a:ext cx="3208315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acc>
                            <m:accPr>
                              <m:chr m:val="⃗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b="1" i="1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E41E1E-9DEE-9B4D-9DDD-0FA1B7722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526" y="4935429"/>
                <a:ext cx="3208315" cy="618246"/>
              </a:xfrm>
              <a:prstGeom prst="rect">
                <a:avLst/>
              </a:prstGeom>
              <a:blipFill>
                <a:blip r:embed="rId4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4BE6E8-783B-1D4F-9B2E-156B088FD517}"/>
                  </a:ext>
                </a:extLst>
              </p:cNvPr>
              <p:cNvSpPr txBox="1"/>
              <p:nvPr/>
            </p:nvSpPr>
            <p:spPr>
              <a:xfrm>
                <a:off x="4795654" y="5835998"/>
                <a:ext cx="2590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b="1" i="1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4BE6E8-783B-1D4F-9B2E-156B088FD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654" y="5835998"/>
                <a:ext cx="2590800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7FE7461-302A-034E-81D4-5433C99CC27D}"/>
              </a:ext>
            </a:extLst>
          </p:cNvPr>
          <p:cNvSpPr/>
          <p:nvPr/>
        </p:nvSpPr>
        <p:spPr>
          <a:xfrm>
            <a:off x="5031185" y="5768134"/>
            <a:ext cx="2315688" cy="5050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795996-6491-E546-B4B0-CC034C8BD6A0}"/>
              </a:ext>
            </a:extLst>
          </p:cNvPr>
          <p:cNvSpPr txBox="1"/>
          <p:nvPr/>
        </p:nvSpPr>
        <p:spPr>
          <a:xfrm>
            <a:off x="8475024" y="4631942"/>
            <a:ext cx="3063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</a:schemeClr>
                </a:solidFill>
              </a:rPr>
              <a:t>Then why use Gradient Descent?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2FAD1E-A0DB-204A-9FF4-4CCF5E65A5BD}"/>
                  </a:ext>
                </a:extLst>
              </p:cNvPr>
              <p:cNvSpPr txBox="1"/>
              <p:nvPr/>
            </p:nvSpPr>
            <p:spPr>
              <a:xfrm>
                <a:off x="1573159" y="4485240"/>
                <a:ext cx="2234540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2FAD1E-A0DB-204A-9FF4-4CCF5E65A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159" y="4485240"/>
                <a:ext cx="2234540" cy="900375"/>
              </a:xfrm>
              <a:prstGeom prst="rect">
                <a:avLst/>
              </a:prstGeom>
              <a:blipFill>
                <a:blip r:embed="rId6"/>
                <a:stretch>
                  <a:fillRect t="-90278" b="-1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F5D75C-E451-8E4D-86CB-38D42E536F4A}"/>
                  </a:ext>
                </a:extLst>
              </p:cNvPr>
              <p:cNvSpPr txBox="1"/>
              <p:nvPr/>
            </p:nvSpPr>
            <p:spPr>
              <a:xfrm>
                <a:off x="1530610" y="5398056"/>
                <a:ext cx="30638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𝑀𝑆𝐸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F5D75C-E451-8E4D-86CB-38D42E536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610" y="5398056"/>
                <a:ext cx="3063834" cy="369332"/>
              </a:xfrm>
              <a:prstGeom prst="rect">
                <a:avLst/>
              </a:prstGeom>
              <a:blipFill>
                <a:blip r:embed="rId7"/>
                <a:stretch>
                  <a:fillRect t="-1000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1A0692F-7B61-5049-B441-60E39F4BEC67}"/>
              </a:ext>
            </a:extLst>
          </p:cNvPr>
          <p:cNvSpPr txBox="1"/>
          <p:nvPr/>
        </p:nvSpPr>
        <p:spPr>
          <a:xfrm>
            <a:off x="465113" y="4817742"/>
            <a:ext cx="605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Cost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30AF6B-1D4E-CA43-8B33-6D4895425C9A}"/>
              </a:ext>
            </a:extLst>
          </p:cNvPr>
          <p:cNvSpPr txBox="1"/>
          <p:nvPr/>
        </p:nvSpPr>
        <p:spPr>
          <a:xfrm>
            <a:off x="462149" y="5444223"/>
            <a:ext cx="605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Loss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5E2D78-38EE-0041-8211-AF876EE1B325}"/>
              </a:ext>
            </a:extLst>
          </p:cNvPr>
          <p:cNvCxnSpPr>
            <a:cxnSpLocks/>
          </p:cNvCxnSpPr>
          <p:nvPr/>
        </p:nvCxnSpPr>
        <p:spPr>
          <a:xfrm>
            <a:off x="1064173" y="4956242"/>
            <a:ext cx="418264" cy="0"/>
          </a:xfrm>
          <a:prstGeom prst="line">
            <a:avLst/>
          </a:prstGeom>
          <a:ln w="12700">
            <a:solidFill>
              <a:srgbClr val="7F7F7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0BDEB1-C9C2-BD4C-B78D-BEE9DB0CF213}"/>
              </a:ext>
            </a:extLst>
          </p:cNvPr>
          <p:cNvCxnSpPr>
            <a:cxnSpLocks/>
          </p:cNvCxnSpPr>
          <p:nvPr/>
        </p:nvCxnSpPr>
        <p:spPr>
          <a:xfrm>
            <a:off x="1041088" y="5553675"/>
            <a:ext cx="418264" cy="0"/>
          </a:xfrm>
          <a:prstGeom prst="line">
            <a:avLst/>
          </a:prstGeom>
          <a:ln w="12700">
            <a:solidFill>
              <a:srgbClr val="7F7F7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28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AA961-EF07-4D4D-AD00-B674C7E1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1: Part 3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DCFC8-63A0-9D43-B487-F01B11E39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up another class called “</a:t>
            </a:r>
            <a:r>
              <a:rPr lang="en-US" dirty="0" err="1"/>
              <a:t>LeastSquaresSolution</a:t>
            </a:r>
            <a:r>
              <a:rPr lang="en-US" dirty="0"/>
              <a:t>” that returns the analytical solution to the classify an “X” toy problem</a:t>
            </a:r>
          </a:p>
        </p:txBody>
      </p:sp>
    </p:spTree>
    <p:extLst>
      <p:ext uri="{BB962C8B-B14F-4D97-AF65-F5344CB8AC3E}">
        <p14:creationId xmlns:p14="http://schemas.microsoft.com/office/powerpoint/2010/main" val="38393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C282-B031-0C4A-BD6B-7968B423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BD029-ADCA-B14A-B6E9-EA7C846B3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our new notation, for any parameter </a:t>
            </a:r>
            <a:r>
              <a:rPr lang="en-US" b="1" dirty="0"/>
              <a:t>𝜃 </a:t>
            </a:r>
            <a:r>
              <a:rPr lang="en-US" dirty="0"/>
              <a:t>we do the gradient descent update after every epoch, taking the average of the loss over each training data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Why is this inefficient?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1BC9CF-A684-874C-8B03-E53C9755567E}"/>
                  </a:ext>
                </a:extLst>
              </p:cNvPr>
              <p:cNvSpPr txBox="1"/>
              <p:nvPr/>
            </p:nvSpPr>
            <p:spPr>
              <a:xfrm>
                <a:off x="4985795" y="2991805"/>
                <a:ext cx="25830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𝒥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1BC9CF-A684-874C-8B03-E53C97555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795" y="2991805"/>
                <a:ext cx="2583079" cy="461665"/>
              </a:xfrm>
              <a:prstGeom prst="rect">
                <a:avLst/>
              </a:prstGeom>
              <a:blipFill>
                <a:blip r:embed="rId2"/>
                <a:stretch>
                  <a:fillRect l="-49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A3821E8-8B41-DB47-BB4D-5787CE5E0352}"/>
              </a:ext>
            </a:extLst>
          </p:cNvPr>
          <p:cNvSpPr/>
          <p:nvPr/>
        </p:nvSpPr>
        <p:spPr>
          <a:xfrm>
            <a:off x="4818254" y="2923941"/>
            <a:ext cx="2845862" cy="6206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798B7E-BBCB-D048-84DA-0A41D3D7A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254" y="3891000"/>
            <a:ext cx="4999514" cy="247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45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05B3-DFDB-5A4E-9092-405A8433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22C5B-A9AE-8042-850E-566AB38ED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Main Idea: </a:t>
            </a:r>
            <a:r>
              <a:rPr lang="en-US" dirty="0"/>
              <a:t>Do the gradient descent update after every training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are the advantages?</a:t>
            </a:r>
          </a:p>
          <a:p>
            <a:pPr lvl="5"/>
            <a:endParaRPr lang="en-US" dirty="0"/>
          </a:p>
          <a:p>
            <a:r>
              <a:rPr lang="en-US" dirty="0"/>
              <a:t>What are the disadvantages?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FF3DE3-28E8-784B-B3CB-309765734060}"/>
                  </a:ext>
                </a:extLst>
              </p:cNvPr>
              <p:cNvSpPr txBox="1"/>
              <p:nvPr/>
            </p:nvSpPr>
            <p:spPr>
              <a:xfrm>
                <a:off x="4264411" y="2681569"/>
                <a:ext cx="25830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FF3DE3-28E8-784B-B3CB-309765734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411" y="2681569"/>
                <a:ext cx="2583079" cy="461665"/>
              </a:xfrm>
              <a:prstGeom prst="rect">
                <a:avLst/>
              </a:prstGeom>
              <a:blipFill>
                <a:blip r:embed="rId2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EC83C1F-A006-5F41-A76C-C4FAF0922D5D}"/>
              </a:ext>
            </a:extLst>
          </p:cNvPr>
          <p:cNvSpPr/>
          <p:nvPr/>
        </p:nvSpPr>
        <p:spPr>
          <a:xfrm>
            <a:off x="4096870" y="2613705"/>
            <a:ext cx="2845862" cy="6206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311F04-419E-1C47-A499-1D93698FC4D4}"/>
                  </a:ext>
                </a:extLst>
              </p:cNvPr>
              <p:cNvSpPr txBox="1"/>
              <p:nvPr/>
            </p:nvSpPr>
            <p:spPr>
              <a:xfrm>
                <a:off x="3454284" y="3842799"/>
                <a:ext cx="41449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𝑛𝑜𝑖𝑠𝑒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311F04-419E-1C47-A499-1D93698FC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284" y="3842799"/>
                <a:ext cx="4144981" cy="646331"/>
              </a:xfrm>
              <a:prstGeom prst="rect">
                <a:avLst/>
              </a:prstGeom>
              <a:blipFill>
                <a:blip r:embed="rId3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9BA681F4-0B11-5B40-9C50-11E09D576D01}"/>
              </a:ext>
            </a:extLst>
          </p:cNvPr>
          <p:cNvSpPr/>
          <p:nvPr/>
        </p:nvSpPr>
        <p:spPr>
          <a:xfrm>
            <a:off x="3454283" y="3842798"/>
            <a:ext cx="4053421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4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A0E7-CF2C-4A4F-97E5-412C6CC9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6B467-5EA9-A648-9320-C652305E3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Batch: the set of all training data</a:t>
            </a:r>
          </a:p>
          <a:p>
            <a:r>
              <a:rPr lang="en-US" dirty="0"/>
              <a:t>Mini-Batch: A random subset of all training data</a:t>
            </a:r>
          </a:p>
          <a:p>
            <a:pPr lvl="1"/>
            <a:r>
              <a:rPr lang="en-US" dirty="0"/>
              <a:t>Note: people will say “batch” they almost always really mean mini-batch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Batch size (M) is now a new hyperparameter</a:t>
            </a:r>
          </a:p>
          <a:p>
            <a:pPr lvl="1"/>
            <a:r>
              <a:rPr lang="en-US" dirty="0"/>
              <a:t>So far, we have encountered the learning rate (⍺) and the activation function as potential hyperparameters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13BFB0-A395-2643-92B1-46AD01068F3D}"/>
                  </a:ext>
                </a:extLst>
              </p:cNvPr>
              <p:cNvSpPr txBox="1"/>
              <p:nvPr/>
            </p:nvSpPr>
            <p:spPr>
              <a:xfrm>
                <a:off x="3923006" y="3429001"/>
                <a:ext cx="344921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13BFB0-A395-2643-92B1-46AD01068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006" y="3429001"/>
                <a:ext cx="3449213" cy="1172629"/>
              </a:xfrm>
              <a:prstGeom prst="rect">
                <a:avLst/>
              </a:prstGeom>
              <a:blipFill>
                <a:blip r:embed="rId2"/>
                <a:stretch>
                  <a:fillRect t="-97849" b="-148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742A3DE-7B15-4B47-854A-E62710097D5D}"/>
              </a:ext>
            </a:extLst>
          </p:cNvPr>
          <p:cNvSpPr/>
          <p:nvPr/>
        </p:nvSpPr>
        <p:spPr>
          <a:xfrm>
            <a:off x="3935038" y="3429000"/>
            <a:ext cx="3449212" cy="11726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80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D550-7D2C-E045-BBC8-1387ECA1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Break for PyTorch Code!</a:t>
            </a:r>
          </a:p>
        </p:txBody>
      </p:sp>
    </p:spTree>
    <p:extLst>
      <p:ext uri="{BB962C8B-B14F-4D97-AF65-F5344CB8AC3E}">
        <p14:creationId xmlns:p14="http://schemas.microsoft.com/office/powerpoint/2010/main" val="3309907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4CCC-3113-7443-B245-FD6A6183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</a:t>
            </a:r>
            <a:r>
              <a:rPr lang="en-US" dirty="0" err="1"/>
              <a:t>Preceptrons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78840-5E32-A141-8212-1851D47A5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Can have many meanings. Sometimes it’s used to refer to any feedforward network (as opposed to a recursive network)</a:t>
            </a:r>
          </a:p>
          <a:p>
            <a:r>
              <a:rPr lang="en-US" sz="2000" dirty="0"/>
              <a:t>Most commonly it’s used to refer to a fully </a:t>
            </a:r>
            <a:r>
              <a:rPr lang="en-US" sz="2000" b="1" dirty="0"/>
              <a:t>connected network </a:t>
            </a:r>
            <a:r>
              <a:rPr lang="en-US" sz="2000" dirty="0"/>
              <a:t>or a </a:t>
            </a:r>
            <a:r>
              <a:rPr lang="en-US" sz="2000" b="1" dirty="0"/>
              <a:t>dense network</a:t>
            </a:r>
            <a:r>
              <a:rPr lang="en-US" sz="2000" dirty="0"/>
              <a:t>, i.e. a node is connected to all other nodes in it’s neighboring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99391-6A4F-D544-859B-BF522009C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105" y="3305462"/>
            <a:ext cx="4999790" cy="287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2998</TotalTime>
  <Words>996</Words>
  <Application>Microsoft Macintosh PowerPoint</Application>
  <PresentationFormat>Widescreen</PresentationFormat>
  <Paragraphs>176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Lesson 2:  Intro to PyTorch and Multilayer Perceptrons</vt:lpstr>
      <vt:lpstr>Recap: Linear Classifiers</vt:lpstr>
      <vt:lpstr>Linear Regression</vt:lpstr>
      <vt:lpstr>Assignment 1: Part 3 (optional)</vt:lpstr>
      <vt:lpstr>Gradient Descent</vt:lpstr>
      <vt:lpstr>Stochastic Gradient Descent</vt:lpstr>
      <vt:lpstr>Mini-Batching</vt:lpstr>
      <vt:lpstr>Break for PyTorch Code!</vt:lpstr>
      <vt:lpstr>Multi-Layer Preceptrons</vt:lpstr>
      <vt:lpstr>The Math: Notation</vt:lpstr>
      <vt:lpstr>The Math: Vectorization</vt:lpstr>
      <vt:lpstr>The Math: Equations</vt:lpstr>
      <vt:lpstr>Assignment 2</vt:lpstr>
      <vt:lpstr>Assignment 2: Preprocessing</vt:lpstr>
      <vt:lpstr>Assignment 2: Preprocessing - Normalizing</vt:lpstr>
      <vt:lpstr>Assignment 2: Preprocessing - Onehot Encoding</vt:lpstr>
      <vt:lpstr>Assignment 2: Your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1:  Linear Classifiers</dc:title>
  <dc:creator>Eric Keilty</dc:creator>
  <cp:lastModifiedBy>Eric Keilty</cp:lastModifiedBy>
  <cp:revision>67</cp:revision>
  <dcterms:created xsi:type="dcterms:W3CDTF">2020-05-01T23:57:10Z</dcterms:created>
  <dcterms:modified xsi:type="dcterms:W3CDTF">2020-05-10T12:54:25Z</dcterms:modified>
</cp:coreProperties>
</file>