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33"/>
  </p:notesMasterIdLst>
  <p:sldIdLst>
    <p:sldId id="256" r:id="rId2"/>
    <p:sldId id="277" r:id="rId3"/>
    <p:sldId id="278" r:id="rId4"/>
    <p:sldId id="281" r:id="rId5"/>
    <p:sldId id="279" r:id="rId6"/>
    <p:sldId id="280" r:id="rId7"/>
    <p:sldId id="294" r:id="rId8"/>
    <p:sldId id="285" r:id="rId9"/>
    <p:sldId id="283" r:id="rId10"/>
    <p:sldId id="284" r:id="rId11"/>
    <p:sldId id="286" r:id="rId12"/>
    <p:sldId id="290" r:id="rId13"/>
    <p:sldId id="287" r:id="rId14"/>
    <p:sldId id="291" r:id="rId15"/>
    <p:sldId id="288" r:id="rId16"/>
    <p:sldId id="292" r:id="rId17"/>
    <p:sldId id="295" r:id="rId18"/>
    <p:sldId id="296" r:id="rId19"/>
    <p:sldId id="297" r:id="rId20"/>
    <p:sldId id="302" r:id="rId21"/>
    <p:sldId id="298" r:id="rId22"/>
    <p:sldId id="299" r:id="rId23"/>
    <p:sldId id="300" r:id="rId24"/>
    <p:sldId id="301" r:id="rId25"/>
    <p:sldId id="304" r:id="rId26"/>
    <p:sldId id="303" r:id="rId27"/>
    <p:sldId id="305" r:id="rId28"/>
    <p:sldId id="306" r:id="rId29"/>
    <p:sldId id="307" r:id="rId30"/>
    <p:sldId id="308" r:id="rId31"/>
    <p:sldId id="30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FF40FF"/>
    <a:srgbClr val="FFFFFF"/>
    <a:srgbClr val="0090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684"/>
    <p:restoredTop sz="82282"/>
  </p:normalViewPr>
  <p:slideViewPr>
    <p:cSldViewPr snapToGrid="0" snapToObjects="1">
      <p:cViewPr>
        <p:scale>
          <a:sx n="82" d="100"/>
          <a:sy n="82" d="100"/>
        </p:scale>
        <p:origin x="144"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818BAB-0DD9-BF47-8120-3FB2445605D1}" type="datetimeFigureOut">
              <a:rPr lang="en-US" smtClean="0"/>
              <a:t>6/4/20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ED090-DD7F-BA42-A7FE-93BA398C23CA}" type="slidenum">
              <a:rPr lang="en-US" smtClean="0"/>
              <a:t>‹#›</a:t>
            </a:fld>
            <a:endParaRPr lang="en-US"/>
          </a:p>
        </p:txBody>
      </p:sp>
    </p:spTree>
    <p:extLst>
      <p:ext uri="{BB962C8B-B14F-4D97-AF65-F5344CB8AC3E}">
        <p14:creationId xmlns:p14="http://schemas.microsoft.com/office/powerpoint/2010/main" val="3182862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FED090-DD7F-BA42-A7FE-93BA398C23CA}" type="slidenum">
              <a:rPr lang="en-US" smtClean="0"/>
              <a:t>3</a:t>
            </a:fld>
            <a:endParaRPr lang="en-US"/>
          </a:p>
        </p:txBody>
      </p:sp>
    </p:spTree>
    <p:extLst>
      <p:ext uri="{BB962C8B-B14F-4D97-AF65-F5344CB8AC3E}">
        <p14:creationId xmlns:p14="http://schemas.microsoft.com/office/powerpoint/2010/main" val="2099093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FED090-DD7F-BA42-A7FE-93BA398C23CA}" type="slidenum">
              <a:rPr lang="en-US" smtClean="0"/>
              <a:t>27</a:t>
            </a:fld>
            <a:endParaRPr lang="en-US"/>
          </a:p>
        </p:txBody>
      </p:sp>
    </p:spTree>
    <p:extLst>
      <p:ext uri="{BB962C8B-B14F-4D97-AF65-F5344CB8AC3E}">
        <p14:creationId xmlns:p14="http://schemas.microsoft.com/office/powerpoint/2010/main" val="2073548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FED090-DD7F-BA42-A7FE-93BA398C23CA}" type="slidenum">
              <a:rPr lang="en-US" smtClean="0"/>
              <a:t>29</a:t>
            </a:fld>
            <a:endParaRPr lang="en-US"/>
          </a:p>
        </p:txBody>
      </p:sp>
    </p:spTree>
    <p:extLst>
      <p:ext uri="{BB962C8B-B14F-4D97-AF65-F5344CB8AC3E}">
        <p14:creationId xmlns:p14="http://schemas.microsoft.com/office/powerpoint/2010/main" val="2099473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FED090-DD7F-BA42-A7FE-93BA398C23CA}" type="slidenum">
              <a:rPr lang="en-US" smtClean="0"/>
              <a:t>30</a:t>
            </a:fld>
            <a:endParaRPr lang="en-US"/>
          </a:p>
        </p:txBody>
      </p:sp>
    </p:spTree>
    <p:extLst>
      <p:ext uri="{BB962C8B-B14F-4D97-AF65-F5344CB8AC3E}">
        <p14:creationId xmlns:p14="http://schemas.microsoft.com/office/powerpoint/2010/main" val="3724908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FED090-DD7F-BA42-A7FE-93BA398C23CA}" type="slidenum">
              <a:rPr lang="en-US" smtClean="0"/>
              <a:t>6</a:t>
            </a:fld>
            <a:endParaRPr lang="en-US"/>
          </a:p>
        </p:txBody>
      </p:sp>
    </p:spTree>
    <p:extLst>
      <p:ext uri="{BB962C8B-B14F-4D97-AF65-F5344CB8AC3E}">
        <p14:creationId xmlns:p14="http://schemas.microsoft.com/office/powerpoint/2010/main" val="4247220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FED090-DD7F-BA42-A7FE-93BA398C23CA}" type="slidenum">
              <a:rPr lang="en-US" smtClean="0"/>
              <a:t>8</a:t>
            </a:fld>
            <a:endParaRPr lang="en-US"/>
          </a:p>
        </p:txBody>
      </p:sp>
    </p:spTree>
    <p:extLst>
      <p:ext uri="{BB962C8B-B14F-4D97-AF65-F5344CB8AC3E}">
        <p14:creationId xmlns:p14="http://schemas.microsoft.com/office/powerpoint/2010/main" val="3917673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FED090-DD7F-BA42-A7FE-93BA398C23CA}" type="slidenum">
              <a:rPr lang="en-US" smtClean="0"/>
              <a:t>11</a:t>
            </a:fld>
            <a:endParaRPr lang="en-US"/>
          </a:p>
        </p:txBody>
      </p:sp>
    </p:spTree>
    <p:extLst>
      <p:ext uri="{BB962C8B-B14F-4D97-AF65-F5344CB8AC3E}">
        <p14:creationId xmlns:p14="http://schemas.microsoft.com/office/powerpoint/2010/main" val="641617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FED090-DD7F-BA42-A7FE-93BA398C23CA}" type="slidenum">
              <a:rPr lang="en-US" smtClean="0"/>
              <a:t>15</a:t>
            </a:fld>
            <a:endParaRPr lang="en-US"/>
          </a:p>
        </p:txBody>
      </p:sp>
    </p:spTree>
    <p:extLst>
      <p:ext uri="{BB962C8B-B14F-4D97-AF65-F5344CB8AC3E}">
        <p14:creationId xmlns:p14="http://schemas.microsoft.com/office/powerpoint/2010/main" val="640067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FED090-DD7F-BA42-A7FE-93BA398C23CA}" type="slidenum">
              <a:rPr lang="en-US" smtClean="0"/>
              <a:t>18</a:t>
            </a:fld>
            <a:endParaRPr lang="en-US"/>
          </a:p>
        </p:txBody>
      </p:sp>
    </p:spTree>
    <p:extLst>
      <p:ext uri="{BB962C8B-B14F-4D97-AF65-F5344CB8AC3E}">
        <p14:creationId xmlns:p14="http://schemas.microsoft.com/office/powerpoint/2010/main" val="2602056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FED090-DD7F-BA42-A7FE-93BA398C23CA}" type="slidenum">
              <a:rPr lang="en-US" smtClean="0"/>
              <a:t>21</a:t>
            </a:fld>
            <a:endParaRPr lang="en-US"/>
          </a:p>
        </p:txBody>
      </p:sp>
    </p:spTree>
    <p:extLst>
      <p:ext uri="{BB962C8B-B14F-4D97-AF65-F5344CB8AC3E}">
        <p14:creationId xmlns:p14="http://schemas.microsoft.com/office/powerpoint/2010/main" val="4261865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FED090-DD7F-BA42-A7FE-93BA398C23CA}" type="slidenum">
              <a:rPr lang="en-US" smtClean="0"/>
              <a:t>25</a:t>
            </a:fld>
            <a:endParaRPr lang="en-US"/>
          </a:p>
        </p:txBody>
      </p:sp>
    </p:spTree>
    <p:extLst>
      <p:ext uri="{BB962C8B-B14F-4D97-AF65-F5344CB8AC3E}">
        <p14:creationId xmlns:p14="http://schemas.microsoft.com/office/powerpoint/2010/main" val="639309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FED090-DD7F-BA42-A7FE-93BA398C23CA}" type="slidenum">
              <a:rPr lang="en-US" smtClean="0"/>
              <a:t>26</a:t>
            </a:fld>
            <a:endParaRPr lang="en-US"/>
          </a:p>
        </p:txBody>
      </p:sp>
    </p:spTree>
    <p:extLst>
      <p:ext uri="{BB962C8B-B14F-4D97-AF65-F5344CB8AC3E}">
        <p14:creationId xmlns:p14="http://schemas.microsoft.com/office/powerpoint/2010/main" val="2565164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A1971A-DA36-7F48-BD7C-6F24AC0D3ED3}" type="datetimeFigureOut">
              <a:rPr lang="en-US" smtClean="0"/>
              <a:t>6/4/20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6AF07-3B0D-CF40-9D62-3D03E4853C77}" type="slidenum">
              <a:rPr lang="en-US" smtClean="0"/>
              <a:t>‹#›</a:t>
            </a:fld>
            <a:endParaRPr lang="en-US"/>
          </a:p>
        </p:txBody>
      </p:sp>
    </p:spTree>
    <p:extLst>
      <p:ext uri="{BB962C8B-B14F-4D97-AF65-F5344CB8AC3E}">
        <p14:creationId xmlns:p14="http://schemas.microsoft.com/office/powerpoint/2010/main" val="4187965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A1971A-DA36-7F48-BD7C-6F24AC0D3ED3}" type="datetimeFigureOut">
              <a:rPr lang="en-US" smtClean="0"/>
              <a:t>6/4/20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6AF07-3B0D-CF40-9D62-3D03E4853C77}" type="slidenum">
              <a:rPr lang="en-US" smtClean="0"/>
              <a:t>‹#›</a:t>
            </a:fld>
            <a:endParaRPr lang="en-US"/>
          </a:p>
        </p:txBody>
      </p:sp>
    </p:spTree>
    <p:extLst>
      <p:ext uri="{BB962C8B-B14F-4D97-AF65-F5344CB8AC3E}">
        <p14:creationId xmlns:p14="http://schemas.microsoft.com/office/powerpoint/2010/main" val="2134562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A1971A-DA36-7F48-BD7C-6F24AC0D3ED3}" type="datetimeFigureOut">
              <a:rPr lang="en-US" smtClean="0"/>
              <a:t>6/4/20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6AF07-3B0D-CF40-9D62-3D03E4853C77}" type="slidenum">
              <a:rPr lang="en-US" smtClean="0"/>
              <a:t>‹#›</a:t>
            </a:fld>
            <a:endParaRPr lang="en-US"/>
          </a:p>
        </p:txBody>
      </p:sp>
    </p:spTree>
    <p:extLst>
      <p:ext uri="{BB962C8B-B14F-4D97-AF65-F5344CB8AC3E}">
        <p14:creationId xmlns:p14="http://schemas.microsoft.com/office/powerpoint/2010/main" val="1265400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A1971A-DA36-7F48-BD7C-6F24AC0D3ED3}" type="datetimeFigureOut">
              <a:rPr lang="en-US" smtClean="0"/>
              <a:t>6/4/20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6AF07-3B0D-CF40-9D62-3D03E4853C77}" type="slidenum">
              <a:rPr lang="en-US" smtClean="0"/>
              <a:t>‹#›</a:t>
            </a:fld>
            <a:endParaRPr lang="en-US" dirty="0"/>
          </a:p>
        </p:txBody>
      </p:sp>
    </p:spTree>
    <p:extLst>
      <p:ext uri="{BB962C8B-B14F-4D97-AF65-F5344CB8AC3E}">
        <p14:creationId xmlns:p14="http://schemas.microsoft.com/office/powerpoint/2010/main" val="3309714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A1971A-DA36-7F48-BD7C-6F24AC0D3ED3}" type="datetimeFigureOut">
              <a:rPr lang="en-US" smtClean="0"/>
              <a:t>6/4/20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6AF07-3B0D-CF40-9D62-3D03E4853C77}" type="slidenum">
              <a:rPr lang="en-US" smtClean="0"/>
              <a:t>‹#›</a:t>
            </a:fld>
            <a:endParaRPr lang="en-US"/>
          </a:p>
        </p:txBody>
      </p:sp>
    </p:spTree>
    <p:extLst>
      <p:ext uri="{BB962C8B-B14F-4D97-AF65-F5344CB8AC3E}">
        <p14:creationId xmlns:p14="http://schemas.microsoft.com/office/powerpoint/2010/main" val="285840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A1971A-DA36-7F48-BD7C-6F24AC0D3ED3}" type="datetimeFigureOut">
              <a:rPr lang="en-US" smtClean="0"/>
              <a:t>6/4/20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96AF07-3B0D-CF40-9D62-3D03E4853C77}" type="slidenum">
              <a:rPr lang="en-US" smtClean="0"/>
              <a:t>‹#›</a:t>
            </a:fld>
            <a:endParaRPr lang="en-US"/>
          </a:p>
        </p:txBody>
      </p:sp>
    </p:spTree>
    <p:extLst>
      <p:ext uri="{BB962C8B-B14F-4D97-AF65-F5344CB8AC3E}">
        <p14:creationId xmlns:p14="http://schemas.microsoft.com/office/powerpoint/2010/main" val="2380424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A1971A-DA36-7F48-BD7C-6F24AC0D3ED3}" type="datetimeFigureOut">
              <a:rPr lang="en-US" smtClean="0"/>
              <a:t>6/4/20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96AF07-3B0D-CF40-9D62-3D03E4853C77}" type="slidenum">
              <a:rPr lang="en-US" smtClean="0"/>
              <a:t>‹#›</a:t>
            </a:fld>
            <a:endParaRPr lang="en-US"/>
          </a:p>
        </p:txBody>
      </p:sp>
    </p:spTree>
    <p:extLst>
      <p:ext uri="{BB962C8B-B14F-4D97-AF65-F5344CB8AC3E}">
        <p14:creationId xmlns:p14="http://schemas.microsoft.com/office/powerpoint/2010/main" val="352254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A1971A-DA36-7F48-BD7C-6F24AC0D3ED3}" type="datetimeFigureOut">
              <a:rPr lang="en-US" smtClean="0"/>
              <a:t>6/4/20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96AF07-3B0D-CF40-9D62-3D03E4853C77}" type="slidenum">
              <a:rPr lang="en-US" smtClean="0"/>
              <a:t>‹#›</a:t>
            </a:fld>
            <a:endParaRPr lang="en-US"/>
          </a:p>
        </p:txBody>
      </p:sp>
    </p:spTree>
    <p:extLst>
      <p:ext uri="{BB962C8B-B14F-4D97-AF65-F5344CB8AC3E}">
        <p14:creationId xmlns:p14="http://schemas.microsoft.com/office/powerpoint/2010/main" val="1468545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A1971A-DA36-7F48-BD7C-6F24AC0D3ED3}" type="datetimeFigureOut">
              <a:rPr lang="en-US" smtClean="0"/>
              <a:t>6/4/20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96AF07-3B0D-CF40-9D62-3D03E4853C77}" type="slidenum">
              <a:rPr lang="en-US" smtClean="0"/>
              <a:t>‹#›</a:t>
            </a:fld>
            <a:endParaRPr lang="en-US"/>
          </a:p>
        </p:txBody>
      </p:sp>
    </p:spTree>
    <p:extLst>
      <p:ext uri="{BB962C8B-B14F-4D97-AF65-F5344CB8AC3E}">
        <p14:creationId xmlns:p14="http://schemas.microsoft.com/office/powerpoint/2010/main" val="4132643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A1971A-DA36-7F48-BD7C-6F24AC0D3ED3}" type="datetimeFigureOut">
              <a:rPr lang="en-US" smtClean="0"/>
              <a:t>6/4/20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96AF07-3B0D-CF40-9D62-3D03E4853C77}" type="slidenum">
              <a:rPr lang="en-US" smtClean="0"/>
              <a:t>‹#›</a:t>
            </a:fld>
            <a:endParaRPr lang="en-US"/>
          </a:p>
        </p:txBody>
      </p:sp>
    </p:spTree>
    <p:extLst>
      <p:ext uri="{BB962C8B-B14F-4D97-AF65-F5344CB8AC3E}">
        <p14:creationId xmlns:p14="http://schemas.microsoft.com/office/powerpoint/2010/main" val="4246969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A1971A-DA36-7F48-BD7C-6F24AC0D3ED3}" type="datetimeFigureOut">
              <a:rPr lang="en-US" smtClean="0"/>
              <a:t>6/4/20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96AF07-3B0D-CF40-9D62-3D03E4853C77}" type="slidenum">
              <a:rPr lang="en-US" smtClean="0"/>
              <a:t>‹#›</a:t>
            </a:fld>
            <a:endParaRPr lang="en-US"/>
          </a:p>
        </p:txBody>
      </p:sp>
    </p:spTree>
    <p:extLst>
      <p:ext uri="{BB962C8B-B14F-4D97-AF65-F5344CB8AC3E}">
        <p14:creationId xmlns:p14="http://schemas.microsoft.com/office/powerpoint/2010/main" val="180325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A1971A-DA36-7F48-BD7C-6F24AC0D3ED3}" type="datetimeFigureOut">
              <a:rPr lang="en-US" smtClean="0"/>
              <a:t>6/4/20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96AF07-3B0D-CF40-9D62-3D03E4853C77}" type="slidenum">
              <a:rPr lang="en-US" smtClean="0"/>
              <a:t>‹#›</a:t>
            </a:fld>
            <a:endParaRPr lang="en-US"/>
          </a:p>
        </p:txBody>
      </p:sp>
    </p:spTree>
    <p:extLst>
      <p:ext uri="{BB962C8B-B14F-4D97-AF65-F5344CB8AC3E}">
        <p14:creationId xmlns:p14="http://schemas.microsoft.com/office/powerpoint/2010/main" val="297689868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hyperlink" Target="http://www.jmlr.org/papers/volume3/bengio03a/bengio03a.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31.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37.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38.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0BA7-908E-754E-A1B7-5760DA50B3DA}"/>
              </a:ext>
            </a:extLst>
          </p:cNvPr>
          <p:cNvSpPr>
            <a:spLocks noGrp="1"/>
          </p:cNvSpPr>
          <p:nvPr>
            <p:ph type="ctrTitle"/>
          </p:nvPr>
        </p:nvSpPr>
        <p:spPr>
          <a:xfrm>
            <a:off x="1842710" y="2043663"/>
            <a:ext cx="8506579" cy="2031055"/>
          </a:xfrm>
        </p:spPr>
        <p:txBody>
          <a:bodyPr>
            <a:normAutofit fontScale="90000"/>
          </a:bodyPr>
          <a:lstStyle/>
          <a:p>
            <a:r>
              <a:rPr lang="en-US" dirty="0">
                <a:solidFill>
                  <a:srgbClr val="FFFFFF"/>
                </a:solidFill>
              </a:rPr>
              <a:t>Lesson 6: </a:t>
            </a:r>
            <a:br>
              <a:rPr lang="en-US" dirty="0">
                <a:solidFill>
                  <a:srgbClr val="FFFFFF"/>
                </a:solidFill>
              </a:rPr>
            </a:br>
            <a:r>
              <a:rPr lang="en-US" dirty="0">
                <a:solidFill>
                  <a:srgbClr val="FFFFFF"/>
                </a:solidFill>
              </a:rPr>
              <a:t>Introduction to </a:t>
            </a:r>
            <a:br>
              <a:rPr lang="en-US" dirty="0">
                <a:solidFill>
                  <a:srgbClr val="FFFFFF"/>
                </a:solidFill>
              </a:rPr>
            </a:br>
            <a:r>
              <a:rPr lang="en-US" dirty="0">
                <a:solidFill>
                  <a:srgbClr val="FFFFFF"/>
                </a:solidFill>
              </a:rPr>
              <a:t>Natural Language Processing</a:t>
            </a:r>
          </a:p>
        </p:txBody>
      </p:sp>
      <p:sp>
        <p:nvSpPr>
          <p:cNvPr id="3" name="Subtitle 2">
            <a:extLst>
              <a:ext uri="{FF2B5EF4-FFF2-40B4-BE49-F238E27FC236}">
                <a16:creationId xmlns:a16="http://schemas.microsoft.com/office/drawing/2014/main" id="{82B87CD0-539B-CB49-B801-615B61E5945B}"/>
              </a:ext>
            </a:extLst>
          </p:cNvPr>
          <p:cNvSpPr>
            <a:spLocks noGrp="1"/>
          </p:cNvSpPr>
          <p:nvPr>
            <p:ph type="subTitle" idx="1"/>
          </p:nvPr>
        </p:nvSpPr>
        <p:spPr>
          <a:xfrm>
            <a:off x="3045368" y="4074718"/>
            <a:ext cx="6105194" cy="682079"/>
          </a:xfrm>
        </p:spPr>
        <p:txBody>
          <a:bodyPr>
            <a:normAutofit/>
          </a:bodyPr>
          <a:lstStyle/>
          <a:p>
            <a:r>
              <a:rPr lang="en-US">
                <a:solidFill>
                  <a:srgbClr val="FFFFFF"/>
                </a:solidFill>
              </a:rPr>
              <a:t>Eric Keilty</a:t>
            </a:r>
          </a:p>
        </p:txBody>
      </p:sp>
    </p:spTree>
    <p:extLst>
      <p:ext uri="{BB962C8B-B14F-4D97-AF65-F5344CB8AC3E}">
        <p14:creationId xmlns:p14="http://schemas.microsoft.com/office/powerpoint/2010/main" val="2372315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B3242-993F-BB4F-B895-755F4BA0D2BF}"/>
              </a:ext>
            </a:extLst>
          </p:cNvPr>
          <p:cNvSpPr>
            <a:spLocks noGrp="1"/>
          </p:cNvSpPr>
          <p:nvPr>
            <p:ph type="title"/>
          </p:nvPr>
        </p:nvSpPr>
        <p:spPr/>
        <p:txBody>
          <a:bodyPr/>
          <a:lstStyle/>
          <a:p>
            <a:r>
              <a:rPr lang="en-US" dirty="0"/>
              <a:t>Word Tokenization</a:t>
            </a:r>
          </a:p>
        </p:txBody>
      </p:sp>
      <p:sp>
        <p:nvSpPr>
          <p:cNvPr id="3" name="Content Placeholder 2">
            <a:extLst>
              <a:ext uri="{FF2B5EF4-FFF2-40B4-BE49-F238E27FC236}">
                <a16:creationId xmlns:a16="http://schemas.microsoft.com/office/drawing/2014/main" id="{6B26EFCB-988F-4B4A-934A-5C5192ED1621}"/>
              </a:ext>
            </a:extLst>
          </p:cNvPr>
          <p:cNvSpPr>
            <a:spLocks noGrp="1"/>
          </p:cNvSpPr>
          <p:nvPr>
            <p:ph idx="1"/>
          </p:nvPr>
        </p:nvSpPr>
        <p:spPr>
          <a:xfrm>
            <a:off x="838200" y="1825625"/>
            <a:ext cx="10515600" cy="877908"/>
          </a:xfrm>
        </p:spPr>
        <p:txBody>
          <a:bodyPr>
            <a:normAutofit/>
          </a:bodyPr>
          <a:lstStyle/>
          <a:p>
            <a:r>
              <a:rPr lang="en-US" dirty="0"/>
              <a:t>Given a sentence, separate out each component word                          </a:t>
            </a:r>
            <a:r>
              <a:rPr lang="en-US" dirty="0">
                <a:solidFill>
                  <a:srgbClr val="7F7F7F"/>
                </a:solidFill>
              </a:rPr>
              <a:t>(a bit more complicated than you think)</a:t>
            </a:r>
            <a:endParaRPr lang="en-US" dirty="0"/>
          </a:p>
        </p:txBody>
      </p:sp>
      <p:sp>
        <p:nvSpPr>
          <p:cNvPr id="5" name="TextBox 4">
            <a:extLst>
              <a:ext uri="{FF2B5EF4-FFF2-40B4-BE49-F238E27FC236}">
                <a16:creationId xmlns:a16="http://schemas.microsoft.com/office/drawing/2014/main" id="{9844814E-B433-1F48-8A75-31210A1A69B6}"/>
              </a:ext>
            </a:extLst>
          </p:cNvPr>
          <p:cNvSpPr txBox="1"/>
          <p:nvPr/>
        </p:nvSpPr>
        <p:spPr>
          <a:xfrm>
            <a:off x="1196344" y="2703533"/>
            <a:ext cx="2724727" cy="338554"/>
          </a:xfrm>
          <a:prstGeom prst="rect">
            <a:avLst/>
          </a:prstGeom>
          <a:noFill/>
        </p:spPr>
        <p:txBody>
          <a:bodyPr wrap="square" rtlCol="0">
            <a:spAutoFit/>
          </a:bodyPr>
          <a:lstStyle/>
          <a:p>
            <a:endParaRPr lang="en-US" sz="1600" b="1"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6C8CF474-410C-7545-8F67-BE6F7E4EED9A}"/>
              </a:ext>
            </a:extLst>
          </p:cNvPr>
          <p:cNvSpPr txBox="1"/>
          <p:nvPr/>
        </p:nvSpPr>
        <p:spPr>
          <a:xfrm>
            <a:off x="5996847" y="3640841"/>
            <a:ext cx="5638800" cy="1477328"/>
          </a:xfrm>
          <a:prstGeom prst="rect">
            <a:avLst/>
          </a:prstGeom>
          <a:noFill/>
        </p:spPr>
        <p:txBody>
          <a:bodyPr wrap="square" rtlCol="0">
            <a:spAutoFit/>
          </a:bodyPr>
          <a:lstStyle/>
          <a:p>
            <a:r>
              <a:rPr lang="en-CA" dirty="0">
                <a:latin typeface="Courier New" panose="02070309020205020404" pitchFamily="49" charset="0"/>
                <a:cs typeface="Courier New" panose="02070309020205020404" pitchFamily="49" charset="0"/>
              </a:rPr>
              <a:t>tokens = [</a:t>
            </a:r>
          </a:p>
          <a:p>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wow</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that</a:t>
            </a:r>
            <a:r>
              <a:rPr lang="en-CA" dirty="0">
                <a:solidFill>
                  <a:srgbClr val="FFFFFF"/>
                </a:solidFill>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’s</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amazing</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i</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did</a:t>
            </a:r>
            <a:r>
              <a:rPr lang="en-CA" dirty="0">
                <a:solidFill>
                  <a:srgbClr val="FFFFFF"/>
                </a:solidFill>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n’t</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know</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dogs</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could</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do</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that</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a:t>
            </a:r>
            <a:r>
              <a:rPr lang="en-CA" dirty="0">
                <a:latin typeface="Courier New" panose="02070309020205020404" pitchFamily="49" charset="0"/>
                <a:cs typeface="Courier New" panose="02070309020205020404" pitchFamily="49" charset="0"/>
              </a:rPr>
              <a:t>”</a:t>
            </a:r>
          </a:p>
          <a:p>
            <a:r>
              <a:rPr lang="en-CA" dirty="0">
                <a:latin typeface="Courier New" panose="02070309020205020404" pitchFamily="49" charset="0"/>
                <a:cs typeface="Courier New" panose="02070309020205020404" pitchFamily="49" charset="0"/>
              </a:rPr>
              <a:t>]</a:t>
            </a:r>
          </a:p>
        </p:txBody>
      </p:sp>
      <p:sp>
        <p:nvSpPr>
          <p:cNvPr id="15" name="TextBox 14">
            <a:extLst>
              <a:ext uri="{FF2B5EF4-FFF2-40B4-BE49-F238E27FC236}">
                <a16:creationId xmlns:a16="http://schemas.microsoft.com/office/drawing/2014/main" id="{3FAA8041-66EE-BA48-81F5-8310F60FE43D}"/>
              </a:ext>
            </a:extLst>
          </p:cNvPr>
          <p:cNvSpPr txBox="1"/>
          <p:nvPr/>
        </p:nvSpPr>
        <p:spPr>
          <a:xfrm>
            <a:off x="1038909" y="3642954"/>
            <a:ext cx="3447315" cy="1015663"/>
          </a:xfrm>
          <a:prstGeom prst="rect">
            <a:avLst/>
          </a:prstGeom>
          <a:noFill/>
        </p:spPr>
        <p:txBody>
          <a:bodyPr wrap="square" rtlCol="0">
            <a:spAutoFit/>
          </a:bodyPr>
          <a:lstStyle/>
          <a:p>
            <a:pPr algn="ctr"/>
            <a:r>
              <a:rPr lang="en-CA" sz="2000" dirty="0">
                <a:latin typeface="Courier New" panose="02070309020205020404" pitchFamily="49" charset="0"/>
                <a:cs typeface="Courier New" panose="02070309020205020404" pitchFamily="49" charset="0"/>
              </a:rPr>
              <a:t>“</a:t>
            </a:r>
            <a:r>
              <a:rPr lang="en-CA" sz="2000" dirty="0">
                <a:solidFill>
                  <a:srgbClr val="FFFF00"/>
                </a:solidFill>
                <a:latin typeface="Courier New" panose="02070309020205020404" pitchFamily="49" charset="0"/>
                <a:cs typeface="Courier New" panose="02070309020205020404" pitchFamily="49" charset="0"/>
              </a:rPr>
              <a:t>Wow, that's amazing! I didn't know dogs could do that.</a:t>
            </a:r>
            <a:r>
              <a:rPr lang="en-CA" sz="2000" dirty="0">
                <a:latin typeface="Courier New" panose="02070309020205020404" pitchFamily="49" charset="0"/>
                <a:cs typeface="Courier New" panose="02070309020205020404" pitchFamily="49" charset="0"/>
              </a:rPr>
              <a:t>”</a:t>
            </a:r>
          </a:p>
        </p:txBody>
      </p:sp>
      <p:cxnSp>
        <p:nvCxnSpPr>
          <p:cNvPr id="16" name="Straight Arrow Connector 15">
            <a:extLst>
              <a:ext uri="{FF2B5EF4-FFF2-40B4-BE49-F238E27FC236}">
                <a16:creationId xmlns:a16="http://schemas.microsoft.com/office/drawing/2014/main" id="{89F67E8A-EE00-F445-9A63-B3479FEA6EFB}"/>
              </a:ext>
            </a:extLst>
          </p:cNvPr>
          <p:cNvCxnSpPr>
            <a:cxnSpLocks/>
          </p:cNvCxnSpPr>
          <p:nvPr/>
        </p:nvCxnSpPr>
        <p:spPr>
          <a:xfrm>
            <a:off x="4909701" y="4172286"/>
            <a:ext cx="6636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2682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F7C88-2A83-174F-AC92-3DC19CB30CE1}"/>
              </a:ext>
            </a:extLst>
          </p:cNvPr>
          <p:cNvSpPr>
            <a:spLocks noGrp="1"/>
          </p:cNvSpPr>
          <p:nvPr>
            <p:ph type="title"/>
          </p:nvPr>
        </p:nvSpPr>
        <p:spPr/>
        <p:txBody>
          <a:bodyPr/>
          <a:lstStyle/>
          <a:p>
            <a:r>
              <a:rPr lang="en-US" dirty="0"/>
              <a:t>Stemming</a:t>
            </a:r>
          </a:p>
        </p:txBody>
      </p:sp>
      <p:sp>
        <p:nvSpPr>
          <p:cNvPr id="3" name="Content Placeholder 2">
            <a:extLst>
              <a:ext uri="{FF2B5EF4-FFF2-40B4-BE49-F238E27FC236}">
                <a16:creationId xmlns:a16="http://schemas.microsoft.com/office/drawing/2014/main" id="{F29D04BF-F412-4E44-942E-6388748039DF}"/>
              </a:ext>
            </a:extLst>
          </p:cNvPr>
          <p:cNvSpPr>
            <a:spLocks noGrp="1"/>
          </p:cNvSpPr>
          <p:nvPr>
            <p:ph idx="1"/>
          </p:nvPr>
        </p:nvSpPr>
        <p:spPr>
          <a:xfrm>
            <a:off x="838200" y="1626754"/>
            <a:ext cx="11090564" cy="4968009"/>
          </a:xfrm>
        </p:spPr>
        <p:txBody>
          <a:bodyPr>
            <a:normAutofit/>
          </a:bodyPr>
          <a:lstStyle/>
          <a:p>
            <a:r>
              <a:rPr lang="en-US" dirty="0"/>
              <a:t>a crude heuristic process that attempts to reduce a word to its </a:t>
            </a:r>
            <a:r>
              <a:rPr lang="en-US" b="1" dirty="0"/>
              <a:t>stem</a:t>
            </a:r>
            <a:r>
              <a:rPr lang="en-US" dirty="0"/>
              <a:t> or </a:t>
            </a:r>
            <a:r>
              <a:rPr lang="en-US" b="1" dirty="0"/>
              <a:t>root</a:t>
            </a:r>
            <a:r>
              <a:rPr lang="en-US" dirty="0"/>
              <a:t> by chopping off the end of the word</a:t>
            </a:r>
          </a:p>
          <a:p>
            <a:pPr lvl="1"/>
            <a:r>
              <a:rPr lang="en-US" dirty="0">
                <a:sym typeface="Wingdings" pitchFamily="2" charset="2"/>
              </a:rPr>
              <a:t>“playing”  “play”</a:t>
            </a:r>
          </a:p>
          <a:p>
            <a:pPr lvl="1"/>
            <a:r>
              <a:rPr lang="en-US" dirty="0">
                <a:sym typeface="Wingdings" pitchFamily="2" charset="2"/>
              </a:rPr>
              <a:t>“likes”, “liked”, “likely”, “liking”  “like”</a:t>
            </a:r>
          </a:p>
          <a:p>
            <a:pPr marL="457200" lvl="1" indent="0">
              <a:buNone/>
            </a:pPr>
            <a:endParaRPr lang="en-US" dirty="0">
              <a:sym typeface="Wingdings" pitchFamily="2" charset="2"/>
            </a:endParaRPr>
          </a:p>
          <a:p>
            <a:r>
              <a:rPr lang="en-US" b="1" dirty="0">
                <a:sym typeface="Wingdings" pitchFamily="2" charset="2"/>
              </a:rPr>
              <a:t>Advantage</a:t>
            </a:r>
            <a:r>
              <a:rPr lang="en-US" dirty="0">
                <a:sym typeface="Wingdings" pitchFamily="2" charset="2"/>
              </a:rPr>
              <a:t>: Computationally very fast as it does not require context</a:t>
            </a:r>
          </a:p>
          <a:p>
            <a:r>
              <a:rPr lang="en-US" b="1" dirty="0">
                <a:sym typeface="Wingdings" pitchFamily="2" charset="2"/>
              </a:rPr>
              <a:t>Disadvantage</a:t>
            </a:r>
            <a:r>
              <a:rPr lang="en-US" dirty="0">
                <a:sym typeface="Wingdings" pitchFamily="2" charset="2"/>
              </a:rPr>
              <a:t>: Can lead to ambiguity or just nonsense</a:t>
            </a:r>
          </a:p>
          <a:p>
            <a:pPr lvl="1"/>
            <a:r>
              <a:rPr lang="en-US" dirty="0" err="1">
                <a:sym typeface="Wingdings" pitchFamily="2" charset="2"/>
              </a:rPr>
              <a:t>Overstemming</a:t>
            </a:r>
            <a:r>
              <a:rPr lang="en-US" dirty="0">
                <a:sym typeface="Wingdings" pitchFamily="2" charset="2"/>
              </a:rPr>
              <a:t>: mapping too many words to the same stem</a:t>
            </a:r>
          </a:p>
          <a:p>
            <a:pPr lvl="2"/>
            <a:r>
              <a:rPr lang="en-US" dirty="0">
                <a:sym typeface="Wingdings" pitchFamily="2" charset="2"/>
              </a:rPr>
              <a:t>“</a:t>
            </a:r>
            <a:r>
              <a:rPr lang="en-CA" dirty="0"/>
              <a:t>university”, “universal”, “universities”, “universe</a:t>
            </a:r>
            <a:r>
              <a:rPr lang="en-CA" dirty="0">
                <a:sym typeface="Wingdings" pitchFamily="2" charset="2"/>
              </a:rPr>
              <a:t>”  “</a:t>
            </a:r>
            <a:r>
              <a:rPr lang="en-CA" dirty="0" err="1">
                <a:sym typeface="Wingdings" pitchFamily="2" charset="2"/>
              </a:rPr>
              <a:t>univers</a:t>
            </a:r>
            <a:r>
              <a:rPr lang="en-CA" dirty="0">
                <a:sym typeface="Wingdings" pitchFamily="2" charset="2"/>
              </a:rPr>
              <a:t>”</a:t>
            </a:r>
          </a:p>
          <a:p>
            <a:pPr lvl="1"/>
            <a:r>
              <a:rPr lang="en-CA" dirty="0" err="1">
                <a:sym typeface="Wingdings" pitchFamily="2" charset="2"/>
              </a:rPr>
              <a:t>Understemming</a:t>
            </a:r>
            <a:r>
              <a:rPr lang="en-CA" dirty="0">
                <a:sym typeface="Wingdings" pitchFamily="2" charset="2"/>
              </a:rPr>
              <a:t>: Not mapping enough words to the same stem</a:t>
            </a:r>
          </a:p>
          <a:p>
            <a:pPr lvl="2"/>
            <a:r>
              <a:rPr lang="en-CA" dirty="0">
                <a:sym typeface="Wingdings" pitchFamily="2" charset="2"/>
              </a:rPr>
              <a:t>“cactus”  “cactus” and “cacti”  “cacti” but should both go to “</a:t>
            </a:r>
            <a:r>
              <a:rPr lang="en-CA" dirty="0" err="1">
                <a:sym typeface="Wingdings" pitchFamily="2" charset="2"/>
              </a:rPr>
              <a:t>cact</a:t>
            </a:r>
            <a:r>
              <a:rPr lang="en-CA" dirty="0">
                <a:sym typeface="Wingdings" pitchFamily="2" charset="2"/>
              </a:rPr>
              <a:t>”</a:t>
            </a:r>
          </a:p>
        </p:txBody>
      </p:sp>
    </p:spTree>
    <p:extLst>
      <p:ext uri="{BB962C8B-B14F-4D97-AF65-F5344CB8AC3E}">
        <p14:creationId xmlns:p14="http://schemas.microsoft.com/office/powerpoint/2010/main" val="2839461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B3242-993F-BB4F-B895-755F4BA0D2BF}"/>
              </a:ext>
            </a:extLst>
          </p:cNvPr>
          <p:cNvSpPr>
            <a:spLocks noGrp="1"/>
          </p:cNvSpPr>
          <p:nvPr>
            <p:ph type="title"/>
          </p:nvPr>
        </p:nvSpPr>
        <p:spPr/>
        <p:txBody>
          <a:bodyPr/>
          <a:lstStyle/>
          <a:p>
            <a:r>
              <a:rPr lang="en-US" dirty="0"/>
              <a:t>Stemming</a:t>
            </a:r>
          </a:p>
        </p:txBody>
      </p:sp>
      <p:sp>
        <p:nvSpPr>
          <p:cNvPr id="3" name="Content Placeholder 2">
            <a:extLst>
              <a:ext uri="{FF2B5EF4-FFF2-40B4-BE49-F238E27FC236}">
                <a16:creationId xmlns:a16="http://schemas.microsoft.com/office/drawing/2014/main" id="{6B26EFCB-988F-4B4A-934A-5C5192ED1621}"/>
              </a:ext>
            </a:extLst>
          </p:cNvPr>
          <p:cNvSpPr>
            <a:spLocks noGrp="1"/>
          </p:cNvSpPr>
          <p:nvPr>
            <p:ph idx="1"/>
          </p:nvPr>
        </p:nvSpPr>
        <p:spPr>
          <a:xfrm>
            <a:off x="838200" y="1825625"/>
            <a:ext cx="10515600" cy="877908"/>
          </a:xfrm>
        </p:spPr>
        <p:txBody>
          <a:bodyPr>
            <a:normAutofit/>
          </a:bodyPr>
          <a:lstStyle/>
          <a:p>
            <a:r>
              <a:rPr lang="en-US" dirty="0"/>
              <a:t>a crude heuristic process that attempts to reduce a word to its </a:t>
            </a:r>
            <a:r>
              <a:rPr lang="en-US" b="1" dirty="0"/>
              <a:t>stem</a:t>
            </a:r>
            <a:r>
              <a:rPr lang="en-US" dirty="0"/>
              <a:t> or </a:t>
            </a:r>
            <a:r>
              <a:rPr lang="en-US" b="1" dirty="0"/>
              <a:t>root</a:t>
            </a:r>
            <a:r>
              <a:rPr lang="en-US" dirty="0"/>
              <a:t> by chopping off the end of the word</a:t>
            </a:r>
          </a:p>
          <a:p>
            <a:endParaRPr lang="en-US" dirty="0"/>
          </a:p>
        </p:txBody>
      </p:sp>
      <p:sp>
        <p:nvSpPr>
          <p:cNvPr id="5" name="TextBox 4">
            <a:extLst>
              <a:ext uri="{FF2B5EF4-FFF2-40B4-BE49-F238E27FC236}">
                <a16:creationId xmlns:a16="http://schemas.microsoft.com/office/drawing/2014/main" id="{9844814E-B433-1F48-8A75-31210A1A69B6}"/>
              </a:ext>
            </a:extLst>
          </p:cNvPr>
          <p:cNvSpPr txBox="1"/>
          <p:nvPr/>
        </p:nvSpPr>
        <p:spPr>
          <a:xfrm>
            <a:off x="1196344" y="2703533"/>
            <a:ext cx="2724727" cy="338554"/>
          </a:xfrm>
          <a:prstGeom prst="rect">
            <a:avLst/>
          </a:prstGeom>
          <a:noFill/>
        </p:spPr>
        <p:txBody>
          <a:bodyPr wrap="square" rtlCol="0">
            <a:spAutoFit/>
          </a:bodyPr>
          <a:lstStyle/>
          <a:p>
            <a:endParaRPr lang="en-US" sz="1600" b="1"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6C8CF474-410C-7545-8F67-BE6F7E4EED9A}"/>
              </a:ext>
            </a:extLst>
          </p:cNvPr>
          <p:cNvSpPr txBox="1"/>
          <p:nvPr/>
        </p:nvSpPr>
        <p:spPr>
          <a:xfrm>
            <a:off x="5996847" y="3640841"/>
            <a:ext cx="5638800" cy="1477328"/>
          </a:xfrm>
          <a:prstGeom prst="rect">
            <a:avLst/>
          </a:prstGeom>
          <a:noFill/>
        </p:spPr>
        <p:txBody>
          <a:bodyPr wrap="square" rtlCol="0">
            <a:spAutoFit/>
          </a:bodyPr>
          <a:lstStyle/>
          <a:p>
            <a:r>
              <a:rPr lang="en-CA" dirty="0">
                <a:latin typeface="Courier New" panose="02070309020205020404" pitchFamily="49" charset="0"/>
                <a:cs typeface="Courier New" panose="02070309020205020404" pitchFamily="49" charset="0"/>
              </a:rPr>
              <a:t>tokens = [</a:t>
            </a:r>
          </a:p>
          <a:p>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wow</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that</a:t>
            </a:r>
            <a:r>
              <a:rPr lang="en-CA" dirty="0">
                <a:solidFill>
                  <a:srgbClr val="FFFFFF"/>
                </a:solidFill>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’s</a:t>
            </a:r>
            <a:r>
              <a:rPr lang="en-CA" dirty="0">
                <a:latin typeface="Courier New" panose="02070309020205020404" pitchFamily="49" charset="0"/>
                <a:cs typeface="Courier New" panose="02070309020205020404" pitchFamily="49" charset="0"/>
              </a:rPr>
              <a:t>”, “</a:t>
            </a:r>
            <a:r>
              <a:rPr lang="en-CA" dirty="0" err="1">
                <a:solidFill>
                  <a:srgbClr val="FFC000"/>
                </a:solidFill>
                <a:latin typeface="Courier New" panose="02070309020205020404" pitchFamily="49" charset="0"/>
                <a:cs typeface="Courier New" panose="02070309020205020404" pitchFamily="49" charset="0"/>
              </a:rPr>
              <a:t>amaz</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a:t>
            </a:r>
            <a:r>
              <a:rPr lang="en-CA" dirty="0">
                <a:latin typeface="Courier New" panose="02070309020205020404" pitchFamily="49" charset="0"/>
                <a:cs typeface="Courier New" panose="02070309020205020404" pitchFamily="49" charset="0"/>
              </a:rPr>
              <a:t>”, “</a:t>
            </a:r>
            <a:r>
              <a:rPr lang="en-CA" dirty="0" err="1">
                <a:solidFill>
                  <a:srgbClr val="FFC000"/>
                </a:solidFill>
                <a:latin typeface="Courier New" panose="02070309020205020404" pitchFamily="49" charset="0"/>
                <a:cs typeface="Courier New" panose="02070309020205020404" pitchFamily="49" charset="0"/>
              </a:rPr>
              <a:t>i</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did</a:t>
            </a:r>
            <a:r>
              <a:rPr lang="en-CA" dirty="0">
                <a:solidFill>
                  <a:srgbClr val="FFFFFF"/>
                </a:solidFill>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n’t</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know</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dog</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could</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do</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that</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a:t>
            </a:r>
            <a:r>
              <a:rPr lang="en-CA" dirty="0">
                <a:latin typeface="Courier New" panose="02070309020205020404" pitchFamily="49" charset="0"/>
                <a:cs typeface="Courier New" panose="02070309020205020404" pitchFamily="49" charset="0"/>
              </a:rPr>
              <a:t>”</a:t>
            </a:r>
          </a:p>
          <a:p>
            <a:r>
              <a:rPr lang="en-CA" dirty="0">
                <a:latin typeface="Courier New" panose="02070309020205020404" pitchFamily="49" charset="0"/>
                <a:cs typeface="Courier New" panose="02070309020205020404" pitchFamily="49" charset="0"/>
              </a:rPr>
              <a:t>]</a:t>
            </a:r>
          </a:p>
        </p:txBody>
      </p:sp>
      <p:sp>
        <p:nvSpPr>
          <p:cNvPr id="15" name="TextBox 14">
            <a:extLst>
              <a:ext uri="{FF2B5EF4-FFF2-40B4-BE49-F238E27FC236}">
                <a16:creationId xmlns:a16="http://schemas.microsoft.com/office/drawing/2014/main" id="{3FAA8041-66EE-BA48-81F5-8310F60FE43D}"/>
              </a:ext>
            </a:extLst>
          </p:cNvPr>
          <p:cNvSpPr txBox="1"/>
          <p:nvPr/>
        </p:nvSpPr>
        <p:spPr>
          <a:xfrm>
            <a:off x="1038909" y="3815914"/>
            <a:ext cx="3447315" cy="1015663"/>
          </a:xfrm>
          <a:prstGeom prst="rect">
            <a:avLst/>
          </a:prstGeom>
          <a:noFill/>
        </p:spPr>
        <p:txBody>
          <a:bodyPr wrap="square" rtlCol="0">
            <a:spAutoFit/>
          </a:bodyPr>
          <a:lstStyle/>
          <a:p>
            <a:pPr algn="ctr"/>
            <a:r>
              <a:rPr lang="en-CA" sz="2000" dirty="0">
                <a:latin typeface="Courier New" panose="02070309020205020404" pitchFamily="49" charset="0"/>
                <a:cs typeface="Courier New" panose="02070309020205020404" pitchFamily="49" charset="0"/>
              </a:rPr>
              <a:t>“</a:t>
            </a:r>
            <a:r>
              <a:rPr lang="en-CA" sz="2000" dirty="0">
                <a:solidFill>
                  <a:srgbClr val="FFFF00"/>
                </a:solidFill>
                <a:latin typeface="Courier New" panose="02070309020205020404" pitchFamily="49" charset="0"/>
                <a:cs typeface="Courier New" panose="02070309020205020404" pitchFamily="49" charset="0"/>
              </a:rPr>
              <a:t>Wow, that's amazing! I didn't know dogs could do that.</a:t>
            </a:r>
            <a:r>
              <a:rPr lang="en-CA" sz="2000" dirty="0">
                <a:latin typeface="Courier New" panose="02070309020205020404" pitchFamily="49" charset="0"/>
                <a:cs typeface="Courier New" panose="02070309020205020404" pitchFamily="49" charset="0"/>
              </a:rPr>
              <a:t>”</a:t>
            </a:r>
          </a:p>
        </p:txBody>
      </p:sp>
      <p:cxnSp>
        <p:nvCxnSpPr>
          <p:cNvPr id="16" name="Straight Arrow Connector 15">
            <a:extLst>
              <a:ext uri="{FF2B5EF4-FFF2-40B4-BE49-F238E27FC236}">
                <a16:creationId xmlns:a16="http://schemas.microsoft.com/office/drawing/2014/main" id="{89F67E8A-EE00-F445-9A63-B3479FEA6EFB}"/>
              </a:ext>
            </a:extLst>
          </p:cNvPr>
          <p:cNvCxnSpPr>
            <a:cxnSpLocks/>
          </p:cNvCxnSpPr>
          <p:nvPr/>
        </p:nvCxnSpPr>
        <p:spPr>
          <a:xfrm>
            <a:off x="4909701" y="4325084"/>
            <a:ext cx="6636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8131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8E51-45E3-0547-A21F-CA2E79FF0B31}"/>
              </a:ext>
            </a:extLst>
          </p:cNvPr>
          <p:cNvSpPr>
            <a:spLocks noGrp="1"/>
          </p:cNvSpPr>
          <p:nvPr>
            <p:ph type="title"/>
          </p:nvPr>
        </p:nvSpPr>
        <p:spPr/>
        <p:txBody>
          <a:bodyPr/>
          <a:lstStyle/>
          <a:p>
            <a:r>
              <a:rPr lang="en-US" dirty="0"/>
              <a:t>Lemmatization</a:t>
            </a:r>
          </a:p>
        </p:txBody>
      </p:sp>
      <p:sp>
        <p:nvSpPr>
          <p:cNvPr id="3" name="Content Placeholder 2">
            <a:extLst>
              <a:ext uri="{FF2B5EF4-FFF2-40B4-BE49-F238E27FC236}">
                <a16:creationId xmlns:a16="http://schemas.microsoft.com/office/drawing/2014/main" id="{06C0A35A-095D-3042-B7B2-1A55FA4D388E}"/>
              </a:ext>
            </a:extLst>
          </p:cNvPr>
          <p:cNvSpPr>
            <a:spLocks noGrp="1"/>
          </p:cNvSpPr>
          <p:nvPr>
            <p:ph idx="1"/>
          </p:nvPr>
        </p:nvSpPr>
        <p:spPr/>
        <p:txBody>
          <a:bodyPr/>
          <a:lstStyle/>
          <a:p>
            <a:r>
              <a:rPr lang="en-US" dirty="0"/>
              <a:t>The </a:t>
            </a:r>
            <a:r>
              <a:rPr lang="en-US" b="1" dirty="0"/>
              <a:t>Lemma</a:t>
            </a:r>
            <a:r>
              <a:rPr lang="en-US" dirty="0"/>
              <a:t> of a word is its dictionary or canonical form</a:t>
            </a:r>
          </a:p>
          <a:p>
            <a:pPr lvl="1"/>
            <a:r>
              <a:rPr lang="en-US" dirty="0"/>
              <a:t>Ex: “is”, “are” </a:t>
            </a:r>
            <a:r>
              <a:rPr lang="en-US" dirty="0">
                <a:sym typeface="Wingdings" pitchFamily="2" charset="2"/>
              </a:rPr>
              <a:t></a:t>
            </a:r>
            <a:r>
              <a:rPr lang="en-US" dirty="0"/>
              <a:t> “be” </a:t>
            </a:r>
            <a:r>
              <a:rPr lang="en-US" dirty="0">
                <a:solidFill>
                  <a:srgbClr val="7F7F7F"/>
                </a:solidFill>
              </a:rPr>
              <a:t>(a stemmer would leave “is” and “are” as they are)</a:t>
            </a:r>
          </a:p>
          <a:p>
            <a:endParaRPr lang="en-US" dirty="0"/>
          </a:p>
          <a:p>
            <a:r>
              <a:rPr lang="en-US" dirty="0"/>
              <a:t>A stemmer would convert both “happy” and “happiness” to “</a:t>
            </a:r>
            <a:r>
              <a:rPr lang="en-US" dirty="0" err="1"/>
              <a:t>happi</a:t>
            </a:r>
            <a:r>
              <a:rPr lang="en-US" dirty="0"/>
              <a:t>”, but a </a:t>
            </a:r>
            <a:r>
              <a:rPr lang="en-US" dirty="0" err="1"/>
              <a:t>lemmatizer</a:t>
            </a:r>
            <a:r>
              <a:rPr lang="en-US" dirty="0"/>
              <a:t> would leave them in those forms</a:t>
            </a:r>
          </a:p>
          <a:p>
            <a:endParaRPr lang="en-US" dirty="0"/>
          </a:p>
          <a:p>
            <a:r>
              <a:rPr lang="en-US" b="1" dirty="0"/>
              <a:t>Advantage</a:t>
            </a:r>
            <a:r>
              <a:rPr lang="en-US" dirty="0"/>
              <a:t>: More precision in tokens compared to stemmers</a:t>
            </a:r>
          </a:p>
          <a:p>
            <a:r>
              <a:rPr lang="en-US" b="1" dirty="0"/>
              <a:t>Disadvantage</a:t>
            </a:r>
            <a:r>
              <a:rPr lang="en-US" dirty="0"/>
              <a:t>: More computationally expensive and requires the model to also know the word’s part-of-speech</a:t>
            </a:r>
          </a:p>
        </p:txBody>
      </p:sp>
    </p:spTree>
    <p:extLst>
      <p:ext uri="{BB962C8B-B14F-4D97-AF65-F5344CB8AC3E}">
        <p14:creationId xmlns:p14="http://schemas.microsoft.com/office/powerpoint/2010/main" val="3206609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B3242-993F-BB4F-B895-755F4BA0D2BF}"/>
              </a:ext>
            </a:extLst>
          </p:cNvPr>
          <p:cNvSpPr>
            <a:spLocks noGrp="1"/>
          </p:cNvSpPr>
          <p:nvPr>
            <p:ph type="title"/>
          </p:nvPr>
        </p:nvSpPr>
        <p:spPr/>
        <p:txBody>
          <a:bodyPr/>
          <a:lstStyle/>
          <a:p>
            <a:r>
              <a:rPr lang="en-US" dirty="0"/>
              <a:t>Lemmatization</a:t>
            </a:r>
          </a:p>
        </p:txBody>
      </p:sp>
      <p:sp>
        <p:nvSpPr>
          <p:cNvPr id="3" name="Content Placeholder 2">
            <a:extLst>
              <a:ext uri="{FF2B5EF4-FFF2-40B4-BE49-F238E27FC236}">
                <a16:creationId xmlns:a16="http://schemas.microsoft.com/office/drawing/2014/main" id="{6B26EFCB-988F-4B4A-934A-5C5192ED1621}"/>
              </a:ext>
            </a:extLst>
          </p:cNvPr>
          <p:cNvSpPr>
            <a:spLocks noGrp="1"/>
          </p:cNvSpPr>
          <p:nvPr>
            <p:ph idx="1"/>
          </p:nvPr>
        </p:nvSpPr>
        <p:spPr>
          <a:xfrm>
            <a:off x="838200" y="1825625"/>
            <a:ext cx="10515600" cy="877908"/>
          </a:xfrm>
        </p:spPr>
        <p:txBody>
          <a:bodyPr>
            <a:normAutofit/>
          </a:bodyPr>
          <a:lstStyle/>
          <a:p>
            <a:r>
              <a:rPr lang="en-US" dirty="0"/>
              <a:t>Convert each word to its dictionary or canonical form</a:t>
            </a:r>
          </a:p>
          <a:p>
            <a:endParaRPr lang="en-US" dirty="0"/>
          </a:p>
        </p:txBody>
      </p:sp>
      <p:sp>
        <p:nvSpPr>
          <p:cNvPr id="5" name="TextBox 4">
            <a:extLst>
              <a:ext uri="{FF2B5EF4-FFF2-40B4-BE49-F238E27FC236}">
                <a16:creationId xmlns:a16="http://schemas.microsoft.com/office/drawing/2014/main" id="{9844814E-B433-1F48-8A75-31210A1A69B6}"/>
              </a:ext>
            </a:extLst>
          </p:cNvPr>
          <p:cNvSpPr txBox="1"/>
          <p:nvPr/>
        </p:nvSpPr>
        <p:spPr>
          <a:xfrm>
            <a:off x="1196344" y="2703533"/>
            <a:ext cx="2724727" cy="338554"/>
          </a:xfrm>
          <a:prstGeom prst="rect">
            <a:avLst/>
          </a:prstGeom>
          <a:noFill/>
        </p:spPr>
        <p:txBody>
          <a:bodyPr wrap="square" rtlCol="0">
            <a:spAutoFit/>
          </a:bodyPr>
          <a:lstStyle/>
          <a:p>
            <a:endParaRPr lang="en-US" sz="1600" b="1"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6C8CF474-410C-7545-8F67-BE6F7E4EED9A}"/>
              </a:ext>
            </a:extLst>
          </p:cNvPr>
          <p:cNvSpPr txBox="1"/>
          <p:nvPr/>
        </p:nvSpPr>
        <p:spPr>
          <a:xfrm>
            <a:off x="5996846" y="3640841"/>
            <a:ext cx="5737953" cy="1477328"/>
          </a:xfrm>
          <a:prstGeom prst="rect">
            <a:avLst/>
          </a:prstGeom>
          <a:noFill/>
        </p:spPr>
        <p:txBody>
          <a:bodyPr wrap="square" rtlCol="0">
            <a:spAutoFit/>
          </a:bodyPr>
          <a:lstStyle/>
          <a:p>
            <a:r>
              <a:rPr lang="en-CA" dirty="0">
                <a:latin typeface="Courier New" panose="02070309020205020404" pitchFamily="49" charset="0"/>
                <a:cs typeface="Courier New" panose="02070309020205020404" pitchFamily="49" charset="0"/>
              </a:rPr>
              <a:t>tokens = [</a:t>
            </a:r>
          </a:p>
          <a:p>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wow</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that</a:t>
            </a:r>
            <a:r>
              <a:rPr lang="en-CA" dirty="0">
                <a:solidFill>
                  <a:srgbClr val="FFFFFF"/>
                </a:solidFill>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be</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amazing</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PRONOUN</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did</a:t>
            </a:r>
            <a:r>
              <a:rPr lang="en-CA" dirty="0">
                <a:solidFill>
                  <a:srgbClr val="FFFFFF"/>
                </a:solidFill>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not</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know</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dog</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could</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do</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that</a:t>
            </a:r>
            <a:r>
              <a:rPr lang="en-CA" dirty="0">
                <a:latin typeface="Courier New" panose="02070309020205020404" pitchFamily="49" charset="0"/>
                <a:cs typeface="Courier New" panose="02070309020205020404" pitchFamily="49" charset="0"/>
              </a:rPr>
              <a:t>”</a:t>
            </a:r>
          </a:p>
          <a:p>
            <a:r>
              <a:rPr lang="en-CA"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CB8E5E98-3E9C-4843-B351-3745F4332652}"/>
              </a:ext>
            </a:extLst>
          </p:cNvPr>
          <p:cNvSpPr txBox="1"/>
          <p:nvPr/>
        </p:nvSpPr>
        <p:spPr>
          <a:xfrm>
            <a:off x="1038909" y="3815914"/>
            <a:ext cx="3447315" cy="1015663"/>
          </a:xfrm>
          <a:prstGeom prst="rect">
            <a:avLst/>
          </a:prstGeom>
          <a:noFill/>
        </p:spPr>
        <p:txBody>
          <a:bodyPr wrap="square" rtlCol="0">
            <a:spAutoFit/>
          </a:bodyPr>
          <a:lstStyle/>
          <a:p>
            <a:pPr algn="ctr"/>
            <a:r>
              <a:rPr lang="en-CA" sz="2000" dirty="0">
                <a:latin typeface="Courier New" panose="02070309020205020404" pitchFamily="49" charset="0"/>
                <a:cs typeface="Courier New" panose="02070309020205020404" pitchFamily="49" charset="0"/>
              </a:rPr>
              <a:t>“</a:t>
            </a:r>
            <a:r>
              <a:rPr lang="en-CA" sz="2000" dirty="0">
                <a:solidFill>
                  <a:srgbClr val="FFFF00"/>
                </a:solidFill>
                <a:latin typeface="Courier New" panose="02070309020205020404" pitchFamily="49" charset="0"/>
                <a:cs typeface="Courier New" panose="02070309020205020404" pitchFamily="49" charset="0"/>
              </a:rPr>
              <a:t>Wow, that's amazing! I didn't know dogs could do that.</a:t>
            </a:r>
            <a:r>
              <a:rPr lang="en-CA" sz="2000" dirty="0">
                <a:latin typeface="Courier New" panose="02070309020205020404" pitchFamily="49" charset="0"/>
                <a:cs typeface="Courier New" panose="02070309020205020404" pitchFamily="49" charset="0"/>
              </a:rPr>
              <a:t>”</a:t>
            </a:r>
          </a:p>
        </p:txBody>
      </p:sp>
      <p:cxnSp>
        <p:nvCxnSpPr>
          <p:cNvPr id="9" name="Straight Arrow Connector 8">
            <a:extLst>
              <a:ext uri="{FF2B5EF4-FFF2-40B4-BE49-F238E27FC236}">
                <a16:creationId xmlns:a16="http://schemas.microsoft.com/office/drawing/2014/main" id="{6A64B76B-C193-2A43-B4DB-6687BE7FC41E}"/>
              </a:ext>
            </a:extLst>
          </p:cNvPr>
          <p:cNvCxnSpPr>
            <a:cxnSpLocks/>
          </p:cNvCxnSpPr>
          <p:nvPr/>
        </p:nvCxnSpPr>
        <p:spPr>
          <a:xfrm>
            <a:off x="4909701" y="4325084"/>
            <a:ext cx="6636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758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C4B5-5C88-9A40-805E-D33384E2B607}"/>
              </a:ext>
            </a:extLst>
          </p:cNvPr>
          <p:cNvSpPr>
            <a:spLocks noGrp="1"/>
          </p:cNvSpPr>
          <p:nvPr>
            <p:ph type="title"/>
          </p:nvPr>
        </p:nvSpPr>
        <p:spPr/>
        <p:txBody>
          <a:bodyPr/>
          <a:lstStyle/>
          <a:p>
            <a:r>
              <a:rPr lang="en-US" dirty="0"/>
              <a:t>Stop Words</a:t>
            </a:r>
          </a:p>
        </p:txBody>
      </p:sp>
      <p:sp>
        <p:nvSpPr>
          <p:cNvPr id="3" name="Content Placeholder 2">
            <a:extLst>
              <a:ext uri="{FF2B5EF4-FFF2-40B4-BE49-F238E27FC236}">
                <a16:creationId xmlns:a16="http://schemas.microsoft.com/office/drawing/2014/main" id="{798D3334-DFB2-1A4E-9AAC-3C36632BD1A6}"/>
              </a:ext>
            </a:extLst>
          </p:cNvPr>
          <p:cNvSpPr>
            <a:spLocks noGrp="1"/>
          </p:cNvSpPr>
          <p:nvPr>
            <p:ph idx="1"/>
          </p:nvPr>
        </p:nvSpPr>
        <p:spPr>
          <a:xfrm>
            <a:off x="838200" y="1690688"/>
            <a:ext cx="10515600" cy="5001057"/>
          </a:xfrm>
        </p:spPr>
        <p:txBody>
          <a:bodyPr>
            <a:normAutofit lnSpcReduction="10000"/>
          </a:bodyPr>
          <a:lstStyle/>
          <a:p>
            <a:r>
              <a:rPr lang="en-US" b="1" dirty="0"/>
              <a:t>Stop Words </a:t>
            </a:r>
            <a:r>
              <a:rPr lang="en-US" dirty="0"/>
              <a:t>are words that are so commonly that they provide no information and can often just add noise to models</a:t>
            </a:r>
          </a:p>
          <a:p>
            <a:endParaRPr lang="en-US" dirty="0"/>
          </a:p>
          <a:p>
            <a:r>
              <a:rPr lang="en-US" dirty="0"/>
              <a:t>Examples in English</a:t>
            </a:r>
          </a:p>
          <a:p>
            <a:pPr lvl="1"/>
            <a:r>
              <a:rPr lang="en-US" dirty="0"/>
              <a:t>All punctuation, “the”, “a”, “and”, </a:t>
            </a:r>
            <a:r>
              <a:rPr lang="en-US" dirty="0" err="1"/>
              <a:t>etc</a:t>
            </a:r>
            <a:endParaRPr lang="en-US" dirty="0"/>
          </a:p>
          <a:p>
            <a:endParaRPr lang="en-US" dirty="0"/>
          </a:p>
          <a:p>
            <a:r>
              <a:rPr lang="en-US" dirty="0"/>
              <a:t>There is no universal list of stop words, often what counts as a stop word depends on the application</a:t>
            </a:r>
          </a:p>
          <a:p>
            <a:endParaRPr lang="en-US" dirty="0"/>
          </a:p>
          <a:p>
            <a:r>
              <a:rPr lang="en-US" dirty="0"/>
              <a:t>Often, stop words are filtered out of the text in order to increase the accuracy and efficiency of the model</a:t>
            </a:r>
          </a:p>
        </p:txBody>
      </p:sp>
    </p:spTree>
    <p:extLst>
      <p:ext uri="{BB962C8B-B14F-4D97-AF65-F5344CB8AC3E}">
        <p14:creationId xmlns:p14="http://schemas.microsoft.com/office/powerpoint/2010/main" val="3207424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B3242-993F-BB4F-B895-755F4BA0D2BF}"/>
              </a:ext>
            </a:extLst>
          </p:cNvPr>
          <p:cNvSpPr>
            <a:spLocks noGrp="1"/>
          </p:cNvSpPr>
          <p:nvPr>
            <p:ph type="title"/>
          </p:nvPr>
        </p:nvSpPr>
        <p:spPr/>
        <p:txBody>
          <a:bodyPr/>
          <a:lstStyle/>
          <a:p>
            <a:r>
              <a:rPr lang="en-US" dirty="0"/>
              <a:t>Stop Words</a:t>
            </a:r>
          </a:p>
        </p:txBody>
      </p:sp>
      <p:sp>
        <p:nvSpPr>
          <p:cNvPr id="3" name="Content Placeholder 2">
            <a:extLst>
              <a:ext uri="{FF2B5EF4-FFF2-40B4-BE49-F238E27FC236}">
                <a16:creationId xmlns:a16="http://schemas.microsoft.com/office/drawing/2014/main" id="{6B26EFCB-988F-4B4A-934A-5C5192ED1621}"/>
              </a:ext>
            </a:extLst>
          </p:cNvPr>
          <p:cNvSpPr>
            <a:spLocks noGrp="1"/>
          </p:cNvSpPr>
          <p:nvPr>
            <p:ph idx="1"/>
          </p:nvPr>
        </p:nvSpPr>
        <p:spPr>
          <a:xfrm>
            <a:off x="838200" y="1825625"/>
            <a:ext cx="10515600" cy="877908"/>
          </a:xfrm>
        </p:spPr>
        <p:txBody>
          <a:bodyPr>
            <a:normAutofit/>
          </a:bodyPr>
          <a:lstStyle/>
          <a:p>
            <a:r>
              <a:rPr lang="en-US" dirty="0"/>
              <a:t>Removing words that do not convey meaning</a:t>
            </a:r>
          </a:p>
          <a:p>
            <a:endParaRPr lang="en-US" dirty="0"/>
          </a:p>
        </p:txBody>
      </p:sp>
      <p:sp>
        <p:nvSpPr>
          <p:cNvPr id="5" name="TextBox 4">
            <a:extLst>
              <a:ext uri="{FF2B5EF4-FFF2-40B4-BE49-F238E27FC236}">
                <a16:creationId xmlns:a16="http://schemas.microsoft.com/office/drawing/2014/main" id="{9844814E-B433-1F48-8A75-31210A1A69B6}"/>
              </a:ext>
            </a:extLst>
          </p:cNvPr>
          <p:cNvSpPr txBox="1"/>
          <p:nvPr/>
        </p:nvSpPr>
        <p:spPr>
          <a:xfrm>
            <a:off x="1196344" y="2703533"/>
            <a:ext cx="2724727" cy="338554"/>
          </a:xfrm>
          <a:prstGeom prst="rect">
            <a:avLst/>
          </a:prstGeom>
          <a:noFill/>
        </p:spPr>
        <p:txBody>
          <a:bodyPr wrap="square" rtlCol="0">
            <a:spAutoFit/>
          </a:bodyPr>
          <a:lstStyle/>
          <a:p>
            <a:endParaRPr lang="en-US" sz="1600" b="1"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6C8CF474-410C-7545-8F67-BE6F7E4EED9A}"/>
              </a:ext>
            </a:extLst>
          </p:cNvPr>
          <p:cNvSpPr txBox="1"/>
          <p:nvPr/>
        </p:nvSpPr>
        <p:spPr>
          <a:xfrm>
            <a:off x="5996846" y="3640841"/>
            <a:ext cx="5737953" cy="1477328"/>
          </a:xfrm>
          <a:prstGeom prst="rect">
            <a:avLst/>
          </a:prstGeom>
          <a:noFill/>
        </p:spPr>
        <p:txBody>
          <a:bodyPr wrap="square" rtlCol="0">
            <a:spAutoFit/>
          </a:bodyPr>
          <a:lstStyle/>
          <a:p>
            <a:r>
              <a:rPr lang="en-CA" dirty="0">
                <a:latin typeface="Courier New" panose="02070309020205020404" pitchFamily="49" charset="0"/>
                <a:cs typeface="Courier New" panose="02070309020205020404" pitchFamily="49" charset="0"/>
              </a:rPr>
              <a:t>tokens = [</a:t>
            </a:r>
          </a:p>
          <a:p>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that</a:t>
            </a:r>
            <a:r>
              <a:rPr lang="en-CA" dirty="0">
                <a:solidFill>
                  <a:srgbClr val="FFFFFF"/>
                </a:solidFill>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be</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amazing</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PRONOUN</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did</a:t>
            </a:r>
            <a:r>
              <a:rPr lang="en-CA" dirty="0">
                <a:solidFill>
                  <a:srgbClr val="FFFFFF"/>
                </a:solidFill>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not</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know</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dog</a:t>
            </a:r>
            <a:r>
              <a:rPr lang="en-CA" dirty="0">
                <a:latin typeface="Courier New" panose="02070309020205020404" pitchFamily="49" charset="0"/>
                <a:cs typeface="Courier New" panose="02070309020205020404" pitchFamily="49" charset="0"/>
              </a:rPr>
              <a:t>”, </a:t>
            </a:r>
          </a:p>
          <a:p>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could</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do</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that</a:t>
            </a:r>
            <a:r>
              <a:rPr lang="en-CA" dirty="0">
                <a:latin typeface="Courier New" panose="02070309020205020404" pitchFamily="49" charset="0"/>
                <a:cs typeface="Courier New" panose="02070309020205020404" pitchFamily="49" charset="0"/>
              </a:rPr>
              <a:t>”</a:t>
            </a:r>
          </a:p>
          <a:p>
            <a:r>
              <a:rPr lang="en-CA"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F2598706-6152-7D4C-B643-2E4854835B1A}"/>
              </a:ext>
            </a:extLst>
          </p:cNvPr>
          <p:cNvSpPr txBox="1"/>
          <p:nvPr/>
        </p:nvSpPr>
        <p:spPr>
          <a:xfrm>
            <a:off x="1038909" y="3815914"/>
            <a:ext cx="3447315" cy="1015663"/>
          </a:xfrm>
          <a:prstGeom prst="rect">
            <a:avLst/>
          </a:prstGeom>
          <a:noFill/>
        </p:spPr>
        <p:txBody>
          <a:bodyPr wrap="square" rtlCol="0">
            <a:spAutoFit/>
          </a:bodyPr>
          <a:lstStyle/>
          <a:p>
            <a:pPr algn="ctr"/>
            <a:r>
              <a:rPr lang="en-CA" sz="2000" dirty="0">
                <a:latin typeface="Courier New" panose="02070309020205020404" pitchFamily="49" charset="0"/>
                <a:cs typeface="Courier New" panose="02070309020205020404" pitchFamily="49" charset="0"/>
              </a:rPr>
              <a:t>“</a:t>
            </a:r>
            <a:r>
              <a:rPr lang="en-CA" sz="2000" dirty="0">
                <a:solidFill>
                  <a:srgbClr val="FFFF00"/>
                </a:solidFill>
                <a:latin typeface="Courier New" panose="02070309020205020404" pitchFamily="49" charset="0"/>
                <a:cs typeface="Courier New" panose="02070309020205020404" pitchFamily="49" charset="0"/>
              </a:rPr>
              <a:t>Wow, that's amazing! I didn't know dogs could do that.</a:t>
            </a:r>
            <a:r>
              <a:rPr lang="en-CA" sz="2000" dirty="0">
                <a:latin typeface="Courier New" panose="02070309020205020404" pitchFamily="49" charset="0"/>
                <a:cs typeface="Courier New" panose="02070309020205020404" pitchFamily="49" charset="0"/>
              </a:rPr>
              <a:t>”</a:t>
            </a:r>
          </a:p>
        </p:txBody>
      </p:sp>
      <p:cxnSp>
        <p:nvCxnSpPr>
          <p:cNvPr id="9" name="Straight Arrow Connector 8">
            <a:extLst>
              <a:ext uri="{FF2B5EF4-FFF2-40B4-BE49-F238E27FC236}">
                <a16:creationId xmlns:a16="http://schemas.microsoft.com/office/drawing/2014/main" id="{D658DDD7-203C-D640-98DC-5560A33199D7}"/>
              </a:ext>
            </a:extLst>
          </p:cNvPr>
          <p:cNvCxnSpPr>
            <a:cxnSpLocks/>
          </p:cNvCxnSpPr>
          <p:nvPr/>
        </p:nvCxnSpPr>
        <p:spPr>
          <a:xfrm>
            <a:off x="4909701" y="4325084"/>
            <a:ext cx="6636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20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0BA7-908E-754E-A1B7-5760DA50B3DA}"/>
              </a:ext>
            </a:extLst>
          </p:cNvPr>
          <p:cNvSpPr>
            <a:spLocks noGrp="1"/>
          </p:cNvSpPr>
          <p:nvPr>
            <p:ph type="ctrTitle"/>
          </p:nvPr>
        </p:nvSpPr>
        <p:spPr>
          <a:xfrm>
            <a:off x="1842710" y="2043663"/>
            <a:ext cx="8506579" cy="2031055"/>
          </a:xfrm>
        </p:spPr>
        <p:txBody>
          <a:bodyPr>
            <a:normAutofit/>
          </a:bodyPr>
          <a:lstStyle/>
          <a:p>
            <a:r>
              <a:rPr lang="en-US" dirty="0">
                <a:solidFill>
                  <a:srgbClr val="FFFFFF"/>
                </a:solidFill>
              </a:rPr>
              <a:t>Language Models</a:t>
            </a:r>
          </a:p>
        </p:txBody>
      </p:sp>
    </p:spTree>
    <p:extLst>
      <p:ext uri="{BB962C8B-B14F-4D97-AF65-F5344CB8AC3E}">
        <p14:creationId xmlns:p14="http://schemas.microsoft.com/office/powerpoint/2010/main" val="2525688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F544E-1279-CF4E-9354-53B12CB5A208}"/>
              </a:ext>
            </a:extLst>
          </p:cNvPr>
          <p:cNvSpPr>
            <a:spLocks noGrp="1"/>
          </p:cNvSpPr>
          <p:nvPr>
            <p:ph type="title"/>
          </p:nvPr>
        </p:nvSpPr>
        <p:spPr/>
        <p:txBody>
          <a:bodyPr/>
          <a:lstStyle/>
          <a:p>
            <a:r>
              <a:rPr lang="en-US" dirty="0"/>
              <a:t>Bag Of Words – Simple but Effective</a:t>
            </a:r>
          </a:p>
        </p:txBody>
      </p:sp>
      <p:sp>
        <p:nvSpPr>
          <p:cNvPr id="3" name="Content Placeholder 2">
            <a:extLst>
              <a:ext uri="{FF2B5EF4-FFF2-40B4-BE49-F238E27FC236}">
                <a16:creationId xmlns:a16="http://schemas.microsoft.com/office/drawing/2014/main" id="{E83C7485-9674-B946-BF23-2C4FD009E079}"/>
              </a:ext>
            </a:extLst>
          </p:cNvPr>
          <p:cNvSpPr>
            <a:spLocks noGrp="1"/>
          </p:cNvSpPr>
          <p:nvPr>
            <p:ph idx="1"/>
          </p:nvPr>
        </p:nvSpPr>
        <p:spPr/>
        <p:txBody>
          <a:bodyPr/>
          <a:lstStyle/>
          <a:p>
            <a:r>
              <a:rPr lang="en-US" dirty="0"/>
              <a:t>A popular and simple feature extractor technique (i.e. can do classification, but not generation)</a:t>
            </a:r>
          </a:p>
          <a:p>
            <a:endParaRPr lang="en-US" dirty="0"/>
          </a:p>
          <a:p>
            <a:r>
              <a:rPr lang="en-US" b="1" dirty="0"/>
              <a:t>Basic Idea</a:t>
            </a:r>
            <a:r>
              <a:rPr lang="en-US" dirty="0"/>
              <a:t>: similar documents will have similar content</a:t>
            </a:r>
          </a:p>
          <a:p>
            <a:endParaRPr lang="en-US" dirty="0"/>
          </a:p>
          <a:p>
            <a:r>
              <a:rPr lang="en-US" dirty="0"/>
              <a:t>Therefore, simply count the frequency of each word and discard information about word order and sentence structure</a:t>
            </a:r>
          </a:p>
        </p:txBody>
      </p:sp>
    </p:spTree>
    <p:extLst>
      <p:ext uri="{BB962C8B-B14F-4D97-AF65-F5344CB8AC3E}">
        <p14:creationId xmlns:p14="http://schemas.microsoft.com/office/powerpoint/2010/main" val="4245656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69F5-7675-6E4B-86F6-2A843E095977}"/>
              </a:ext>
            </a:extLst>
          </p:cNvPr>
          <p:cNvSpPr>
            <a:spLocks noGrp="1"/>
          </p:cNvSpPr>
          <p:nvPr>
            <p:ph type="title"/>
          </p:nvPr>
        </p:nvSpPr>
        <p:spPr/>
        <p:txBody>
          <a:bodyPr/>
          <a:lstStyle/>
          <a:p>
            <a:r>
              <a:rPr lang="en-US" dirty="0"/>
              <a:t>Bag Of Words – Data</a:t>
            </a:r>
          </a:p>
        </p:txBody>
      </p:sp>
      <p:sp>
        <p:nvSpPr>
          <p:cNvPr id="13" name="Rectangle 12">
            <a:extLst>
              <a:ext uri="{FF2B5EF4-FFF2-40B4-BE49-F238E27FC236}">
                <a16:creationId xmlns:a16="http://schemas.microsoft.com/office/drawing/2014/main" id="{0651E6C7-BC00-1044-8AA9-0E0149ACA85F}"/>
              </a:ext>
            </a:extLst>
          </p:cNvPr>
          <p:cNvSpPr/>
          <p:nvPr/>
        </p:nvSpPr>
        <p:spPr>
          <a:xfrm>
            <a:off x="567064" y="2862121"/>
            <a:ext cx="1470256" cy="523220"/>
          </a:xfrm>
          <a:prstGeom prst="rect">
            <a:avLst/>
          </a:prstGeom>
        </p:spPr>
        <p:txBody>
          <a:bodyPr wrap="square">
            <a:spAutoFit/>
          </a:bodyPr>
          <a:lstStyle/>
          <a:p>
            <a:r>
              <a:rPr lang="en-US" sz="2800" dirty="0">
                <a:solidFill>
                  <a:srgbClr val="FFFFFF"/>
                </a:solidFill>
              </a:rPr>
              <a:t>Corpus</a:t>
            </a:r>
          </a:p>
        </p:txBody>
      </p:sp>
      <p:grpSp>
        <p:nvGrpSpPr>
          <p:cNvPr id="15" name="Group 14">
            <a:extLst>
              <a:ext uri="{FF2B5EF4-FFF2-40B4-BE49-F238E27FC236}">
                <a16:creationId xmlns:a16="http://schemas.microsoft.com/office/drawing/2014/main" id="{01C4CA70-4C30-EF46-BAD1-59BF9F02271A}"/>
              </a:ext>
            </a:extLst>
          </p:cNvPr>
          <p:cNvGrpSpPr/>
          <p:nvPr/>
        </p:nvGrpSpPr>
        <p:grpSpPr>
          <a:xfrm>
            <a:off x="2541612" y="2054257"/>
            <a:ext cx="1704291" cy="1798571"/>
            <a:chOff x="3570110" y="1690688"/>
            <a:chExt cx="1704291" cy="1798571"/>
          </a:xfrm>
        </p:grpSpPr>
        <p:sp>
          <p:nvSpPr>
            <p:cNvPr id="4" name="Trapezoid 3">
              <a:extLst>
                <a:ext uri="{FF2B5EF4-FFF2-40B4-BE49-F238E27FC236}">
                  <a16:creationId xmlns:a16="http://schemas.microsoft.com/office/drawing/2014/main" id="{9383FF98-8E95-7A44-BB94-8273A14AA544}"/>
                </a:ext>
              </a:extLst>
            </p:cNvPr>
            <p:cNvSpPr/>
            <p:nvPr/>
          </p:nvSpPr>
          <p:spPr>
            <a:xfrm rot="5400000">
              <a:off x="3522971" y="1854845"/>
              <a:ext cx="1798571" cy="1470257"/>
            </a:xfrm>
            <a:prstGeom prst="trapezoid">
              <a:avLst>
                <a:gd name="adj" fmla="val 0"/>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333070E-5DC8-4741-B971-87E2F698308B}"/>
                </a:ext>
              </a:extLst>
            </p:cNvPr>
            <p:cNvSpPr txBox="1"/>
            <p:nvPr/>
          </p:nvSpPr>
          <p:spPr>
            <a:xfrm>
              <a:off x="3570110" y="2398526"/>
              <a:ext cx="1704291" cy="400110"/>
            </a:xfrm>
            <a:prstGeom prst="rect">
              <a:avLst/>
            </a:prstGeom>
            <a:noFill/>
          </p:spPr>
          <p:txBody>
            <a:bodyPr wrap="square" rtlCol="0">
              <a:spAutoFit/>
            </a:bodyPr>
            <a:lstStyle/>
            <a:p>
              <a:pPr algn="ctr"/>
              <a:r>
                <a:rPr lang="en-CA" sz="2000" dirty="0">
                  <a:solidFill>
                    <a:srgbClr val="FFFF00"/>
                  </a:solidFill>
                  <a:latin typeface="Courier New" panose="02070309020205020404" pitchFamily="49" charset="0"/>
                  <a:cs typeface="Courier New" panose="02070309020205020404" pitchFamily="49" charset="0"/>
                </a:rPr>
                <a:t>Text ...</a:t>
              </a:r>
            </a:p>
          </p:txBody>
        </p:sp>
      </p:grpSp>
      <p:sp>
        <p:nvSpPr>
          <p:cNvPr id="25" name="Rectangle 24">
            <a:extLst>
              <a:ext uri="{FF2B5EF4-FFF2-40B4-BE49-F238E27FC236}">
                <a16:creationId xmlns:a16="http://schemas.microsoft.com/office/drawing/2014/main" id="{BE6F7AD3-ED3C-9C4A-ACCC-83F61CE862EA}"/>
              </a:ext>
            </a:extLst>
          </p:cNvPr>
          <p:cNvSpPr/>
          <p:nvPr/>
        </p:nvSpPr>
        <p:spPr>
          <a:xfrm>
            <a:off x="265987" y="4504874"/>
            <a:ext cx="3001328" cy="923330"/>
          </a:xfrm>
          <a:prstGeom prst="rect">
            <a:avLst/>
          </a:prstGeom>
        </p:spPr>
        <p:txBody>
          <a:bodyPr wrap="square">
            <a:spAutoFit/>
          </a:bodyPr>
          <a:lstStyle/>
          <a:p>
            <a:r>
              <a:rPr lang="en-US" dirty="0">
                <a:solidFill>
                  <a:srgbClr val="7F7F7F"/>
                </a:solidFill>
              </a:rPr>
              <a:t>In NLP, the </a:t>
            </a:r>
            <a:r>
              <a:rPr lang="en-US" b="1" dirty="0">
                <a:solidFill>
                  <a:srgbClr val="7F7F7F"/>
                </a:solidFill>
              </a:rPr>
              <a:t>corpus </a:t>
            </a:r>
            <a:r>
              <a:rPr lang="en-US" dirty="0">
                <a:solidFill>
                  <a:srgbClr val="7F7F7F"/>
                </a:solidFill>
              </a:rPr>
              <a:t>refers to the training data or a set of training data</a:t>
            </a:r>
          </a:p>
        </p:txBody>
      </p:sp>
      <p:cxnSp>
        <p:nvCxnSpPr>
          <p:cNvPr id="26" name="Straight Arrow Connector 25">
            <a:extLst>
              <a:ext uri="{FF2B5EF4-FFF2-40B4-BE49-F238E27FC236}">
                <a16:creationId xmlns:a16="http://schemas.microsoft.com/office/drawing/2014/main" id="{E049D655-036F-8B46-A716-E67D414153E8}"/>
              </a:ext>
            </a:extLst>
          </p:cNvPr>
          <p:cNvCxnSpPr>
            <a:cxnSpLocks/>
          </p:cNvCxnSpPr>
          <p:nvPr/>
        </p:nvCxnSpPr>
        <p:spPr>
          <a:xfrm flipV="1">
            <a:off x="1100464" y="3484794"/>
            <a:ext cx="0" cy="856973"/>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7A39933-703D-4943-A4E3-2AEDEF9C43A5}"/>
              </a:ext>
            </a:extLst>
          </p:cNvPr>
          <p:cNvCxnSpPr>
            <a:cxnSpLocks/>
          </p:cNvCxnSpPr>
          <p:nvPr/>
        </p:nvCxnSpPr>
        <p:spPr>
          <a:xfrm>
            <a:off x="4708431" y="3153924"/>
            <a:ext cx="6636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C7E8DA37-BF57-F248-99A0-30F6427DF840}"/>
              </a:ext>
            </a:extLst>
          </p:cNvPr>
          <p:cNvGrpSpPr/>
          <p:nvPr/>
        </p:nvGrpSpPr>
        <p:grpSpPr>
          <a:xfrm>
            <a:off x="2694012" y="2206657"/>
            <a:ext cx="1704291" cy="1798571"/>
            <a:chOff x="3570110" y="1690688"/>
            <a:chExt cx="1704291" cy="1798571"/>
          </a:xfrm>
        </p:grpSpPr>
        <p:sp>
          <p:nvSpPr>
            <p:cNvPr id="31" name="Trapezoid 30">
              <a:extLst>
                <a:ext uri="{FF2B5EF4-FFF2-40B4-BE49-F238E27FC236}">
                  <a16:creationId xmlns:a16="http://schemas.microsoft.com/office/drawing/2014/main" id="{923ED53A-8CB0-B34D-A066-12B595A2D788}"/>
                </a:ext>
              </a:extLst>
            </p:cNvPr>
            <p:cNvSpPr/>
            <p:nvPr/>
          </p:nvSpPr>
          <p:spPr>
            <a:xfrm rot="5400000">
              <a:off x="3522971" y="1854845"/>
              <a:ext cx="1798571" cy="1470257"/>
            </a:xfrm>
            <a:prstGeom prst="trapezoid">
              <a:avLst>
                <a:gd name="adj" fmla="val 0"/>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50B4F23-98EB-3440-8591-AF0E5ED87B9A}"/>
                </a:ext>
              </a:extLst>
            </p:cNvPr>
            <p:cNvSpPr txBox="1"/>
            <p:nvPr/>
          </p:nvSpPr>
          <p:spPr>
            <a:xfrm>
              <a:off x="3570110" y="2398526"/>
              <a:ext cx="1704291" cy="400110"/>
            </a:xfrm>
            <a:prstGeom prst="rect">
              <a:avLst/>
            </a:prstGeom>
            <a:noFill/>
          </p:spPr>
          <p:txBody>
            <a:bodyPr wrap="square" rtlCol="0">
              <a:spAutoFit/>
            </a:bodyPr>
            <a:lstStyle/>
            <a:p>
              <a:pPr algn="ctr"/>
              <a:r>
                <a:rPr lang="en-CA" sz="2000" dirty="0">
                  <a:solidFill>
                    <a:srgbClr val="FFFF00"/>
                  </a:solidFill>
                  <a:latin typeface="Courier New" panose="02070309020205020404" pitchFamily="49" charset="0"/>
                  <a:cs typeface="Courier New" panose="02070309020205020404" pitchFamily="49" charset="0"/>
                </a:rPr>
                <a:t>Text ...</a:t>
              </a:r>
            </a:p>
          </p:txBody>
        </p:sp>
      </p:grpSp>
      <p:grpSp>
        <p:nvGrpSpPr>
          <p:cNvPr id="33" name="Group 32">
            <a:extLst>
              <a:ext uri="{FF2B5EF4-FFF2-40B4-BE49-F238E27FC236}">
                <a16:creationId xmlns:a16="http://schemas.microsoft.com/office/drawing/2014/main" id="{859EEA6A-00B5-C641-B95E-6F6208ADC994}"/>
              </a:ext>
            </a:extLst>
          </p:cNvPr>
          <p:cNvGrpSpPr/>
          <p:nvPr/>
        </p:nvGrpSpPr>
        <p:grpSpPr>
          <a:xfrm>
            <a:off x="2846412" y="2359057"/>
            <a:ext cx="1704291" cy="1798571"/>
            <a:chOff x="3570110" y="1690688"/>
            <a:chExt cx="1704291" cy="1798571"/>
          </a:xfrm>
        </p:grpSpPr>
        <p:sp>
          <p:nvSpPr>
            <p:cNvPr id="34" name="Trapezoid 33">
              <a:extLst>
                <a:ext uri="{FF2B5EF4-FFF2-40B4-BE49-F238E27FC236}">
                  <a16:creationId xmlns:a16="http://schemas.microsoft.com/office/drawing/2014/main" id="{E8963AF6-F195-1E41-9C42-92560031FEFC}"/>
                </a:ext>
              </a:extLst>
            </p:cNvPr>
            <p:cNvSpPr/>
            <p:nvPr/>
          </p:nvSpPr>
          <p:spPr>
            <a:xfrm rot="5400000">
              <a:off x="3522971" y="1854845"/>
              <a:ext cx="1798571" cy="1470257"/>
            </a:xfrm>
            <a:prstGeom prst="trapezoid">
              <a:avLst>
                <a:gd name="adj" fmla="val 0"/>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4B4B2AA-6C82-CC42-A71A-B3046CCED61D}"/>
                </a:ext>
              </a:extLst>
            </p:cNvPr>
            <p:cNvSpPr txBox="1"/>
            <p:nvPr/>
          </p:nvSpPr>
          <p:spPr>
            <a:xfrm>
              <a:off x="3570110" y="2398526"/>
              <a:ext cx="1704291" cy="400110"/>
            </a:xfrm>
            <a:prstGeom prst="rect">
              <a:avLst/>
            </a:prstGeom>
            <a:noFill/>
          </p:spPr>
          <p:txBody>
            <a:bodyPr wrap="square" rtlCol="0">
              <a:spAutoFit/>
            </a:bodyPr>
            <a:lstStyle/>
            <a:p>
              <a:pPr algn="ctr"/>
              <a:r>
                <a:rPr lang="en-CA" sz="2000" dirty="0">
                  <a:solidFill>
                    <a:srgbClr val="FFFF00"/>
                  </a:solidFill>
                  <a:latin typeface="Courier New" panose="02070309020205020404" pitchFamily="49" charset="0"/>
                  <a:cs typeface="Courier New" panose="02070309020205020404" pitchFamily="49" charset="0"/>
                </a:rPr>
                <a:t>Text ...</a:t>
              </a:r>
            </a:p>
          </p:txBody>
        </p:sp>
      </p:grpSp>
      <p:graphicFrame>
        <p:nvGraphicFramePr>
          <p:cNvPr id="36" name="Table 35">
            <a:extLst>
              <a:ext uri="{FF2B5EF4-FFF2-40B4-BE49-F238E27FC236}">
                <a16:creationId xmlns:a16="http://schemas.microsoft.com/office/drawing/2014/main" id="{C49D2298-DCC0-C84F-A476-582F0E935E23}"/>
              </a:ext>
            </a:extLst>
          </p:cNvPr>
          <p:cNvGraphicFramePr>
            <a:graphicFrameLocks noGrp="1"/>
          </p:cNvGraphicFramePr>
          <p:nvPr>
            <p:extLst>
              <p:ext uri="{D42A27DB-BD31-4B8C-83A1-F6EECF244321}">
                <p14:modId xmlns:p14="http://schemas.microsoft.com/office/powerpoint/2010/main" val="3382857190"/>
              </p:ext>
            </p:extLst>
          </p:nvPr>
        </p:nvGraphicFramePr>
        <p:xfrm>
          <a:off x="5701278" y="2078722"/>
          <a:ext cx="6056408" cy="2011680"/>
        </p:xfrm>
        <a:graphic>
          <a:graphicData uri="http://schemas.openxmlformats.org/drawingml/2006/table">
            <a:tbl>
              <a:tblPr firstRow="1" bandRow="1">
                <a:tableStyleId>{9D7B26C5-4107-4FEC-AEDC-1716B250A1EF}</a:tableStyleId>
              </a:tblPr>
              <a:tblGrid>
                <a:gridCol w="1514102">
                  <a:extLst>
                    <a:ext uri="{9D8B030D-6E8A-4147-A177-3AD203B41FA5}">
                      <a16:colId xmlns:a16="http://schemas.microsoft.com/office/drawing/2014/main" val="3925143175"/>
                    </a:ext>
                  </a:extLst>
                </a:gridCol>
                <a:gridCol w="1514102">
                  <a:extLst>
                    <a:ext uri="{9D8B030D-6E8A-4147-A177-3AD203B41FA5}">
                      <a16:colId xmlns:a16="http://schemas.microsoft.com/office/drawing/2014/main" val="1204682512"/>
                    </a:ext>
                  </a:extLst>
                </a:gridCol>
                <a:gridCol w="1514102">
                  <a:extLst>
                    <a:ext uri="{9D8B030D-6E8A-4147-A177-3AD203B41FA5}">
                      <a16:colId xmlns:a16="http://schemas.microsoft.com/office/drawing/2014/main" val="646526195"/>
                    </a:ext>
                  </a:extLst>
                </a:gridCol>
                <a:gridCol w="1514102">
                  <a:extLst>
                    <a:ext uri="{9D8B030D-6E8A-4147-A177-3AD203B41FA5}">
                      <a16:colId xmlns:a16="http://schemas.microsoft.com/office/drawing/2014/main" val="2772081651"/>
                    </a:ext>
                  </a:extLst>
                </a:gridCol>
              </a:tblGrid>
              <a:tr h="36238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FFC000"/>
                          </a:solidFill>
                        </a:rPr>
                        <a:t>Token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FFC000"/>
                          </a:solidFill>
                        </a:rPr>
                        <a:t>Token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5497085"/>
                  </a:ext>
                </a:extLst>
              </a:tr>
              <a:tr h="362380">
                <a:tc>
                  <a:txBody>
                    <a:bodyPr/>
                    <a:lstStyle/>
                    <a:p>
                      <a:pPr algn="ctr"/>
                      <a:r>
                        <a:rPr lang="en-US" dirty="0">
                          <a:solidFill>
                            <a:srgbClr val="FFFF00"/>
                          </a:solidFill>
                        </a:rPr>
                        <a:t>Doc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17462310"/>
                  </a:ext>
                </a:extLst>
              </a:tr>
              <a:tr h="362380">
                <a:tc>
                  <a:txBody>
                    <a:bodyPr/>
                    <a:lstStyle/>
                    <a:p>
                      <a:pPr algn="ctr"/>
                      <a:r>
                        <a:rPr lang="en-US" dirty="0">
                          <a:solidFill>
                            <a:srgbClr val="FFFF00"/>
                          </a:solidFill>
                        </a:rPr>
                        <a:t>Doc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4037446"/>
                  </a:ext>
                </a:extLst>
              </a:tr>
              <a:tr h="362380">
                <a:tc>
                  <a:txBody>
                    <a:bodyPr/>
                    <a:lstStyle/>
                    <a:p>
                      <a:pPr algn="ctr"/>
                      <a:r>
                        <a:rPr lang="en-US" dirty="0"/>
                        <a:t>.</a:t>
                      </a:r>
                    </a:p>
                    <a:p>
                      <a:pPr algn="ctr"/>
                      <a:r>
                        <a:rPr lang="en-US" dirty="0"/>
                        <a:t>.</a:t>
                      </a:r>
                    </a:p>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a:t>
                      </a:r>
                    </a:p>
                    <a:p>
                      <a:pPr algn="ctr"/>
                      <a:r>
                        <a:rPr lang="en-US" dirty="0"/>
                        <a:t>.</a:t>
                      </a:r>
                    </a:p>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a:t>
                      </a:r>
                    </a:p>
                    <a:p>
                      <a:pPr algn="ctr"/>
                      <a:r>
                        <a:rPr lang="en-US" dirty="0"/>
                        <a:t>.</a:t>
                      </a:r>
                    </a:p>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t>      .</a:t>
                      </a:r>
                    </a:p>
                    <a:p>
                      <a:pPr algn="ctr"/>
                      <a:r>
                        <a:rPr lang="en-US" dirty="0"/>
                        <a:t>.</a:t>
                      </a:r>
                    </a:p>
                    <a:p>
                      <a:pPr algn="r"/>
                      <a:r>
                        <a:rPr lang="en-US" dirty="0"/>
                        <a:t>.     </a:t>
                      </a:r>
                      <a:r>
                        <a:rPr lang="en-US" dirty="0">
                          <a:solidFill>
                            <a:schemeClr val="bg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0280575"/>
                  </a:ext>
                </a:extLst>
              </a:tr>
            </a:tbl>
          </a:graphicData>
        </a:graphic>
      </p:graphicFrame>
      <p:sp>
        <p:nvSpPr>
          <p:cNvPr id="39" name="Rectangle 38">
            <a:extLst>
              <a:ext uri="{FF2B5EF4-FFF2-40B4-BE49-F238E27FC236}">
                <a16:creationId xmlns:a16="http://schemas.microsoft.com/office/drawing/2014/main" id="{681E0206-3831-E841-98F1-12CE9DDA9997}"/>
              </a:ext>
            </a:extLst>
          </p:cNvPr>
          <p:cNvSpPr/>
          <p:nvPr/>
        </p:nvSpPr>
        <p:spPr>
          <a:xfrm>
            <a:off x="3834279" y="4876652"/>
            <a:ext cx="7286736" cy="1200329"/>
          </a:xfrm>
          <a:prstGeom prst="rect">
            <a:avLst/>
          </a:prstGeom>
        </p:spPr>
        <p:txBody>
          <a:bodyPr wrap="square">
            <a:spAutoFit/>
          </a:bodyPr>
          <a:lstStyle/>
          <a:p>
            <a:pPr algn="ctr"/>
            <a:r>
              <a:rPr lang="en-US" sz="2400" dirty="0"/>
              <a:t>Suppose each document had a classification label. </a:t>
            </a:r>
          </a:p>
          <a:p>
            <a:pPr algn="ctr"/>
            <a:r>
              <a:rPr lang="en-US" sz="2400" dirty="0"/>
              <a:t>How can we use our bag-of-words data structure </a:t>
            </a:r>
          </a:p>
          <a:p>
            <a:pPr algn="ctr"/>
            <a:r>
              <a:rPr lang="en-US" sz="2400" dirty="0"/>
              <a:t>to train a classifier?</a:t>
            </a:r>
          </a:p>
        </p:txBody>
      </p:sp>
      <p:sp>
        <p:nvSpPr>
          <p:cNvPr id="40" name="Rectangle 39">
            <a:extLst>
              <a:ext uri="{FF2B5EF4-FFF2-40B4-BE49-F238E27FC236}">
                <a16:creationId xmlns:a16="http://schemas.microsoft.com/office/drawing/2014/main" id="{8B68DDC7-382A-224B-80FA-AA2A49FB12F7}"/>
              </a:ext>
            </a:extLst>
          </p:cNvPr>
          <p:cNvSpPr/>
          <p:nvPr/>
        </p:nvSpPr>
        <p:spPr>
          <a:xfrm>
            <a:off x="1867944" y="2779884"/>
            <a:ext cx="503670" cy="707886"/>
          </a:xfrm>
          <a:prstGeom prst="rect">
            <a:avLst/>
          </a:prstGeom>
        </p:spPr>
        <p:txBody>
          <a:bodyPr wrap="square">
            <a:spAutoFit/>
          </a:bodyPr>
          <a:lstStyle/>
          <a:p>
            <a:pPr algn="ctr"/>
            <a:r>
              <a:rPr lang="en-US" sz="4000" dirty="0"/>
              <a:t>=</a:t>
            </a:r>
          </a:p>
        </p:txBody>
      </p:sp>
      <p:cxnSp>
        <p:nvCxnSpPr>
          <p:cNvPr id="41" name="Straight Arrow Connector 40">
            <a:extLst>
              <a:ext uri="{FF2B5EF4-FFF2-40B4-BE49-F238E27FC236}">
                <a16:creationId xmlns:a16="http://schemas.microsoft.com/office/drawing/2014/main" id="{3CC8B571-4C3D-E64D-9DDE-D6EDB85DF3B1}"/>
              </a:ext>
            </a:extLst>
          </p:cNvPr>
          <p:cNvCxnSpPr>
            <a:cxnSpLocks/>
          </p:cNvCxnSpPr>
          <p:nvPr/>
        </p:nvCxnSpPr>
        <p:spPr>
          <a:xfrm>
            <a:off x="5005714" y="2206658"/>
            <a:ext cx="0" cy="655463"/>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196C3DAC-0DE1-1B4D-987E-4FCAD39C2735}"/>
              </a:ext>
            </a:extLst>
          </p:cNvPr>
          <p:cNvSpPr/>
          <p:nvPr/>
        </p:nvSpPr>
        <p:spPr>
          <a:xfrm>
            <a:off x="4412604" y="1549140"/>
            <a:ext cx="1274449" cy="646331"/>
          </a:xfrm>
          <a:prstGeom prst="rect">
            <a:avLst/>
          </a:prstGeom>
        </p:spPr>
        <p:txBody>
          <a:bodyPr wrap="square">
            <a:spAutoFit/>
          </a:bodyPr>
          <a:lstStyle/>
          <a:p>
            <a:pPr algn="ctr"/>
            <a:r>
              <a:rPr lang="en-US" dirty="0">
                <a:solidFill>
                  <a:srgbClr val="7F7F7F"/>
                </a:solidFill>
              </a:rPr>
              <a:t>(optional) tokenize</a:t>
            </a:r>
          </a:p>
        </p:txBody>
      </p:sp>
    </p:spTree>
    <p:extLst>
      <p:ext uri="{BB962C8B-B14F-4D97-AF65-F5344CB8AC3E}">
        <p14:creationId xmlns:p14="http://schemas.microsoft.com/office/powerpoint/2010/main" val="2957191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CDD7E-B335-154F-9912-9ABA502F4DB4}"/>
              </a:ext>
            </a:extLst>
          </p:cNvPr>
          <p:cNvSpPr>
            <a:spLocks noGrp="1"/>
          </p:cNvSpPr>
          <p:nvPr>
            <p:ph type="title"/>
          </p:nvPr>
        </p:nvSpPr>
        <p:spPr/>
        <p:txBody>
          <a:bodyPr/>
          <a:lstStyle/>
          <a:p>
            <a:r>
              <a:rPr lang="en-US" dirty="0"/>
              <a:t>What is NLP</a:t>
            </a:r>
          </a:p>
        </p:txBody>
      </p:sp>
      <p:sp>
        <p:nvSpPr>
          <p:cNvPr id="3" name="Content Placeholder 2">
            <a:extLst>
              <a:ext uri="{FF2B5EF4-FFF2-40B4-BE49-F238E27FC236}">
                <a16:creationId xmlns:a16="http://schemas.microsoft.com/office/drawing/2014/main" id="{94B00C0D-055C-1C43-A55F-A70281B1C0CA}"/>
              </a:ext>
            </a:extLst>
          </p:cNvPr>
          <p:cNvSpPr>
            <a:spLocks noGrp="1"/>
          </p:cNvSpPr>
          <p:nvPr>
            <p:ph idx="1"/>
          </p:nvPr>
        </p:nvSpPr>
        <p:spPr>
          <a:xfrm>
            <a:off x="838200" y="1825624"/>
            <a:ext cx="10515600" cy="4776653"/>
          </a:xfrm>
        </p:spPr>
        <p:txBody>
          <a:bodyPr>
            <a:normAutofit lnSpcReduction="10000"/>
          </a:bodyPr>
          <a:lstStyle/>
          <a:p>
            <a:r>
              <a:rPr lang="en-US" dirty="0"/>
              <a:t>The study of how computer algorithms can process and analyze human </a:t>
            </a:r>
            <a:r>
              <a:rPr lang="en-US" dirty="0">
                <a:solidFill>
                  <a:srgbClr val="7F7F7F"/>
                </a:solidFill>
              </a:rPr>
              <a:t>(natural) </a:t>
            </a:r>
            <a:r>
              <a:rPr lang="en-US" dirty="0"/>
              <a:t>language to accomplish specific goals</a:t>
            </a:r>
          </a:p>
          <a:p>
            <a:endParaRPr lang="en-US" dirty="0"/>
          </a:p>
          <a:p>
            <a:r>
              <a:rPr lang="en-US" dirty="0"/>
              <a:t>Applications</a:t>
            </a:r>
          </a:p>
          <a:p>
            <a:pPr lvl="1"/>
            <a:r>
              <a:rPr lang="en-US" dirty="0"/>
              <a:t>Open Conversation Chatbot</a:t>
            </a:r>
          </a:p>
          <a:p>
            <a:pPr lvl="1"/>
            <a:r>
              <a:rPr lang="en-US" dirty="0"/>
              <a:t>Document summarization</a:t>
            </a:r>
          </a:p>
          <a:p>
            <a:pPr lvl="1"/>
            <a:r>
              <a:rPr lang="en-US" dirty="0"/>
              <a:t>Speech recognition</a:t>
            </a:r>
          </a:p>
          <a:p>
            <a:pPr lvl="1"/>
            <a:r>
              <a:rPr lang="en-US" dirty="0"/>
              <a:t>Machine translation</a:t>
            </a:r>
          </a:p>
          <a:p>
            <a:pPr lvl="1"/>
            <a:r>
              <a:rPr lang="en-US" dirty="0"/>
              <a:t>Masked word prediction</a:t>
            </a:r>
          </a:p>
          <a:p>
            <a:pPr lvl="1"/>
            <a:r>
              <a:rPr lang="en-US" dirty="0"/>
              <a:t>Named entity recognition</a:t>
            </a:r>
          </a:p>
          <a:p>
            <a:pPr lvl="1"/>
            <a:r>
              <a:rPr lang="en-US" dirty="0"/>
              <a:t>Sequence classification</a:t>
            </a:r>
          </a:p>
          <a:p>
            <a:pPr lvl="1"/>
            <a:r>
              <a:rPr lang="en-US" dirty="0"/>
              <a:t>Spam detection</a:t>
            </a:r>
          </a:p>
          <a:p>
            <a:pPr lvl="1"/>
            <a:endParaRPr lang="en-US" dirty="0"/>
          </a:p>
        </p:txBody>
      </p:sp>
      <p:cxnSp>
        <p:nvCxnSpPr>
          <p:cNvPr id="5" name="Straight Arrow Connector 4">
            <a:extLst>
              <a:ext uri="{FF2B5EF4-FFF2-40B4-BE49-F238E27FC236}">
                <a16:creationId xmlns:a16="http://schemas.microsoft.com/office/drawing/2014/main" id="{C8EE63F7-B3AD-F44B-8AD0-36F65F34FE39}"/>
              </a:ext>
            </a:extLst>
          </p:cNvPr>
          <p:cNvCxnSpPr>
            <a:cxnSpLocks/>
          </p:cNvCxnSpPr>
          <p:nvPr/>
        </p:nvCxnSpPr>
        <p:spPr>
          <a:xfrm flipV="1">
            <a:off x="6933366" y="3581400"/>
            <a:ext cx="0" cy="2705100"/>
          </a:xfrm>
          <a:prstGeom prst="straightConnector1">
            <a:avLst/>
          </a:prstGeom>
          <a:ln w="76200">
            <a:solidFill>
              <a:srgbClr val="7F7F7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4A39FF5-C58C-B049-A120-E667F3AB50D4}"/>
              </a:ext>
            </a:extLst>
          </p:cNvPr>
          <p:cNvSpPr/>
          <p:nvPr/>
        </p:nvSpPr>
        <p:spPr>
          <a:xfrm>
            <a:off x="7537042" y="3581400"/>
            <a:ext cx="2064147" cy="400110"/>
          </a:xfrm>
          <a:prstGeom prst="rect">
            <a:avLst/>
          </a:prstGeom>
        </p:spPr>
        <p:txBody>
          <a:bodyPr wrap="square">
            <a:spAutoFit/>
          </a:bodyPr>
          <a:lstStyle/>
          <a:p>
            <a:r>
              <a:rPr lang="en-US" sz="2000" dirty="0">
                <a:solidFill>
                  <a:srgbClr val="7F7F7F"/>
                </a:solidFill>
              </a:rPr>
              <a:t>Pure Generation</a:t>
            </a:r>
          </a:p>
        </p:txBody>
      </p:sp>
      <p:sp>
        <p:nvSpPr>
          <p:cNvPr id="10" name="Rectangle 9">
            <a:extLst>
              <a:ext uri="{FF2B5EF4-FFF2-40B4-BE49-F238E27FC236}">
                <a16:creationId xmlns:a16="http://schemas.microsoft.com/office/drawing/2014/main" id="{F14D3F57-258D-5749-B7E6-0727A5A901AE}"/>
              </a:ext>
            </a:extLst>
          </p:cNvPr>
          <p:cNvSpPr/>
          <p:nvPr/>
        </p:nvSpPr>
        <p:spPr>
          <a:xfrm>
            <a:off x="7537042" y="5886450"/>
            <a:ext cx="2197501" cy="400110"/>
          </a:xfrm>
          <a:prstGeom prst="rect">
            <a:avLst/>
          </a:prstGeom>
        </p:spPr>
        <p:txBody>
          <a:bodyPr wrap="square">
            <a:spAutoFit/>
          </a:bodyPr>
          <a:lstStyle/>
          <a:p>
            <a:r>
              <a:rPr lang="en-US" sz="2000" dirty="0">
                <a:solidFill>
                  <a:srgbClr val="7F7F7F"/>
                </a:solidFill>
              </a:rPr>
              <a:t>Pure Classification</a:t>
            </a:r>
          </a:p>
        </p:txBody>
      </p:sp>
    </p:spTree>
    <p:extLst>
      <p:ext uri="{BB962C8B-B14F-4D97-AF65-F5344CB8AC3E}">
        <p14:creationId xmlns:p14="http://schemas.microsoft.com/office/powerpoint/2010/main" val="4069569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69F5-7675-6E4B-86F6-2A843E095977}"/>
              </a:ext>
            </a:extLst>
          </p:cNvPr>
          <p:cNvSpPr>
            <a:spLocks noGrp="1"/>
          </p:cNvSpPr>
          <p:nvPr>
            <p:ph type="title"/>
          </p:nvPr>
        </p:nvSpPr>
        <p:spPr/>
        <p:txBody>
          <a:bodyPr/>
          <a:lstStyle/>
          <a:p>
            <a:r>
              <a:rPr lang="en-US" dirty="0"/>
              <a:t>Bag Of Words – Architecture</a:t>
            </a:r>
          </a:p>
        </p:txBody>
      </p:sp>
      <p:sp>
        <p:nvSpPr>
          <p:cNvPr id="21" name="Oval 20">
            <a:extLst>
              <a:ext uri="{FF2B5EF4-FFF2-40B4-BE49-F238E27FC236}">
                <a16:creationId xmlns:a16="http://schemas.microsoft.com/office/drawing/2014/main" id="{48461381-F453-6B4B-B84A-9D9A38D1D07B}"/>
              </a:ext>
            </a:extLst>
          </p:cNvPr>
          <p:cNvSpPr/>
          <p:nvPr/>
        </p:nvSpPr>
        <p:spPr>
          <a:xfrm>
            <a:off x="2632418" y="2703290"/>
            <a:ext cx="557212" cy="557212"/>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E631E42-2108-8C44-ABFC-895CD190F0F7}"/>
              </a:ext>
            </a:extLst>
          </p:cNvPr>
          <p:cNvSpPr/>
          <p:nvPr/>
        </p:nvSpPr>
        <p:spPr>
          <a:xfrm>
            <a:off x="2632418" y="3477196"/>
            <a:ext cx="557212" cy="557212"/>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42A905D-C788-0B4D-9E05-9B3385C11B7F}"/>
              </a:ext>
            </a:extLst>
          </p:cNvPr>
          <p:cNvSpPr/>
          <p:nvPr/>
        </p:nvSpPr>
        <p:spPr>
          <a:xfrm>
            <a:off x="2632418" y="5171088"/>
            <a:ext cx="557212" cy="557212"/>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DDF52DF-586E-7842-A102-16B331B658FB}"/>
              </a:ext>
            </a:extLst>
          </p:cNvPr>
          <p:cNvGrpSpPr/>
          <p:nvPr/>
        </p:nvGrpSpPr>
        <p:grpSpPr>
          <a:xfrm>
            <a:off x="2878513" y="4326606"/>
            <a:ext cx="69695" cy="528199"/>
            <a:chOff x="2571253" y="3553422"/>
            <a:chExt cx="69695" cy="528199"/>
          </a:xfrm>
        </p:grpSpPr>
        <p:sp>
          <p:nvSpPr>
            <p:cNvPr id="27" name="Oval 26">
              <a:extLst>
                <a:ext uri="{FF2B5EF4-FFF2-40B4-BE49-F238E27FC236}">
                  <a16:creationId xmlns:a16="http://schemas.microsoft.com/office/drawing/2014/main" id="{AA526C8C-2C67-1642-A0A7-CC511329A25E}"/>
                </a:ext>
              </a:extLst>
            </p:cNvPr>
            <p:cNvSpPr/>
            <p:nvPr/>
          </p:nvSpPr>
          <p:spPr>
            <a:xfrm flipH="1" flipV="1">
              <a:off x="2571253" y="3553422"/>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BD31418-3D35-9847-86A3-A9528D4E66E1}"/>
                </a:ext>
              </a:extLst>
            </p:cNvPr>
            <p:cNvSpPr/>
            <p:nvPr/>
          </p:nvSpPr>
          <p:spPr>
            <a:xfrm flipH="1" flipV="1">
              <a:off x="2571253" y="3781841"/>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BBEB4D1-08D8-CB4E-A7BD-C958F71B1D5F}"/>
                </a:ext>
              </a:extLst>
            </p:cNvPr>
            <p:cNvSpPr/>
            <p:nvPr/>
          </p:nvSpPr>
          <p:spPr>
            <a:xfrm flipH="1" flipV="1">
              <a:off x="2573638" y="4014311"/>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Oval 37">
            <a:extLst>
              <a:ext uri="{FF2B5EF4-FFF2-40B4-BE49-F238E27FC236}">
                <a16:creationId xmlns:a16="http://schemas.microsoft.com/office/drawing/2014/main" id="{C924C6F8-D8D3-8B4F-B6D3-5860D50DD1FE}"/>
              </a:ext>
            </a:extLst>
          </p:cNvPr>
          <p:cNvSpPr/>
          <p:nvPr/>
        </p:nvSpPr>
        <p:spPr>
          <a:xfrm>
            <a:off x="2632418" y="1929384"/>
            <a:ext cx="557212" cy="557212"/>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9D02F9C6-DC5A-1A4C-84D2-F97D0BCC3C07}"/>
                  </a:ext>
                </a:extLst>
              </p:cNvPr>
              <p:cNvSpPr txBox="1"/>
              <p:nvPr/>
            </p:nvSpPr>
            <p:spPr>
              <a:xfrm>
                <a:off x="2543841" y="5876943"/>
                <a:ext cx="1024629" cy="400110"/>
              </a:xfrm>
              <a:prstGeom prst="rect">
                <a:avLst/>
              </a:prstGeom>
              <a:noFill/>
            </p:spPr>
            <p:txBody>
              <a:bodyPr wrap="square" rtlCol="0">
                <a:spAutoFit/>
              </a:bodyPr>
              <a:lstStyle/>
              <a:p>
                <a:r>
                  <a:rPr lang="en-US" sz="2000" dirty="0">
                    <a:solidFill>
                      <a:srgbClr val="FFFF00"/>
                    </a:solidFill>
                  </a:rPr>
                  <a:t>Doc  </a:t>
                </a:r>
                <a14:m>
                  <m:oMath xmlns:m="http://schemas.openxmlformats.org/officeDocument/2006/math">
                    <m:r>
                      <a:rPr lang="en-US" sz="2000" b="0" i="1" smtClean="0">
                        <a:solidFill>
                          <a:srgbClr val="FFFF00"/>
                        </a:solidFill>
                        <a:latin typeface="Cambria Math" panose="02040503050406030204" pitchFamily="18" charset="0"/>
                      </a:rPr>
                      <m:t>𝑑</m:t>
                    </m:r>
                  </m:oMath>
                </a14:m>
                <a:endParaRPr lang="en-US" sz="2000" dirty="0">
                  <a:solidFill>
                    <a:srgbClr val="FFFF00"/>
                  </a:solidFill>
                </a:endParaRPr>
              </a:p>
            </p:txBody>
          </p:sp>
        </mc:Choice>
        <mc:Fallback>
          <p:sp>
            <p:nvSpPr>
              <p:cNvPr id="45" name="TextBox 44">
                <a:extLst>
                  <a:ext uri="{FF2B5EF4-FFF2-40B4-BE49-F238E27FC236}">
                    <a16:creationId xmlns:a16="http://schemas.microsoft.com/office/drawing/2014/main" id="{9D02F9C6-DC5A-1A4C-84D2-F97D0BCC3C07}"/>
                  </a:ext>
                </a:extLst>
              </p:cNvPr>
              <p:cNvSpPr txBox="1">
                <a:spLocks noRot="1" noChangeAspect="1" noMove="1" noResize="1" noEditPoints="1" noAdjustHandles="1" noChangeArrowheads="1" noChangeShapeType="1" noTextEdit="1"/>
              </p:cNvSpPr>
              <p:nvPr/>
            </p:nvSpPr>
            <p:spPr>
              <a:xfrm>
                <a:off x="2543841" y="5876943"/>
                <a:ext cx="1024629" cy="400110"/>
              </a:xfrm>
              <a:prstGeom prst="rect">
                <a:avLst/>
              </a:prstGeom>
              <a:blipFill>
                <a:blip r:embed="rId2"/>
                <a:stretch>
                  <a:fillRect l="-4878" t="-6250" b="-25000"/>
                </a:stretch>
              </a:blipFill>
            </p:spPr>
            <p:txBody>
              <a:bodyPr/>
              <a:lstStyle/>
              <a:p>
                <a:r>
                  <a:rPr lang="en-US">
                    <a:noFill/>
                  </a:rPr>
                  <a:t> </a:t>
                </a:r>
              </a:p>
            </p:txBody>
          </p:sp>
        </mc:Fallback>
      </mc:AlternateContent>
      <p:sp>
        <p:nvSpPr>
          <p:cNvPr id="47" name="Oval 46">
            <a:extLst>
              <a:ext uri="{FF2B5EF4-FFF2-40B4-BE49-F238E27FC236}">
                <a16:creationId xmlns:a16="http://schemas.microsoft.com/office/drawing/2014/main" id="{E9AC7841-2836-3C4B-93E4-2F42C856D4B9}"/>
              </a:ext>
            </a:extLst>
          </p:cNvPr>
          <p:cNvSpPr/>
          <p:nvPr/>
        </p:nvSpPr>
        <p:spPr>
          <a:xfrm>
            <a:off x="8595360" y="2748166"/>
            <a:ext cx="557212" cy="557212"/>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7DEC966E-41D9-AE47-9F22-8F763FE47C62}"/>
              </a:ext>
            </a:extLst>
          </p:cNvPr>
          <p:cNvSpPr/>
          <p:nvPr/>
        </p:nvSpPr>
        <p:spPr>
          <a:xfrm>
            <a:off x="8595360" y="4442058"/>
            <a:ext cx="557212" cy="557212"/>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D46819DD-1EB3-1046-A31A-9D88118BD19D}"/>
              </a:ext>
            </a:extLst>
          </p:cNvPr>
          <p:cNvGrpSpPr/>
          <p:nvPr/>
        </p:nvGrpSpPr>
        <p:grpSpPr>
          <a:xfrm>
            <a:off x="8841455" y="3597576"/>
            <a:ext cx="69695" cy="528199"/>
            <a:chOff x="2571253" y="3553422"/>
            <a:chExt cx="69695" cy="528199"/>
          </a:xfrm>
        </p:grpSpPr>
        <p:sp>
          <p:nvSpPr>
            <p:cNvPr id="50" name="Oval 49">
              <a:extLst>
                <a:ext uri="{FF2B5EF4-FFF2-40B4-BE49-F238E27FC236}">
                  <a16:creationId xmlns:a16="http://schemas.microsoft.com/office/drawing/2014/main" id="{BFE88A57-DBE2-1745-A1A0-453AD6146757}"/>
                </a:ext>
              </a:extLst>
            </p:cNvPr>
            <p:cNvSpPr/>
            <p:nvPr/>
          </p:nvSpPr>
          <p:spPr>
            <a:xfrm flipH="1" flipV="1">
              <a:off x="2571253" y="3553422"/>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4A9A9B9-DDAD-1A4D-BA3B-D88829A9F06C}"/>
                </a:ext>
              </a:extLst>
            </p:cNvPr>
            <p:cNvSpPr/>
            <p:nvPr/>
          </p:nvSpPr>
          <p:spPr>
            <a:xfrm flipH="1" flipV="1">
              <a:off x="2571253" y="3781841"/>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1F6374D-F72E-8142-9C1A-1C14A7FD0AC3}"/>
                </a:ext>
              </a:extLst>
            </p:cNvPr>
            <p:cNvSpPr/>
            <p:nvPr/>
          </p:nvSpPr>
          <p:spPr>
            <a:xfrm flipH="1" flipV="1">
              <a:off x="2573638" y="4014311"/>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E2938B00-AB89-594A-BDDD-6A37767C2F4D}"/>
                  </a:ext>
                </a:extLst>
              </p:cNvPr>
              <p:cNvSpPr txBox="1"/>
              <p:nvPr/>
            </p:nvSpPr>
            <p:spPr>
              <a:xfrm>
                <a:off x="8691889" y="2839712"/>
                <a:ext cx="428322"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tx1"/>
                              </a:solidFill>
                              <a:latin typeface="Cambria Math" panose="02040503050406030204" pitchFamily="18" charset="0"/>
                            </a:rPr>
                          </m:ctrlPr>
                        </m:sSubPr>
                        <m:e>
                          <m:acc>
                            <m:accPr>
                              <m:chr m:val="̂"/>
                              <m:ctrlPr>
                                <a:rPr lang="en-US" sz="1600" i="1">
                                  <a:solidFill>
                                    <a:schemeClr val="tx1"/>
                                  </a:solidFill>
                                  <a:latin typeface="Cambria Math" panose="02040503050406030204" pitchFamily="18" charset="0"/>
                                </a:rPr>
                              </m:ctrlPr>
                            </m:accPr>
                            <m:e>
                              <m:r>
                                <a:rPr lang="en-US" sz="1600" i="1">
                                  <a:solidFill>
                                    <a:schemeClr val="tx1"/>
                                  </a:solidFill>
                                  <a:latin typeface="Cambria Math" panose="02040503050406030204" pitchFamily="18" charset="0"/>
                                </a:rPr>
                                <m:t>𝑦</m:t>
                              </m:r>
                            </m:e>
                          </m:acc>
                        </m:e>
                        <m:sub>
                          <m:r>
                            <a:rPr lang="en-US" sz="1600" b="0" i="1" smtClean="0">
                              <a:solidFill>
                                <a:schemeClr val="tx1"/>
                              </a:solidFill>
                              <a:latin typeface="Cambria Math" panose="02040503050406030204" pitchFamily="18" charset="0"/>
                            </a:rPr>
                            <m:t>1</m:t>
                          </m:r>
                        </m:sub>
                      </m:sSub>
                    </m:oMath>
                  </m:oMathPara>
                </a14:m>
                <a:endParaRPr lang="en-US" sz="1600" dirty="0">
                  <a:solidFill>
                    <a:schemeClr val="tx1"/>
                  </a:solidFill>
                </a:endParaRPr>
              </a:p>
            </p:txBody>
          </p:sp>
        </mc:Choice>
        <mc:Fallback>
          <p:sp>
            <p:nvSpPr>
              <p:cNvPr id="53" name="TextBox 52">
                <a:extLst>
                  <a:ext uri="{FF2B5EF4-FFF2-40B4-BE49-F238E27FC236}">
                    <a16:creationId xmlns:a16="http://schemas.microsoft.com/office/drawing/2014/main" id="{E2938B00-AB89-594A-BDDD-6A37767C2F4D}"/>
                  </a:ext>
                </a:extLst>
              </p:cNvPr>
              <p:cNvSpPr txBox="1">
                <a:spLocks noRot="1" noChangeAspect="1" noMove="1" noResize="1" noEditPoints="1" noAdjustHandles="1" noChangeArrowheads="1" noChangeShapeType="1" noTextEdit="1"/>
              </p:cNvSpPr>
              <p:nvPr/>
            </p:nvSpPr>
            <p:spPr>
              <a:xfrm>
                <a:off x="8691889" y="2839712"/>
                <a:ext cx="428322" cy="338554"/>
              </a:xfrm>
              <a:prstGeom prst="rect">
                <a:avLst/>
              </a:prstGeom>
              <a:blipFill>
                <a:blip r:embed="rId3"/>
                <a:stretch>
                  <a:fillRect b="-37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26163043-33AE-B245-8F40-00B67E156C83}"/>
                  </a:ext>
                </a:extLst>
              </p:cNvPr>
              <p:cNvSpPr txBox="1"/>
              <p:nvPr/>
            </p:nvSpPr>
            <p:spPr>
              <a:xfrm>
                <a:off x="8667883" y="4545984"/>
                <a:ext cx="504571"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tx1"/>
                              </a:solidFill>
                              <a:latin typeface="Cambria Math" panose="02040503050406030204" pitchFamily="18" charset="0"/>
                            </a:rPr>
                          </m:ctrlPr>
                        </m:sSubPr>
                        <m:e>
                          <m:acc>
                            <m:accPr>
                              <m:chr m:val="̂"/>
                              <m:ctrlPr>
                                <a:rPr lang="en-US" sz="1600" i="1">
                                  <a:solidFill>
                                    <a:schemeClr val="tx1"/>
                                  </a:solidFill>
                                  <a:latin typeface="Cambria Math" panose="02040503050406030204" pitchFamily="18" charset="0"/>
                                </a:rPr>
                              </m:ctrlPr>
                            </m:accPr>
                            <m:e>
                              <m:r>
                                <a:rPr lang="en-US" sz="1600" i="1">
                                  <a:solidFill>
                                    <a:schemeClr val="tx1"/>
                                  </a:solidFill>
                                  <a:latin typeface="Cambria Math" panose="02040503050406030204" pitchFamily="18" charset="0"/>
                                </a:rPr>
                                <m:t>𝑦</m:t>
                              </m:r>
                            </m:e>
                          </m:acc>
                        </m:e>
                        <m:sub>
                          <m:r>
                            <a:rPr lang="en-US" sz="1600" b="0" i="1" smtClean="0">
                              <a:solidFill>
                                <a:schemeClr val="tx1"/>
                              </a:solidFill>
                              <a:latin typeface="Cambria Math" panose="02040503050406030204" pitchFamily="18" charset="0"/>
                            </a:rPr>
                            <m:t>𝐾</m:t>
                          </m:r>
                        </m:sub>
                      </m:sSub>
                    </m:oMath>
                  </m:oMathPara>
                </a14:m>
                <a:endParaRPr lang="en-US" sz="1600" dirty="0">
                  <a:solidFill>
                    <a:schemeClr val="tx1"/>
                  </a:solidFill>
                </a:endParaRPr>
              </a:p>
            </p:txBody>
          </p:sp>
        </mc:Choice>
        <mc:Fallback>
          <p:sp>
            <p:nvSpPr>
              <p:cNvPr id="54" name="TextBox 53">
                <a:extLst>
                  <a:ext uri="{FF2B5EF4-FFF2-40B4-BE49-F238E27FC236}">
                    <a16:creationId xmlns:a16="http://schemas.microsoft.com/office/drawing/2014/main" id="{26163043-33AE-B245-8F40-00B67E156C83}"/>
                  </a:ext>
                </a:extLst>
              </p:cNvPr>
              <p:cNvSpPr txBox="1">
                <a:spLocks noRot="1" noChangeAspect="1" noMove="1" noResize="1" noEditPoints="1" noAdjustHandles="1" noChangeArrowheads="1" noChangeShapeType="1" noTextEdit="1"/>
              </p:cNvSpPr>
              <p:nvPr/>
            </p:nvSpPr>
            <p:spPr>
              <a:xfrm>
                <a:off x="8667883" y="4545984"/>
                <a:ext cx="504571" cy="338554"/>
              </a:xfrm>
              <a:prstGeom prst="rect">
                <a:avLst/>
              </a:prstGeom>
              <a:blipFill>
                <a:blip r:embed="rId4"/>
                <a:stretch>
                  <a:fillRect/>
                </a:stretch>
              </a:blipFill>
            </p:spPr>
            <p:txBody>
              <a:bodyPr/>
              <a:lstStyle/>
              <a:p>
                <a:r>
                  <a:rPr lang="en-US">
                    <a:noFill/>
                  </a:rPr>
                  <a:t> </a:t>
                </a:r>
              </a:p>
            </p:txBody>
          </p:sp>
        </mc:Fallback>
      </mc:AlternateContent>
      <p:sp>
        <p:nvSpPr>
          <p:cNvPr id="55" name="Trapezoid 54">
            <a:extLst>
              <a:ext uri="{FF2B5EF4-FFF2-40B4-BE49-F238E27FC236}">
                <a16:creationId xmlns:a16="http://schemas.microsoft.com/office/drawing/2014/main" id="{A9F4795E-7A7A-4E47-B601-2E14844B142D}"/>
              </a:ext>
            </a:extLst>
          </p:cNvPr>
          <p:cNvSpPr/>
          <p:nvPr/>
        </p:nvSpPr>
        <p:spPr>
          <a:xfrm rot="5400000">
            <a:off x="2686108" y="3011015"/>
            <a:ext cx="3432199" cy="1740065"/>
          </a:xfrm>
          <a:prstGeom prst="trapezoid">
            <a:avLst>
              <a:gd name="adj" fmla="val 48316"/>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D9D7012D-DC66-CB47-B7A9-A840D1945214}"/>
              </a:ext>
            </a:extLst>
          </p:cNvPr>
          <p:cNvSpPr/>
          <p:nvPr/>
        </p:nvSpPr>
        <p:spPr>
          <a:xfrm>
            <a:off x="5598284" y="2748166"/>
            <a:ext cx="557212" cy="557212"/>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6A3BC26F-8B3E-104D-8DBF-06CBFDE23D6E}"/>
              </a:ext>
            </a:extLst>
          </p:cNvPr>
          <p:cNvSpPr/>
          <p:nvPr/>
        </p:nvSpPr>
        <p:spPr>
          <a:xfrm>
            <a:off x="5598284" y="4442058"/>
            <a:ext cx="557212" cy="557212"/>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67289149-34A7-AD4B-9BAF-2BD578CBFB92}"/>
              </a:ext>
            </a:extLst>
          </p:cNvPr>
          <p:cNvGrpSpPr/>
          <p:nvPr/>
        </p:nvGrpSpPr>
        <p:grpSpPr>
          <a:xfrm>
            <a:off x="5844379" y="3597576"/>
            <a:ext cx="69695" cy="528199"/>
            <a:chOff x="2571253" y="3553422"/>
            <a:chExt cx="69695" cy="528199"/>
          </a:xfrm>
        </p:grpSpPr>
        <p:sp>
          <p:nvSpPr>
            <p:cNvPr id="59" name="Oval 58">
              <a:extLst>
                <a:ext uri="{FF2B5EF4-FFF2-40B4-BE49-F238E27FC236}">
                  <a16:creationId xmlns:a16="http://schemas.microsoft.com/office/drawing/2014/main" id="{EA337B02-CF54-D64C-B9B4-CFD6A5676239}"/>
                </a:ext>
              </a:extLst>
            </p:cNvPr>
            <p:cNvSpPr/>
            <p:nvPr/>
          </p:nvSpPr>
          <p:spPr>
            <a:xfrm flipH="1" flipV="1">
              <a:off x="2571253" y="3553422"/>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DB1E2198-A584-DE4D-9F9D-8D129B466966}"/>
                </a:ext>
              </a:extLst>
            </p:cNvPr>
            <p:cNvSpPr/>
            <p:nvPr/>
          </p:nvSpPr>
          <p:spPr>
            <a:xfrm flipH="1" flipV="1">
              <a:off x="2571253" y="3781841"/>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EBC8F452-663F-064A-94A9-4DD1E068D551}"/>
                </a:ext>
              </a:extLst>
            </p:cNvPr>
            <p:cNvSpPr/>
            <p:nvPr/>
          </p:nvSpPr>
          <p:spPr>
            <a:xfrm flipH="1" flipV="1">
              <a:off x="2573638" y="4014311"/>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BE27BC87-C01F-B741-BE1D-0DC6CF568915}"/>
                  </a:ext>
                </a:extLst>
              </p:cNvPr>
              <p:cNvSpPr txBox="1"/>
              <p:nvPr/>
            </p:nvSpPr>
            <p:spPr>
              <a:xfrm>
                <a:off x="5662729" y="2823670"/>
                <a:ext cx="428322"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𝑧</m:t>
                          </m:r>
                        </m:e>
                        <m:sub>
                          <m:r>
                            <a:rPr lang="en-US" sz="1600" b="0" i="1" smtClean="0">
                              <a:solidFill>
                                <a:schemeClr val="tx1"/>
                              </a:solidFill>
                              <a:latin typeface="Cambria Math" panose="02040503050406030204" pitchFamily="18" charset="0"/>
                            </a:rPr>
                            <m:t>1</m:t>
                          </m:r>
                        </m:sub>
                      </m:sSub>
                    </m:oMath>
                  </m:oMathPara>
                </a14:m>
                <a:endParaRPr lang="en-US" sz="1600" dirty="0">
                  <a:solidFill>
                    <a:schemeClr val="tx1"/>
                  </a:solidFill>
                </a:endParaRPr>
              </a:p>
            </p:txBody>
          </p:sp>
        </mc:Choice>
        <mc:Fallback>
          <p:sp>
            <p:nvSpPr>
              <p:cNvPr id="62" name="TextBox 61">
                <a:extLst>
                  <a:ext uri="{FF2B5EF4-FFF2-40B4-BE49-F238E27FC236}">
                    <a16:creationId xmlns:a16="http://schemas.microsoft.com/office/drawing/2014/main" id="{BE27BC87-C01F-B741-BE1D-0DC6CF568915}"/>
                  </a:ext>
                </a:extLst>
              </p:cNvPr>
              <p:cNvSpPr txBox="1">
                <a:spLocks noRot="1" noChangeAspect="1" noMove="1" noResize="1" noEditPoints="1" noAdjustHandles="1" noChangeArrowheads="1" noChangeShapeType="1" noTextEdit="1"/>
              </p:cNvSpPr>
              <p:nvPr/>
            </p:nvSpPr>
            <p:spPr>
              <a:xfrm>
                <a:off x="5662729" y="2823670"/>
                <a:ext cx="428322"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A7A48F39-6F68-E64C-AA71-0A321D4D1B13}"/>
                  </a:ext>
                </a:extLst>
              </p:cNvPr>
              <p:cNvSpPr txBox="1"/>
              <p:nvPr/>
            </p:nvSpPr>
            <p:spPr>
              <a:xfrm>
                <a:off x="5606639" y="4529942"/>
                <a:ext cx="504571"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𝑧</m:t>
                          </m:r>
                        </m:e>
                        <m:sub>
                          <m:r>
                            <a:rPr lang="en-US" sz="1600" b="0" i="1" smtClean="0">
                              <a:solidFill>
                                <a:schemeClr val="tx1"/>
                              </a:solidFill>
                              <a:latin typeface="Cambria Math" panose="02040503050406030204" pitchFamily="18" charset="0"/>
                            </a:rPr>
                            <m:t>𝐾</m:t>
                          </m:r>
                        </m:sub>
                      </m:sSub>
                    </m:oMath>
                  </m:oMathPara>
                </a14:m>
                <a:endParaRPr lang="en-US" sz="1600" dirty="0">
                  <a:solidFill>
                    <a:schemeClr val="tx1"/>
                  </a:solidFill>
                </a:endParaRPr>
              </a:p>
            </p:txBody>
          </p:sp>
        </mc:Choice>
        <mc:Fallback>
          <p:sp>
            <p:nvSpPr>
              <p:cNvPr id="63" name="TextBox 62">
                <a:extLst>
                  <a:ext uri="{FF2B5EF4-FFF2-40B4-BE49-F238E27FC236}">
                    <a16:creationId xmlns:a16="http://schemas.microsoft.com/office/drawing/2014/main" id="{A7A48F39-6F68-E64C-AA71-0A321D4D1B13}"/>
                  </a:ext>
                </a:extLst>
              </p:cNvPr>
              <p:cNvSpPr txBox="1">
                <a:spLocks noRot="1" noChangeAspect="1" noMove="1" noResize="1" noEditPoints="1" noAdjustHandles="1" noChangeArrowheads="1" noChangeShapeType="1" noTextEdit="1"/>
              </p:cNvSpPr>
              <p:nvPr/>
            </p:nvSpPr>
            <p:spPr>
              <a:xfrm>
                <a:off x="5606639" y="4529942"/>
                <a:ext cx="504571" cy="338554"/>
              </a:xfrm>
              <a:prstGeom prst="rect">
                <a:avLst/>
              </a:prstGeom>
              <a:blipFill>
                <a:blip r:embed="rId6"/>
                <a:stretch>
                  <a:fillRect/>
                </a:stretch>
              </a:blipFill>
            </p:spPr>
            <p:txBody>
              <a:bodyPr/>
              <a:lstStyle/>
              <a:p>
                <a:r>
                  <a:rPr lang="en-US">
                    <a:noFill/>
                  </a:rPr>
                  <a:t> </a:t>
                </a:r>
              </a:p>
            </p:txBody>
          </p:sp>
        </mc:Fallback>
      </mc:AlternateContent>
      <p:sp>
        <p:nvSpPr>
          <p:cNvPr id="64" name="TextBox 63">
            <a:extLst>
              <a:ext uri="{FF2B5EF4-FFF2-40B4-BE49-F238E27FC236}">
                <a16:creationId xmlns:a16="http://schemas.microsoft.com/office/drawing/2014/main" id="{71A58008-7E0F-7945-B28D-649DDD2EDF76}"/>
              </a:ext>
            </a:extLst>
          </p:cNvPr>
          <p:cNvSpPr txBox="1"/>
          <p:nvPr/>
        </p:nvSpPr>
        <p:spPr>
          <a:xfrm>
            <a:off x="3568470" y="3539362"/>
            <a:ext cx="1699001" cy="707886"/>
          </a:xfrm>
          <a:prstGeom prst="rect">
            <a:avLst/>
          </a:prstGeom>
          <a:noFill/>
        </p:spPr>
        <p:txBody>
          <a:bodyPr wrap="square" rtlCol="0">
            <a:spAutoFit/>
          </a:bodyPr>
          <a:lstStyle/>
          <a:p>
            <a:pPr algn="ctr"/>
            <a:r>
              <a:rPr lang="en-US" sz="2000" b="0" dirty="0">
                <a:solidFill>
                  <a:schemeClr val="bg1"/>
                </a:solidFill>
                <a:ea typeface="Cambria Math" panose="02040503050406030204" pitchFamily="18" charset="0"/>
              </a:rPr>
              <a:t>Fully Connected</a:t>
            </a:r>
            <a:endParaRPr lang="en-US" sz="2000" dirty="0">
              <a:solidFill>
                <a:schemeClr val="bg1"/>
              </a:solidFill>
            </a:endParaRPr>
          </a:p>
        </p:txBody>
      </p:sp>
      <p:sp>
        <p:nvSpPr>
          <p:cNvPr id="65" name="Trapezoid 64">
            <a:extLst>
              <a:ext uri="{FF2B5EF4-FFF2-40B4-BE49-F238E27FC236}">
                <a16:creationId xmlns:a16="http://schemas.microsoft.com/office/drawing/2014/main" id="{43D04876-9696-ED42-AB6F-908D82E54ED3}"/>
              </a:ext>
            </a:extLst>
          </p:cNvPr>
          <p:cNvSpPr/>
          <p:nvPr/>
        </p:nvSpPr>
        <p:spPr>
          <a:xfrm rot="5400000">
            <a:off x="6404895" y="3012101"/>
            <a:ext cx="1882006" cy="1714602"/>
          </a:xfrm>
          <a:prstGeom prst="trapezoid">
            <a:avLst>
              <a:gd name="adj" fmla="val 0"/>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6" name="TextBox 65">
                <a:extLst>
                  <a:ext uri="{FF2B5EF4-FFF2-40B4-BE49-F238E27FC236}">
                    <a16:creationId xmlns:a16="http://schemas.microsoft.com/office/drawing/2014/main" id="{E30697AE-0552-8445-A04E-03C123813077}"/>
                  </a:ext>
                </a:extLst>
              </p:cNvPr>
              <p:cNvSpPr txBox="1"/>
              <p:nvPr/>
            </p:nvSpPr>
            <p:spPr>
              <a:xfrm>
                <a:off x="6640520" y="3669347"/>
                <a:ext cx="1474317" cy="400110"/>
              </a:xfrm>
              <a:prstGeom prst="rect">
                <a:avLst/>
              </a:prstGeom>
              <a:noFill/>
            </p:spPr>
            <p:txBody>
              <a:bodyPr wrap="square" rtlCol="0">
                <a:spAutoFit/>
              </a:bodyPr>
              <a:lstStyle/>
              <a:p>
                <a:r>
                  <a:rPr lang="en-US" sz="2000" b="0" dirty="0">
                    <a:solidFill>
                      <a:schemeClr val="bg1"/>
                    </a:solidFill>
                    <a:ea typeface="Cambria Math" panose="02040503050406030204" pitchFamily="18" charset="0"/>
                  </a:rPr>
                  <a:t>Softmax</a:t>
                </a:r>
                <a14:m>
                  <m:oMath xmlns:m="http://schemas.openxmlformats.org/officeDocument/2006/math">
                    <m:r>
                      <a:rPr lang="en-US" sz="2000" b="0" i="1" smtClean="0">
                        <a:solidFill>
                          <a:schemeClr val="bg1"/>
                        </a:solidFill>
                        <a:latin typeface="Cambria Math" panose="02040503050406030204" pitchFamily="18" charset="0"/>
                        <a:ea typeface="Cambria Math" panose="02040503050406030204" pitchFamily="18" charset="0"/>
                      </a:rPr>
                      <m:t>(∙)</m:t>
                    </m:r>
                  </m:oMath>
                </a14:m>
                <a:endParaRPr lang="en-US" sz="2000" dirty="0">
                  <a:solidFill>
                    <a:schemeClr val="bg1"/>
                  </a:solidFill>
                </a:endParaRPr>
              </a:p>
            </p:txBody>
          </p:sp>
        </mc:Choice>
        <mc:Fallback>
          <p:sp>
            <p:nvSpPr>
              <p:cNvPr id="66" name="TextBox 65">
                <a:extLst>
                  <a:ext uri="{FF2B5EF4-FFF2-40B4-BE49-F238E27FC236}">
                    <a16:creationId xmlns:a16="http://schemas.microsoft.com/office/drawing/2014/main" id="{E30697AE-0552-8445-A04E-03C123813077}"/>
                  </a:ext>
                </a:extLst>
              </p:cNvPr>
              <p:cNvSpPr txBox="1">
                <a:spLocks noRot="1" noChangeAspect="1" noMove="1" noResize="1" noEditPoints="1" noAdjustHandles="1" noChangeArrowheads="1" noChangeShapeType="1" noTextEdit="1"/>
              </p:cNvSpPr>
              <p:nvPr/>
            </p:nvSpPr>
            <p:spPr>
              <a:xfrm>
                <a:off x="6640520" y="3669347"/>
                <a:ext cx="1474317" cy="400110"/>
              </a:xfrm>
              <a:prstGeom prst="rect">
                <a:avLst/>
              </a:prstGeom>
              <a:blipFill>
                <a:blip r:embed="rId7"/>
                <a:stretch>
                  <a:fillRect l="-4274" t="-6250" b="-2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7" name="TextBox 66">
                <a:extLst>
                  <a:ext uri="{FF2B5EF4-FFF2-40B4-BE49-F238E27FC236}">
                    <a16:creationId xmlns:a16="http://schemas.microsoft.com/office/drawing/2014/main" id="{8E024671-A206-444B-82FF-A3FC13549EE7}"/>
                  </a:ext>
                </a:extLst>
              </p:cNvPr>
              <p:cNvSpPr txBox="1"/>
              <p:nvPr/>
            </p:nvSpPr>
            <p:spPr>
              <a:xfrm>
                <a:off x="10061892" y="2829140"/>
                <a:ext cx="428322"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rgbClr val="FF40FF"/>
                              </a:solidFill>
                              <a:latin typeface="Cambria Math" panose="02040503050406030204" pitchFamily="18" charset="0"/>
                            </a:rPr>
                          </m:ctrlPr>
                        </m:sSubPr>
                        <m:e>
                          <m:r>
                            <a:rPr lang="en-US" sz="1600" b="0" i="1" smtClean="0">
                              <a:solidFill>
                                <a:srgbClr val="FF40FF"/>
                              </a:solidFill>
                              <a:latin typeface="Cambria Math" panose="02040503050406030204" pitchFamily="18" charset="0"/>
                            </a:rPr>
                            <m:t>𝑦</m:t>
                          </m:r>
                        </m:e>
                        <m:sub>
                          <m:r>
                            <a:rPr lang="en-US" sz="1600" b="0" i="1" smtClean="0">
                              <a:solidFill>
                                <a:srgbClr val="FF40FF"/>
                              </a:solidFill>
                              <a:latin typeface="Cambria Math" panose="02040503050406030204" pitchFamily="18" charset="0"/>
                            </a:rPr>
                            <m:t>1</m:t>
                          </m:r>
                        </m:sub>
                      </m:sSub>
                    </m:oMath>
                  </m:oMathPara>
                </a14:m>
                <a:endParaRPr lang="en-US" sz="1600" dirty="0">
                  <a:solidFill>
                    <a:srgbClr val="FF40FF"/>
                  </a:solidFill>
                </a:endParaRPr>
              </a:p>
            </p:txBody>
          </p:sp>
        </mc:Choice>
        <mc:Fallback>
          <p:sp>
            <p:nvSpPr>
              <p:cNvPr id="67" name="TextBox 66">
                <a:extLst>
                  <a:ext uri="{FF2B5EF4-FFF2-40B4-BE49-F238E27FC236}">
                    <a16:creationId xmlns:a16="http://schemas.microsoft.com/office/drawing/2014/main" id="{8E024671-A206-444B-82FF-A3FC13549EE7}"/>
                  </a:ext>
                </a:extLst>
              </p:cNvPr>
              <p:cNvSpPr txBox="1">
                <a:spLocks noRot="1" noChangeAspect="1" noMove="1" noResize="1" noEditPoints="1" noAdjustHandles="1" noChangeArrowheads="1" noChangeShapeType="1" noTextEdit="1"/>
              </p:cNvSpPr>
              <p:nvPr/>
            </p:nvSpPr>
            <p:spPr>
              <a:xfrm>
                <a:off x="10061892" y="2829140"/>
                <a:ext cx="428322" cy="338554"/>
              </a:xfrm>
              <a:prstGeom prst="rect">
                <a:avLst/>
              </a:prstGeom>
              <a:blipFill>
                <a:blip r:embed="rId8"/>
                <a:stretch>
                  <a:fillRect b="-37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8" name="TextBox 67">
                <a:extLst>
                  <a:ext uri="{FF2B5EF4-FFF2-40B4-BE49-F238E27FC236}">
                    <a16:creationId xmlns:a16="http://schemas.microsoft.com/office/drawing/2014/main" id="{2947B75F-60D7-9640-9F91-212CC20768F2}"/>
                  </a:ext>
                </a:extLst>
              </p:cNvPr>
              <p:cNvSpPr txBox="1"/>
              <p:nvPr/>
            </p:nvSpPr>
            <p:spPr>
              <a:xfrm>
                <a:off x="10050342" y="4608446"/>
                <a:ext cx="428322"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rgbClr val="FF40FF"/>
                              </a:solidFill>
                              <a:latin typeface="Cambria Math" panose="02040503050406030204" pitchFamily="18" charset="0"/>
                            </a:rPr>
                          </m:ctrlPr>
                        </m:sSubPr>
                        <m:e>
                          <m:r>
                            <a:rPr lang="en-US" sz="1600" b="0" i="1" smtClean="0">
                              <a:solidFill>
                                <a:srgbClr val="FF40FF"/>
                              </a:solidFill>
                              <a:latin typeface="Cambria Math" panose="02040503050406030204" pitchFamily="18" charset="0"/>
                            </a:rPr>
                            <m:t>𝑦</m:t>
                          </m:r>
                        </m:e>
                        <m:sub>
                          <m:r>
                            <a:rPr lang="en-US" sz="1600" b="0" i="1" smtClean="0">
                              <a:solidFill>
                                <a:srgbClr val="FF40FF"/>
                              </a:solidFill>
                              <a:latin typeface="Cambria Math" panose="02040503050406030204" pitchFamily="18" charset="0"/>
                            </a:rPr>
                            <m:t>𝐾</m:t>
                          </m:r>
                        </m:sub>
                      </m:sSub>
                    </m:oMath>
                  </m:oMathPara>
                </a14:m>
                <a:endParaRPr lang="en-US" sz="1600" dirty="0">
                  <a:solidFill>
                    <a:srgbClr val="FF40FF"/>
                  </a:solidFill>
                </a:endParaRPr>
              </a:p>
            </p:txBody>
          </p:sp>
        </mc:Choice>
        <mc:Fallback>
          <p:sp>
            <p:nvSpPr>
              <p:cNvPr id="68" name="TextBox 67">
                <a:extLst>
                  <a:ext uri="{FF2B5EF4-FFF2-40B4-BE49-F238E27FC236}">
                    <a16:creationId xmlns:a16="http://schemas.microsoft.com/office/drawing/2014/main" id="{2947B75F-60D7-9640-9F91-212CC20768F2}"/>
                  </a:ext>
                </a:extLst>
              </p:cNvPr>
              <p:cNvSpPr txBox="1">
                <a:spLocks noRot="1" noChangeAspect="1" noMove="1" noResize="1" noEditPoints="1" noAdjustHandles="1" noChangeArrowheads="1" noChangeShapeType="1" noTextEdit="1"/>
              </p:cNvSpPr>
              <p:nvPr/>
            </p:nvSpPr>
            <p:spPr>
              <a:xfrm>
                <a:off x="10050342" y="4608446"/>
                <a:ext cx="428322" cy="338554"/>
              </a:xfrm>
              <a:prstGeom prst="rect">
                <a:avLst/>
              </a:prstGeom>
              <a:blipFill>
                <a:blip r:embed="rId9"/>
                <a:stretch>
                  <a:fillRect/>
                </a:stretch>
              </a:blipFill>
            </p:spPr>
            <p:txBody>
              <a:bodyPr/>
              <a:lstStyle/>
              <a:p>
                <a:r>
                  <a:rPr lang="en-US">
                    <a:noFill/>
                  </a:rPr>
                  <a:t> </a:t>
                </a:r>
              </a:p>
            </p:txBody>
          </p:sp>
        </mc:Fallback>
      </mc:AlternateContent>
      <p:grpSp>
        <p:nvGrpSpPr>
          <p:cNvPr id="69" name="Group 68">
            <a:extLst>
              <a:ext uri="{FF2B5EF4-FFF2-40B4-BE49-F238E27FC236}">
                <a16:creationId xmlns:a16="http://schemas.microsoft.com/office/drawing/2014/main" id="{FBC0E860-C811-0B41-8455-32169F1A52A1}"/>
              </a:ext>
            </a:extLst>
          </p:cNvPr>
          <p:cNvGrpSpPr/>
          <p:nvPr/>
        </p:nvGrpSpPr>
        <p:grpSpPr>
          <a:xfrm>
            <a:off x="10206358" y="3632785"/>
            <a:ext cx="69695" cy="528199"/>
            <a:chOff x="2571253" y="3553422"/>
            <a:chExt cx="69695" cy="528199"/>
          </a:xfrm>
          <a:solidFill>
            <a:srgbClr val="FF40FF"/>
          </a:solidFill>
        </p:grpSpPr>
        <p:sp>
          <p:nvSpPr>
            <p:cNvPr id="70" name="Oval 69">
              <a:extLst>
                <a:ext uri="{FF2B5EF4-FFF2-40B4-BE49-F238E27FC236}">
                  <a16:creationId xmlns:a16="http://schemas.microsoft.com/office/drawing/2014/main" id="{CD842724-2F62-1340-ABA3-B9BB7EA7AD3D}"/>
                </a:ext>
              </a:extLst>
            </p:cNvPr>
            <p:cNvSpPr/>
            <p:nvPr/>
          </p:nvSpPr>
          <p:spPr>
            <a:xfrm flipH="1" flipV="1">
              <a:off x="2571253" y="3553422"/>
              <a:ext cx="67310" cy="67310"/>
            </a:xfrm>
            <a:prstGeom prst="ellipse">
              <a:avLst/>
            </a:prstGeom>
            <a:grpFill/>
            <a:ln w="38100">
              <a:solidFill>
                <a:srgbClr val="FF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8D5E8482-E25C-1048-9BA0-C2826909DF5C}"/>
                </a:ext>
              </a:extLst>
            </p:cNvPr>
            <p:cNvSpPr/>
            <p:nvPr/>
          </p:nvSpPr>
          <p:spPr>
            <a:xfrm flipH="1" flipV="1">
              <a:off x="2571253" y="3781841"/>
              <a:ext cx="67310" cy="67310"/>
            </a:xfrm>
            <a:prstGeom prst="ellipse">
              <a:avLst/>
            </a:prstGeom>
            <a:grpFill/>
            <a:ln w="38100">
              <a:solidFill>
                <a:srgbClr val="FF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4431772E-D5C9-1E45-8F1D-95744E0BAD98}"/>
                </a:ext>
              </a:extLst>
            </p:cNvPr>
            <p:cNvSpPr/>
            <p:nvPr/>
          </p:nvSpPr>
          <p:spPr>
            <a:xfrm flipH="1" flipV="1">
              <a:off x="2573638" y="4014311"/>
              <a:ext cx="67310" cy="67310"/>
            </a:xfrm>
            <a:prstGeom prst="ellipse">
              <a:avLst/>
            </a:prstGeom>
            <a:grpFill/>
            <a:ln w="38100">
              <a:solidFill>
                <a:srgbClr val="FF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mc:Choice xmlns:a14="http://schemas.microsoft.com/office/drawing/2010/main" Requires="a14">
          <p:sp>
            <p:nvSpPr>
              <p:cNvPr id="74" name="TextBox 73">
                <a:extLst>
                  <a:ext uri="{FF2B5EF4-FFF2-40B4-BE49-F238E27FC236}">
                    <a16:creationId xmlns:a16="http://schemas.microsoft.com/office/drawing/2014/main" id="{606E9A72-6AA0-DA48-9E20-BE9E8B1AB895}"/>
                  </a:ext>
                </a:extLst>
              </p:cNvPr>
              <p:cNvSpPr txBox="1"/>
              <p:nvPr/>
            </p:nvSpPr>
            <p:spPr>
              <a:xfrm>
                <a:off x="1412372" y="2007935"/>
                <a:ext cx="1024629" cy="400110"/>
              </a:xfrm>
              <a:prstGeom prst="rect">
                <a:avLst/>
              </a:prstGeom>
              <a:noFill/>
            </p:spPr>
            <p:txBody>
              <a:bodyPr wrap="square" rtlCol="0">
                <a:spAutoFit/>
              </a:bodyPr>
              <a:lstStyle/>
              <a:p>
                <a:r>
                  <a:rPr lang="en-US" sz="2000" dirty="0">
                    <a:solidFill>
                      <a:srgbClr val="FFC000"/>
                    </a:solidFill>
                  </a:rPr>
                  <a:t>Token </a:t>
                </a:r>
                <a14:m>
                  <m:oMath xmlns:m="http://schemas.openxmlformats.org/officeDocument/2006/math">
                    <m:r>
                      <a:rPr lang="en-US" sz="2000" b="0" i="1" smtClean="0">
                        <a:solidFill>
                          <a:srgbClr val="FFC000"/>
                        </a:solidFill>
                        <a:latin typeface="Cambria Math" panose="02040503050406030204" pitchFamily="18" charset="0"/>
                      </a:rPr>
                      <m:t>1</m:t>
                    </m:r>
                  </m:oMath>
                </a14:m>
                <a:endParaRPr lang="en-US" sz="2000" dirty="0">
                  <a:solidFill>
                    <a:srgbClr val="FFC000"/>
                  </a:solidFill>
                </a:endParaRPr>
              </a:p>
            </p:txBody>
          </p:sp>
        </mc:Choice>
        <mc:Fallback>
          <p:sp>
            <p:nvSpPr>
              <p:cNvPr id="74" name="TextBox 73">
                <a:extLst>
                  <a:ext uri="{FF2B5EF4-FFF2-40B4-BE49-F238E27FC236}">
                    <a16:creationId xmlns:a16="http://schemas.microsoft.com/office/drawing/2014/main" id="{606E9A72-6AA0-DA48-9E20-BE9E8B1AB895}"/>
                  </a:ext>
                </a:extLst>
              </p:cNvPr>
              <p:cNvSpPr txBox="1">
                <a:spLocks noRot="1" noChangeAspect="1" noMove="1" noResize="1" noEditPoints="1" noAdjustHandles="1" noChangeArrowheads="1" noChangeShapeType="1" noTextEdit="1"/>
              </p:cNvSpPr>
              <p:nvPr/>
            </p:nvSpPr>
            <p:spPr>
              <a:xfrm>
                <a:off x="1412372" y="2007935"/>
                <a:ext cx="1024629" cy="400110"/>
              </a:xfrm>
              <a:prstGeom prst="rect">
                <a:avLst/>
              </a:prstGeom>
              <a:blipFill>
                <a:blip r:embed="rId10"/>
                <a:stretch>
                  <a:fillRect l="-4878" t="-6061" b="-2121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5" name="TextBox 74">
                <a:extLst>
                  <a:ext uri="{FF2B5EF4-FFF2-40B4-BE49-F238E27FC236}">
                    <a16:creationId xmlns:a16="http://schemas.microsoft.com/office/drawing/2014/main" id="{9C87D680-1761-D549-B9A0-BB01FE5994FE}"/>
                  </a:ext>
                </a:extLst>
              </p:cNvPr>
              <p:cNvSpPr txBox="1"/>
              <p:nvPr/>
            </p:nvSpPr>
            <p:spPr>
              <a:xfrm>
                <a:off x="1412372" y="2708013"/>
                <a:ext cx="1024629" cy="400110"/>
              </a:xfrm>
              <a:prstGeom prst="rect">
                <a:avLst/>
              </a:prstGeom>
              <a:noFill/>
            </p:spPr>
            <p:txBody>
              <a:bodyPr wrap="square" rtlCol="0">
                <a:spAutoFit/>
              </a:bodyPr>
              <a:lstStyle/>
              <a:p>
                <a:r>
                  <a:rPr lang="en-US" sz="2000" dirty="0">
                    <a:solidFill>
                      <a:srgbClr val="FFC000"/>
                    </a:solidFill>
                  </a:rPr>
                  <a:t>Token </a:t>
                </a:r>
                <a14:m>
                  <m:oMath xmlns:m="http://schemas.openxmlformats.org/officeDocument/2006/math">
                    <m:r>
                      <a:rPr lang="en-US" sz="2000" b="0" i="1" smtClean="0">
                        <a:solidFill>
                          <a:srgbClr val="FFC000"/>
                        </a:solidFill>
                        <a:latin typeface="Cambria Math" panose="02040503050406030204" pitchFamily="18" charset="0"/>
                      </a:rPr>
                      <m:t>2</m:t>
                    </m:r>
                  </m:oMath>
                </a14:m>
                <a:endParaRPr lang="en-US" sz="2000" dirty="0">
                  <a:solidFill>
                    <a:srgbClr val="FFC000"/>
                  </a:solidFill>
                </a:endParaRPr>
              </a:p>
            </p:txBody>
          </p:sp>
        </mc:Choice>
        <mc:Fallback>
          <p:sp>
            <p:nvSpPr>
              <p:cNvPr id="75" name="TextBox 74">
                <a:extLst>
                  <a:ext uri="{FF2B5EF4-FFF2-40B4-BE49-F238E27FC236}">
                    <a16:creationId xmlns:a16="http://schemas.microsoft.com/office/drawing/2014/main" id="{9C87D680-1761-D549-B9A0-BB01FE5994FE}"/>
                  </a:ext>
                </a:extLst>
              </p:cNvPr>
              <p:cNvSpPr txBox="1">
                <a:spLocks noRot="1" noChangeAspect="1" noMove="1" noResize="1" noEditPoints="1" noAdjustHandles="1" noChangeArrowheads="1" noChangeShapeType="1" noTextEdit="1"/>
              </p:cNvSpPr>
              <p:nvPr/>
            </p:nvSpPr>
            <p:spPr>
              <a:xfrm>
                <a:off x="1412372" y="2708013"/>
                <a:ext cx="1024629" cy="400110"/>
              </a:xfrm>
              <a:prstGeom prst="rect">
                <a:avLst/>
              </a:prstGeom>
              <a:blipFill>
                <a:blip r:embed="rId11"/>
                <a:stretch>
                  <a:fillRect l="-4878" t="-6061" b="-2121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6" name="TextBox 75">
                <a:extLst>
                  <a:ext uri="{FF2B5EF4-FFF2-40B4-BE49-F238E27FC236}">
                    <a16:creationId xmlns:a16="http://schemas.microsoft.com/office/drawing/2014/main" id="{3C984A9B-16B0-124B-9869-D0A609184CB4}"/>
                  </a:ext>
                </a:extLst>
              </p:cNvPr>
              <p:cNvSpPr txBox="1"/>
              <p:nvPr/>
            </p:nvSpPr>
            <p:spPr>
              <a:xfrm>
                <a:off x="1436516" y="3555747"/>
                <a:ext cx="1024629" cy="400110"/>
              </a:xfrm>
              <a:prstGeom prst="rect">
                <a:avLst/>
              </a:prstGeom>
              <a:noFill/>
            </p:spPr>
            <p:txBody>
              <a:bodyPr wrap="square" rtlCol="0">
                <a:spAutoFit/>
              </a:bodyPr>
              <a:lstStyle/>
              <a:p>
                <a:r>
                  <a:rPr lang="en-US" sz="2000" dirty="0">
                    <a:solidFill>
                      <a:srgbClr val="FFC000"/>
                    </a:solidFill>
                  </a:rPr>
                  <a:t>Token </a:t>
                </a:r>
                <a14:m>
                  <m:oMath xmlns:m="http://schemas.openxmlformats.org/officeDocument/2006/math">
                    <m:r>
                      <a:rPr lang="en-US" sz="2000" b="0" i="1" smtClean="0">
                        <a:solidFill>
                          <a:srgbClr val="FFC000"/>
                        </a:solidFill>
                        <a:latin typeface="Cambria Math" panose="02040503050406030204" pitchFamily="18" charset="0"/>
                      </a:rPr>
                      <m:t>3</m:t>
                    </m:r>
                  </m:oMath>
                </a14:m>
                <a:endParaRPr lang="en-US" sz="2000" dirty="0">
                  <a:solidFill>
                    <a:srgbClr val="FFC000"/>
                  </a:solidFill>
                </a:endParaRPr>
              </a:p>
            </p:txBody>
          </p:sp>
        </mc:Choice>
        <mc:Fallback>
          <p:sp>
            <p:nvSpPr>
              <p:cNvPr id="76" name="TextBox 75">
                <a:extLst>
                  <a:ext uri="{FF2B5EF4-FFF2-40B4-BE49-F238E27FC236}">
                    <a16:creationId xmlns:a16="http://schemas.microsoft.com/office/drawing/2014/main" id="{3C984A9B-16B0-124B-9869-D0A609184CB4}"/>
                  </a:ext>
                </a:extLst>
              </p:cNvPr>
              <p:cNvSpPr txBox="1">
                <a:spLocks noRot="1" noChangeAspect="1" noMove="1" noResize="1" noEditPoints="1" noAdjustHandles="1" noChangeArrowheads="1" noChangeShapeType="1" noTextEdit="1"/>
              </p:cNvSpPr>
              <p:nvPr/>
            </p:nvSpPr>
            <p:spPr>
              <a:xfrm>
                <a:off x="1436516" y="3555747"/>
                <a:ext cx="1024629" cy="400110"/>
              </a:xfrm>
              <a:prstGeom prst="rect">
                <a:avLst/>
              </a:prstGeom>
              <a:blipFill>
                <a:blip r:embed="rId12"/>
                <a:stretch>
                  <a:fillRect l="-4878" t="-6250" b="-2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7" name="TextBox 76">
                <a:extLst>
                  <a:ext uri="{FF2B5EF4-FFF2-40B4-BE49-F238E27FC236}">
                    <a16:creationId xmlns:a16="http://schemas.microsoft.com/office/drawing/2014/main" id="{808A86E2-7201-9140-ABB4-D18105BA1CCF}"/>
                  </a:ext>
                </a:extLst>
              </p:cNvPr>
              <p:cNvSpPr txBox="1"/>
              <p:nvPr/>
            </p:nvSpPr>
            <p:spPr>
              <a:xfrm>
                <a:off x="1412372" y="5309587"/>
                <a:ext cx="1024629" cy="400110"/>
              </a:xfrm>
              <a:prstGeom prst="rect">
                <a:avLst/>
              </a:prstGeom>
              <a:noFill/>
            </p:spPr>
            <p:txBody>
              <a:bodyPr wrap="square" rtlCol="0">
                <a:spAutoFit/>
              </a:bodyPr>
              <a:lstStyle/>
              <a:p>
                <a:r>
                  <a:rPr lang="en-US" sz="2000" dirty="0">
                    <a:solidFill>
                      <a:srgbClr val="FFC000"/>
                    </a:solidFill>
                  </a:rPr>
                  <a:t>Token </a:t>
                </a:r>
                <a14:m>
                  <m:oMath xmlns:m="http://schemas.openxmlformats.org/officeDocument/2006/math">
                    <m:r>
                      <a:rPr lang="en-US" sz="2000" b="0" i="1" smtClean="0">
                        <a:solidFill>
                          <a:srgbClr val="FFC000"/>
                        </a:solidFill>
                        <a:latin typeface="Cambria Math" panose="02040503050406030204" pitchFamily="18" charset="0"/>
                      </a:rPr>
                      <m:t>𝑉</m:t>
                    </m:r>
                  </m:oMath>
                </a14:m>
                <a:endParaRPr lang="en-US" sz="2000" dirty="0">
                  <a:solidFill>
                    <a:srgbClr val="FFC000"/>
                  </a:solidFill>
                </a:endParaRPr>
              </a:p>
            </p:txBody>
          </p:sp>
        </mc:Choice>
        <mc:Fallback>
          <p:sp>
            <p:nvSpPr>
              <p:cNvPr id="77" name="TextBox 76">
                <a:extLst>
                  <a:ext uri="{FF2B5EF4-FFF2-40B4-BE49-F238E27FC236}">
                    <a16:creationId xmlns:a16="http://schemas.microsoft.com/office/drawing/2014/main" id="{808A86E2-7201-9140-ABB4-D18105BA1CCF}"/>
                  </a:ext>
                </a:extLst>
              </p:cNvPr>
              <p:cNvSpPr txBox="1">
                <a:spLocks noRot="1" noChangeAspect="1" noMove="1" noResize="1" noEditPoints="1" noAdjustHandles="1" noChangeArrowheads="1" noChangeShapeType="1" noTextEdit="1"/>
              </p:cNvSpPr>
              <p:nvPr/>
            </p:nvSpPr>
            <p:spPr>
              <a:xfrm>
                <a:off x="1412372" y="5309587"/>
                <a:ext cx="1024629" cy="400110"/>
              </a:xfrm>
              <a:prstGeom prst="rect">
                <a:avLst/>
              </a:prstGeom>
              <a:blipFill>
                <a:blip r:embed="rId13"/>
                <a:stretch>
                  <a:fillRect l="-4878" t="-6061" b="-21212"/>
                </a:stretch>
              </a:blipFill>
            </p:spPr>
            <p:txBody>
              <a:bodyPr/>
              <a:lstStyle/>
              <a:p>
                <a:r>
                  <a:rPr lang="en-US">
                    <a:noFill/>
                  </a:rPr>
                  <a:t> </a:t>
                </a:r>
              </a:p>
            </p:txBody>
          </p:sp>
        </mc:Fallback>
      </mc:AlternateContent>
    </p:spTree>
    <p:extLst>
      <p:ext uri="{BB962C8B-B14F-4D97-AF65-F5344CB8AC3E}">
        <p14:creationId xmlns:p14="http://schemas.microsoft.com/office/powerpoint/2010/main" val="3851973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25523-B65B-CB42-AF7B-A033CA891BB2}"/>
              </a:ext>
            </a:extLst>
          </p:cNvPr>
          <p:cNvSpPr>
            <a:spLocks noGrp="1"/>
          </p:cNvSpPr>
          <p:nvPr>
            <p:ph type="title"/>
          </p:nvPr>
        </p:nvSpPr>
        <p:spPr/>
        <p:txBody>
          <a:bodyPr/>
          <a:lstStyle/>
          <a:p>
            <a:r>
              <a:rPr lang="en-US" dirty="0"/>
              <a:t>Bag Of Words – TF-IDF</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284207A-D662-6548-958F-38C5F5FFBD8F}"/>
                  </a:ext>
                </a:extLst>
              </p:cNvPr>
              <p:cNvSpPr>
                <a:spLocks noGrp="1"/>
              </p:cNvSpPr>
              <p:nvPr>
                <p:ph idx="1"/>
              </p:nvPr>
            </p:nvSpPr>
            <p:spPr>
              <a:xfrm>
                <a:off x="838200" y="1549399"/>
                <a:ext cx="10515600" cy="5280025"/>
              </a:xfrm>
            </p:spPr>
            <p:txBody>
              <a:bodyPr>
                <a:normAutofit/>
              </a:bodyPr>
              <a:lstStyle/>
              <a:p>
                <a:r>
                  <a:rPr lang="en-US" b="1" dirty="0"/>
                  <a:t>term frequency-inverse document frequency </a:t>
                </a:r>
                <a:r>
                  <a:rPr lang="en-US" dirty="0">
                    <a:solidFill>
                      <a:srgbClr val="7F7F7F"/>
                    </a:solidFill>
                  </a:rPr>
                  <a:t>(TF-IDF)</a:t>
                </a:r>
                <a:r>
                  <a:rPr lang="en-US" b="1" dirty="0"/>
                  <a:t> </a:t>
                </a:r>
                <a:r>
                  <a:rPr lang="en-US" dirty="0"/>
                  <a:t>is a statistical measure used to evaluate the importance of a word to a document in a corpus.</a:t>
                </a:r>
              </a:p>
              <a:p>
                <a:endParaRPr lang="en-US" dirty="0"/>
              </a:p>
              <a:p>
                <a:endParaRPr lang="en-US" dirty="0"/>
              </a:p>
              <a:p>
                <a:endParaRPr lang="en-US" dirty="0"/>
              </a:p>
              <a:p>
                <a:endParaRPr lang="en-US" sz="1050"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𝑑</m:t>
                        </m:r>
                      </m:sub>
                    </m:sSub>
                  </m:oMath>
                </a14:m>
                <a:r>
                  <a:rPr lang="en-US" dirty="0"/>
                  <a:t> = TF-IDF score of token </a:t>
                </a:r>
                <a14:m>
                  <m:oMath xmlns:m="http://schemas.openxmlformats.org/officeDocument/2006/math">
                    <m:r>
                      <a:rPr lang="en-US" b="0" i="1" smtClean="0">
                        <a:latin typeface="Cambria Math" panose="02040503050406030204" pitchFamily="18" charset="0"/>
                      </a:rPr>
                      <m:t>𝑖</m:t>
                    </m:r>
                  </m:oMath>
                </a14:m>
                <a:r>
                  <a:rPr lang="en-US" dirty="0"/>
                  <a:t> in document </a:t>
                </a:r>
                <a14:m>
                  <m:oMath xmlns:m="http://schemas.openxmlformats.org/officeDocument/2006/math">
                    <m:r>
                      <a:rPr lang="en-US" b="0" i="1" smtClean="0">
                        <a:latin typeface="Cambria Math" panose="02040503050406030204" pitchFamily="18" charset="0"/>
                      </a:rPr>
                      <m:t>𝑑</m:t>
                    </m:r>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𝑑</m:t>
                        </m:r>
                      </m:sub>
                    </m:sSub>
                  </m:oMath>
                </a14:m>
                <a:r>
                  <a:rPr lang="en-US" dirty="0"/>
                  <a:t> = frequency of token </a:t>
                </a:r>
                <a14:m>
                  <m:oMath xmlns:m="http://schemas.openxmlformats.org/officeDocument/2006/math">
                    <m:r>
                      <a:rPr lang="en-US" i="1">
                        <a:latin typeface="Cambria Math" panose="02040503050406030204" pitchFamily="18" charset="0"/>
                      </a:rPr>
                      <m:t>𝑖</m:t>
                    </m:r>
                  </m:oMath>
                </a14:m>
                <a:r>
                  <a:rPr lang="en-US" dirty="0"/>
                  <a:t> in document </a:t>
                </a:r>
                <a14:m>
                  <m:oMath xmlns:m="http://schemas.openxmlformats.org/officeDocument/2006/math">
                    <m:r>
                      <a:rPr lang="en-US" i="1">
                        <a:latin typeface="Cambria Math" panose="02040503050406030204" pitchFamily="18" charset="0"/>
                      </a:rPr>
                      <m:t>𝑑</m:t>
                    </m:r>
                  </m:oMath>
                </a14:m>
                <a:r>
                  <a:rPr lang="en-US" dirty="0"/>
                  <a:t> = </a:t>
                </a:r>
                <a14:m>
                  <m:oMath xmlns:m="http://schemas.openxmlformats.org/officeDocument/2006/math">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panose="02040503050406030204" pitchFamily="18" charset="0"/>
                              </a:rPr>
                              <m:t>𝑐𝑜𝑢𝑛𝑡</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𝑑</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𝑑</m:t>
                            </m:r>
                          </m:sub>
                        </m:sSub>
                      </m:den>
                    </m:f>
                  </m:oMath>
                </a14:m>
                <a:endParaRPr lang="en-US" dirty="0"/>
              </a:p>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𝑖</m:t>
                        </m:r>
                      </m:sub>
                    </m:sSub>
                  </m:oMath>
                </a14:m>
                <a:r>
                  <a:rPr lang="en-US" dirty="0"/>
                  <a:t> = number of documents containing token </a:t>
                </a:r>
                <a14:m>
                  <m:oMath xmlns:m="http://schemas.openxmlformats.org/officeDocument/2006/math">
                    <m:r>
                      <a:rPr lang="en-US" i="1">
                        <a:latin typeface="Cambria Math" panose="02040503050406030204" pitchFamily="18" charset="0"/>
                      </a:rPr>
                      <m:t>𝑖</m:t>
                    </m:r>
                  </m:oMath>
                </a14:m>
                <a:endParaRPr lang="en-US" dirty="0"/>
              </a:p>
            </p:txBody>
          </p:sp>
        </mc:Choice>
        <mc:Fallback>
          <p:sp>
            <p:nvSpPr>
              <p:cNvPr id="3" name="Content Placeholder 2">
                <a:extLst>
                  <a:ext uri="{FF2B5EF4-FFF2-40B4-BE49-F238E27FC236}">
                    <a16:creationId xmlns:a16="http://schemas.microsoft.com/office/drawing/2014/main" id="{1284207A-D662-6548-958F-38C5F5FFBD8F}"/>
                  </a:ext>
                </a:extLst>
              </p:cNvPr>
              <p:cNvSpPr>
                <a:spLocks noGrp="1" noRot="1" noChangeAspect="1" noMove="1" noResize="1" noEditPoints="1" noAdjustHandles="1" noChangeArrowheads="1" noChangeShapeType="1" noTextEdit="1"/>
              </p:cNvSpPr>
              <p:nvPr>
                <p:ph idx="1"/>
              </p:nvPr>
            </p:nvSpPr>
            <p:spPr>
              <a:xfrm>
                <a:off x="838200" y="1549399"/>
                <a:ext cx="10515600" cy="5280025"/>
              </a:xfrm>
              <a:blipFill>
                <a:blip r:embed="rId3"/>
                <a:stretch>
                  <a:fillRect l="-965" t="-1918" r="-10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3677F33D-D30A-EF43-8EF4-4AF0AAAF283D}"/>
                  </a:ext>
                </a:extLst>
              </p:cNvPr>
              <p:cNvSpPr txBox="1">
                <a:spLocks/>
              </p:cNvSpPr>
              <p:nvPr/>
            </p:nvSpPr>
            <p:spPr>
              <a:xfrm>
                <a:off x="3181350" y="2985294"/>
                <a:ext cx="4914900" cy="9032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𝑤</m:t>
                          </m:r>
                        </m:e>
                        <m:sub>
                          <m:r>
                            <a:rPr lang="en-US" sz="3600" b="0" i="1" smtClean="0">
                              <a:latin typeface="Cambria Math" panose="02040503050406030204" pitchFamily="18" charset="0"/>
                            </a:rPr>
                            <m:t>𝑖</m:t>
                          </m:r>
                          <m:r>
                            <a:rPr lang="en-US" sz="3600" b="0" i="1" smtClean="0">
                              <a:latin typeface="Cambria Math" panose="02040503050406030204" pitchFamily="18" charset="0"/>
                            </a:rPr>
                            <m:t>, </m:t>
                          </m:r>
                          <m:r>
                            <a:rPr lang="en-US" sz="3600" b="0" i="1" smtClean="0">
                              <a:latin typeface="Cambria Math" panose="02040503050406030204" pitchFamily="18" charset="0"/>
                            </a:rPr>
                            <m:t>𝑑</m:t>
                          </m:r>
                        </m:sub>
                      </m:sSub>
                      <m:r>
                        <a:rPr lang="en-US" sz="3600" b="0" i="0"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𝑓</m:t>
                          </m:r>
                        </m:e>
                        <m:sub>
                          <m:r>
                            <a:rPr lang="en-US" sz="3600" b="0" i="1" smtClean="0">
                              <a:latin typeface="Cambria Math" panose="02040503050406030204" pitchFamily="18" charset="0"/>
                            </a:rPr>
                            <m:t>𝑖</m:t>
                          </m:r>
                          <m:r>
                            <a:rPr lang="en-US" sz="3600" b="0" i="1" smtClean="0">
                              <a:latin typeface="Cambria Math" panose="02040503050406030204" pitchFamily="18" charset="0"/>
                            </a:rPr>
                            <m:t>, </m:t>
                          </m:r>
                          <m:r>
                            <a:rPr lang="en-US" sz="3600" b="0" i="1" smtClean="0">
                              <a:latin typeface="Cambria Math" panose="02040503050406030204" pitchFamily="18" charset="0"/>
                            </a:rPr>
                            <m:t>𝑑</m:t>
                          </m:r>
                        </m:sub>
                      </m:sSub>
                      <m:r>
                        <a:rPr lang="en-US" sz="3600" b="0" i="1" smtClean="0">
                          <a:latin typeface="Cambria Math" panose="02040503050406030204" pitchFamily="18" charset="0"/>
                        </a:rPr>
                        <m:t> </m:t>
                      </m:r>
                      <m:r>
                        <a:rPr lang="en-US" sz="3600" b="0" i="1" smtClean="0">
                          <a:latin typeface="Cambria Math" panose="02040503050406030204" pitchFamily="18" charset="0"/>
                          <a:ea typeface="Cambria Math" panose="02040503050406030204" pitchFamily="18" charset="0"/>
                        </a:rPr>
                        <m:t>× </m:t>
                      </m:r>
                      <m:r>
                        <m:rPr>
                          <m:sty m:val="p"/>
                        </m:rPr>
                        <a:rPr lang="en-US" sz="3600" b="0" i="0" smtClean="0">
                          <a:latin typeface="Cambria Math" panose="02040503050406030204" pitchFamily="18" charset="0"/>
                          <a:ea typeface="Cambria Math" panose="02040503050406030204" pitchFamily="18" charset="0"/>
                        </a:rPr>
                        <m:t>log</m:t>
                      </m:r>
                      <m:r>
                        <a:rPr lang="en-US" sz="3600" b="0" i="1" smtClean="0">
                          <a:latin typeface="Cambria Math" panose="02040503050406030204" pitchFamily="18" charset="0"/>
                          <a:ea typeface="Cambria Math" panose="02040503050406030204" pitchFamily="18" charset="0"/>
                        </a:rPr>
                        <m:t>⁡</m:t>
                      </m:r>
                      <m:d>
                        <m:dPr>
                          <m:ctrlPr>
                            <a:rPr lang="en-US" sz="3600" b="0" i="1" smtClean="0">
                              <a:latin typeface="Cambria Math" panose="02040503050406030204" pitchFamily="18" charset="0"/>
                              <a:ea typeface="Cambria Math" panose="02040503050406030204" pitchFamily="18" charset="0"/>
                            </a:rPr>
                          </m:ctrlPr>
                        </m:dPr>
                        <m:e>
                          <m:f>
                            <m:fPr>
                              <m:ctrlPr>
                                <a:rPr lang="en-US" sz="3600" b="0" i="1" smtClean="0">
                                  <a:latin typeface="Cambria Math" panose="02040503050406030204" pitchFamily="18" charset="0"/>
                                  <a:ea typeface="Cambria Math" panose="02040503050406030204" pitchFamily="18" charset="0"/>
                                </a:rPr>
                              </m:ctrlPr>
                            </m:fPr>
                            <m:num>
                              <m:r>
                                <a:rPr lang="en-US" sz="3600" b="0" i="1" smtClean="0">
                                  <a:latin typeface="Cambria Math" panose="02040503050406030204" pitchFamily="18" charset="0"/>
                                  <a:ea typeface="Cambria Math" panose="02040503050406030204" pitchFamily="18" charset="0"/>
                                </a:rPr>
                                <m:t>𝐷</m:t>
                              </m:r>
                            </m:num>
                            <m:den>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𝑓</m:t>
                                  </m:r>
                                </m:e>
                                <m:sub>
                                  <m:r>
                                    <a:rPr lang="en-US" sz="3600" b="0" i="1" smtClean="0">
                                      <a:latin typeface="Cambria Math" panose="02040503050406030204" pitchFamily="18" charset="0"/>
                                      <a:ea typeface="Cambria Math" panose="02040503050406030204" pitchFamily="18" charset="0"/>
                                    </a:rPr>
                                    <m:t>𝑖</m:t>
                                  </m:r>
                                </m:sub>
                              </m:sSub>
                            </m:den>
                          </m:f>
                        </m:e>
                      </m:d>
                    </m:oMath>
                  </m:oMathPara>
                </a14:m>
                <a:endParaRPr lang="en-US" sz="3600" dirty="0"/>
              </a:p>
            </p:txBody>
          </p:sp>
        </mc:Choice>
        <mc:Fallback>
          <p:sp>
            <p:nvSpPr>
              <p:cNvPr id="4" name="Content Placeholder 2">
                <a:extLst>
                  <a:ext uri="{FF2B5EF4-FFF2-40B4-BE49-F238E27FC236}">
                    <a16:creationId xmlns:a16="http://schemas.microsoft.com/office/drawing/2014/main" id="{3677F33D-D30A-EF43-8EF4-4AF0AAAF283D}"/>
                  </a:ext>
                </a:extLst>
              </p:cNvPr>
              <p:cNvSpPr txBox="1">
                <a:spLocks noRot="1" noChangeAspect="1" noMove="1" noResize="1" noEditPoints="1" noAdjustHandles="1" noChangeArrowheads="1" noChangeShapeType="1" noTextEdit="1"/>
              </p:cNvSpPr>
              <p:nvPr/>
            </p:nvSpPr>
            <p:spPr>
              <a:xfrm>
                <a:off x="3181350" y="2985294"/>
                <a:ext cx="4914900" cy="903287"/>
              </a:xfrm>
              <a:prstGeom prst="rect">
                <a:avLst/>
              </a:prstGeom>
              <a:blipFill>
                <a:blip r:embed="rId4"/>
                <a:stretch>
                  <a:fillRect t="-4167" b="-43056"/>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DE64B7F5-A5F8-D148-AFB3-267FE1608F84}"/>
              </a:ext>
            </a:extLst>
          </p:cNvPr>
          <p:cNvSpPr/>
          <p:nvPr/>
        </p:nvSpPr>
        <p:spPr>
          <a:xfrm>
            <a:off x="3384721" y="2874962"/>
            <a:ext cx="4482930" cy="13255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03C289-E3BA-364F-A1AA-CA215C425B7D}"/>
              </a:ext>
            </a:extLst>
          </p:cNvPr>
          <p:cNvSpPr/>
          <p:nvPr/>
        </p:nvSpPr>
        <p:spPr>
          <a:xfrm>
            <a:off x="9628822" y="5409251"/>
            <a:ext cx="2429828" cy="646331"/>
          </a:xfrm>
          <a:prstGeom prst="rect">
            <a:avLst/>
          </a:prstGeom>
        </p:spPr>
        <p:txBody>
          <a:bodyPr wrap="square">
            <a:spAutoFit/>
          </a:bodyPr>
          <a:lstStyle/>
          <a:p>
            <a:r>
              <a:rPr lang="en-US" dirty="0">
                <a:solidFill>
                  <a:srgbClr val="7F7F7F"/>
                </a:solidFill>
              </a:rPr>
              <a:t>Total number of words in document 𝑑</a:t>
            </a:r>
          </a:p>
        </p:txBody>
      </p:sp>
      <p:cxnSp>
        <p:nvCxnSpPr>
          <p:cNvPr id="7" name="Straight Arrow Connector 6">
            <a:extLst>
              <a:ext uri="{FF2B5EF4-FFF2-40B4-BE49-F238E27FC236}">
                <a16:creationId xmlns:a16="http://schemas.microsoft.com/office/drawing/2014/main" id="{8EB413E4-A952-524A-B18D-0D7D30C0E63F}"/>
              </a:ext>
            </a:extLst>
          </p:cNvPr>
          <p:cNvCxnSpPr>
            <a:cxnSpLocks/>
          </p:cNvCxnSpPr>
          <p:nvPr/>
        </p:nvCxnSpPr>
        <p:spPr>
          <a:xfrm flipH="1">
            <a:off x="8362950" y="5732417"/>
            <a:ext cx="1066800" cy="1"/>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657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A463-4CAC-C94D-A1EB-57B024A0A458}"/>
              </a:ext>
            </a:extLst>
          </p:cNvPr>
          <p:cNvSpPr>
            <a:spLocks noGrp="1"/>
          </p:cNvSpPr>
          <p:nvPr>
            <p:ph type="title"/>
          </p:nvPr>
        </p:nvSpPr>
        <p:spPr/>
        <p:txBody>
          <a:bodyPr/>
          <a:lstStyle/>
          <a:p>
            <a:r>
              <a:rPr lang="en-US" dirty="0"/>
              <a:t>Bag Of Words – Analysis</a:t>
            </a:r>
          </a:p>
        </p:txBody>
      </p:sp>
      <p:sp>
        <p:nvSpPr>
          <p:cNvPr id="3" name="Content Placeholder 2">
            <a:extLst>
              <a:ext uri="{FF2B5EF4-FFF2-40B4-BE49-F238E27FC236}">
                <a16:creationId xmlns:a16="http://schemas.microsoft.com/office/drawing/2014/main" id="{6E5B50A4-237F-4E48-B961-F8AFDAAAFA42}"/>
              </a:ext>
            </a:extLst>
          </p:cNvPr>
          <p:cNvSpPr>
            <a:spLocks noGrp="1"/>
          </p:cNvSpPr>
          <p:nvPr>
            <p:ph idx="1"/>
          </p:nvPr>
        </p:nvSpPr>
        <p:spPr>
          <a:xfrm>
            <a:off x="838200" y="1481138"/>
            <a:ext cx="10515600" cy="5376862"/>
          </a:xfrm>
        </p:spPr>
        <p:txBody>
          <a:bodyPr>
            <a:normAutofit/>
          </a:bodyPr>
          <a:lstStyle/>
          <a:p>
            <a:r>
              <a:rPr lang="en-US" dirty="0"/>
              <a:t>Advantages</a:t>
            </a:r>
          </a:p>
          <a:p>
            <a:pPr lvl="1"/>
            <a:r>
              <a:rPr lang="en-US" dirty="0"/>
              <a:t>Intuitive and very simple to understand</a:t>
            </a:r>
          </a:p>
          <a:p>
            <a:pPr lvl="1"/>
            <a:r>
              <a:rPr lang="en-US" dirty="0"/>
              <a:t>Easy to implement</a:t>
            </a:r>
          </a:p>
          <a:p>
            <a:pPr marL="0" indent="0">
              <a:buNone/>
            </a:pPr>
            <a:endParaRPr lang="en-US" dirty="0"/>
          </a:p>
          <a:p>
            <a:r>
              <a:rPr lang="en-US" dirty="0"/>
              <a:t>Disadvantages</a:t>
            </a:r>
          </a:p>
          <a:p>
            <a:pPr lvl="1"/>
            <a:r>
              <a:rPr lang="en-US" dirty="0"/>
              <a:t>Representation is sparse</a:t>
            </a:r>
          </a:p>
          <a:p>
            <a:pPr lvl="1"/>
            <a:r>
              <a:rPr lang="en-US" dirty="0"/>
              <a:t>Feature vectors scale with vocabulary size</a:t>
            </a:r>
          </a:p>
          <a:p>
            <a:pPr lvl="1"/>
            <a:r>
              <a:rPr lang="en-US" dirty="0"/>
              <a:t>Assumes that all words are independent of each other </a:t>
            </a:r>
            <a:r>
              <a:rPr lang="en-US" dirty="0">
                <a:solidFill>
                  <a:srgbClr val="7F7F7F"/>
                </a:solidFill>
              </a:rPr>
              <a:t>(no co-occurrence)</a:t>
            </a:r>
          </a:p>
          <a:p>
            <a:pPr lvl="1"/>
            <a:r>
              <a:rPr lang="en-US" dirty="0"/>
              <a:t>We don’t actually learn a language model. We have a representation for documents, but not for the words themselves</a:t>
            </a:r>
          </a:p>
          <a:p>
            <a:endParaRPr lang="en-US" dirty="0"/>
          </a:p>
          <a:p>
            <a:r>
              <a:rPr lang="en-US" dirty="0"/>
              <a:t>Can we do better?</a:t>
            </a:r>
          </a:p>
        </p:txBody>
      </p:sp>
    </p:spTree>
    <p:extLst>
      <p:ext uri="{BB962C8B-B14F-4D97-AF65-F5344CB8AC3E}">
        <p14:creationId xmlns:p14="http://schemas.microsoft.com/office/powerpoint/2010/main" val="372759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4C7CC-C869-E546-9E48-46254A206543}"/>
              </a:ext>
            </a:extLst>
          </p:cNvPr>
          <p:cNvSpPr>
            <a:spLocks noGrp="1"/>
          </p:cNvSpPr>
          <p:nvPr>
            <p:ph type="title"/>
          </p:nvPr>
        </p:nvSpPr>
        <p:spPr/>
        <p:txBody>
          <a:bodyPr/>
          <a:lstStyle/>
          <a:p>
            <a:r>
              <a:rPr lang="en-US" dirty="0"/>
              <a:t>Word2Vec Models</a:t>
            </a:r>
          </a:p>
        </p:txBody>
      </p:sp>
      <p:sp>
        <p:nvSpPr>
          <p:cNvPr id="3" name="Content Placeholder 2">
            <a:extLst>
              <a:ext uri="{FF2B5EF4-FFF2-40B4-BE49-F238E27FC236}">
                <a16:creationId xmlns:a16="http://schemas.microsoft.com/office/drawing/2014/main" id="{62EBEF2A-A0C7-E94D-9412-737A67099B2E}"/>
              </a:ext>
            </a:extLst>
          </p:cNvPr>
          <p:cNvSpPr>
            <a:spLocks noGrp="1"/>
          </p:cNvSpPr>
          <p:nvPr>
            <p:ph idx="1"/>
          </p:nvPr>
        </p:nvSpPr>
        <p:spPr/>
        <p:txBody>
          <a:bodyPr/>
          <a:lstStyle/>
          <a:p>
            <a:r>
              <a:rPr lang="en-US" b="1" dirty="0"/>
              <a:t>Basic Idea</a:t>
            </a:r>
            <a:r>
              <a:rPr lang="en-US" dirty="0"/>
              <a:t>: We want to obtain a vector representation for each word. These are called </a:t>
            </a:r>
            <a:r>
              <a:rPr lang="en-US" b="1" dirty="0"/>
              <a:t>word vectors </a:t>
            </a:r>
            <a:r>
              <a:rPr lang="en-US" dirty="0"/>
              <a:t>or </a:t>
            </a:r>
            <a:r>
              <a:rPr lang="en-US" b="1" dirty="0"/>
              <a:t>embeddings</a:t>
            </a:r>
            <a:r>
              <a:rPr lang="en-US" dirty="0"/>
              <a:t>.</a:t>
            </a:r>
          </a:p>
          <a:p>
            <a:endParaRPr lang="en-US" dirty="0"/>
          </a:p>
          <a:p>
            <a:r>
              <a:rPr lang="en-US" dirty="0"/>
              <a:t>Why do we need word vectors?</a:t>
            </a:r>
          </a:p>
          <a:p>
            <a:pPr lvl="1"/>
            <a:r>
              <a:rPr lang="en-US" dirty="0"/>
              <a:t>Allows us to numerically compare words, i.e. using the distance between their word vectors</a:t>
            </a:r>
          </a:p>
          <a:p>
            <a:pPr lvl="1"/>
            <a:r>
              <a:rPr lang="en-US" dirty="0"/>
              <a:t>Allows us to encode both syntax and semantics in one object</a:t>
            </a:r>
          </a:p>
        </p:txBody>
      </p:sp>
    </p:spTree>
    <p:extLst>
      <p:ext uri="{BB962C8B-B14F-4D97-AF65-F5344CB8AC3E}">
        <p14:creationId xmlns:p14="http://schemas.microsoft.com/office/powerpoint/2010/main" val="3637129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1308B-9AB9-3446-9E97-AC81209740EA}"/>
              </a:ext>
            </a:extLst>
          </p:cNvPr>
          <p:cNvSpPr>
            <a:spLocks noGrp="1"/>
          </p:cNvSpPr>
          <p:nvPr>
            <p:ph type="title"/>
          </p:nvPr>
        </p:nvSpPr>
        <p:spPr/>
        <p:txBody>
          <a:bodyPr/>
          <a:lstStyle/>
          <a:p>
            <a:r>
              <a:rPr lang="en-US" dirty="0"/>
              <a:t>Word2Vec – Data</a:t>
            </a:r>
          </a:p>
        </p:txBody>
      </p:sp>
      <p:sp>
        <p:nvSpPr>
          <p:cNvPr id="78" name="Rectangle 77">
            <a:extLst>
              <a:ext uri="{FF2B5EF4-FFF2-40B4-BE49-F238E27FC236}">
                <a16:creationId xmlns:a16="http://schemas.microsoft.com/office/drawing/2014/main" id="{9E063850-AE11-2C4B-8CEE-2B13706F42FA}"/>
              </a:ext>
            </a:extLst>
          </p:cNvPr>
          <p:cNvSpPr/>
          <p:nvPr/>
        </p:nvSpPr>
        <p:spPr>
          <a:xfrm>
            <a:off x="2105526" y="2547335"/>
            <a:ext cx="1470256" cy="523220"/>
          </a:xfrm>
          <a:prstGeom prst="rect">
            <a:avLst/>
          </a:prstGeom>
        </p:spPr>
        <p:txBody>
          <a:bodyPr wrap="square">
            <a:spAutoFit/>
          </a:bodyPr>
          <a:lstStyle/>
          <a:p>
            <a:r>
              <a:rPr lang="en-US" sz="2800" dirty="0">
                <a:solidFill>
                  <a:srgbClr val="FFFFFF"/>
                </a:solidFill>
              </a:rPr>
              <a:t>Corpus</a:t>
            </a:r>
          </a:p>
        </p:txBody>
      </p:sp>
      <p:grpSp>
        <p:nvGrpSpPr>
          <p:cNvPr id="79" name="Group 78">
            <a:extLst>
              <a:ext uri="{FF2B5EF4-FFF2-40B4-BE49-F238E27FC236}">
                <a16:creationId xmlns:a16="http://schemas.microsoft.com/office/drawing/2014/main" id="{DB098839-6E2D-AF40-8585-061B7A8DB38D}"/>
              </a:ext>
            </a:extLst>
          </p:cNvPr>
          <p:cNvGrpSpPr/>
          <p:nvPr/>
        </p:nvGrpSpPr>
        <p:grpSpPr>
          <a:xfrm>
            <a:off x="4080074" y="1739471"/>
            <a:ext cx="1704291" cy="1798571"/>
            <a:chOff x="3570110" y="1690688"/>
            <a:chExt cx="1704291" cy="1798571"/>
          </a:xfrm>
        </p:grpSpPr>
        <p:sp>
          <p:nvSpPr>
            <p:cNvPr id="80" name="Trapezoid 79">
              <a:extLst>
                <a:ext uri="{FF2B5EF4-FFF2-40B4-BE49-F238E27FC236}">
                  <a16:creationId xmlns:a16="http://schemas.microsoft.com/office/drawing/2014/main" id="{4808AD74-0E61-5345-80BD-1FD5807D72D3}"/>
                </a:ext>
              </a:extLst>
            </p:cNvPr>
            <p:cNvSpPr/>
            <p:nvPr/>
          </p:nvSpPr>
          <p:spPr>
            <a:xfrm rot="5400000">
              <a:off x="3522971" y="1854845"/>
              <a:ext cx="1798571" cy="1470257"/>
            </a:xfrm>
            <a:prstGeom prst="trapezoid">
              <a:avLst>
                <a:gd name="adj" fmla="val 0"/>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17BEB421-F1FA-5449-B72F-CEF1DEC60C4F}"/>
                </a:ext>
              </a:extLst>
            </p:cNvPr>
            <p:cNvSpPr txBox="1"/>
            <p:nvPr/>
          </p:nvSpPr>
          <p:spPr>
            <a:xfrm>
              <a:off x="3570110" y="2398526"/>
              <a:ext cx="1704291" cy="400110"/>
            </a:xfrm>
            <a:prstGeom prst="rect">
              <a:avLst/>
            </a:prstGeom>
            <a:noFill/>
          </p:spPr>
          <p:txBody>
            <a:bodyPr wrap="square" rtlCol="0">
              <a:spAutoFit/>
            </a:bodyPr>
            <a:lstStyle/>
            <a:p>
              <a:pPr algn="ctr"/>
              <a:r>
                <a:rPr lang="en-CA" sz="2000" dirty="0">
                  <a:solidFill>
                    <a:srgbClr val="FFFF00"/>
                  </a:solidFill>
                  <a:latin typeface="Courier New" panose="02070309020205020404" pitchFamily="49" charset="0"/>
                  <a:cs typeface="Courier New" panose="02070309020205020404" pitchFamily="49" charset="0"/>
                </a:rPr>
                <a:t>Text ...</a:t>
              </a:r>
            </a:p>
          </p:txBody>
        </p:sp>
      </p:grpSp>
      <p:grpSp>
        <p:nvGrpSpPr>
          <p:cNvPr id="83" name="Group 82">
            <a:extLst>
              <a:ext uri="{FF2B5EF4-FFF2-40B4-BE49-F238E27FC236}">
                <a16:creationId xmlns:a16="http://schemas.microsoft.com/office/drawing/2014/main" id="{33000145-9890-5D4E-98DB-8BFB8BA3A16B}"/>
              </a:ext>
            </a:extLst>
          </p:cNvPr>
          <p:cNvGrpSpPr/>
          <p:nvPr/>
        </p:nvGrpSpPr>
        <p:grpSpPr>
          <a:xfrm>
            <a:off x="4232474" y="1891871"/>
            <a:ext cx="1704291" cy="1798571"/>
            <a:chOff x="3570110" y="1690688"/>
            <a:chExt cx="1704291" cy="1798571"/>
          </a:xfrm>
        </p:grpSpPr>
        <p:sp>
          <p:nvSpPr>
            <p:cNvPr id="84" name="Trapezoid 83">
              <a:extLst>
                <a:ext uri="{FF2B5EF4-FFF2-40B4-BE49-F238E27FC236}">
                  <a16:creationId xmlns:a16="http://schemas.microsoft.com/office/drawing/2014/main" id="{F072A31E-7D07-FF47-B11B-3524B720CF05}"/>
                </a:ext>
              </a:extLst>
            </p:cNvPr>
            <p:cNvSpPr/>
            <p:nvPr/>
          </p:nvSpPr>
          <p:spPr>
            <a:xfrm rot="5400000">
              <a:off x="3522971" y="1854845"/>
              <a:ext cx="1798571" cy="1470257"/>
            </a:xfrm>
            <a:prstGeom prst="trapezoid">
              <a:avLst>
                <a:gd name="adj" fmla="val 0"/>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0A7B4C56-108A-104D-91D3-06DBEB82B5F5}"/>
                </a:ext>
              </a:extLst>
            </p:cNvPr>
            <p:cNvSpPr txBox="1"/>
            <p:nvPr/>
          </p:nvSpPr>
          <p:spPr>
            <a:xfrm>
              <a:off x="3570110" y="2398526"/>
              <a:ext cx="1704291" cy="400110"/>
            </a:xfrm>
            <a:prstGeom prst="rect">
              <a:avLst/>
            </a:prstGeom>
            <a:noFill/>
          </p:spPr>
          <p:txBody>
            <a:bodyPr wrap="square" rtlCol="0">
              <a:spAutoFit/>
            </a:bodyPr>
            <a:lstStyle/>
            <a:p>
              <a:pPr algn="ctr"/>
              <a:r>
                <a:rPr lang="en-CA" sz="2000" dirty="0">
                  <a:solidFill>
                    <a:srgbClr val="FFFF00"/>
                  </a:solidFill>
                  <a:latin typeface="Courier New" panose="02070309020205020404" pitchFamily="49" charset="0"/>
                  <a:cs typeface="Courier New" panose="02070309020205020404" pitchFamily="49" charset="0"/>
                </a:rPr>
                <a:t>Text ...</a:t>
              </a:r>
            </a:p>
          </p:txBody>
        </p:sp>
      </p:grpSp>
      <p:grpSp>
        <p:nvGrpSpPr>
          <p:cNvPr id="86" name="Group 85">
            <a:extLst>
              <a:ext uri="{FF2B5EF4-FFF2-40B4-BE49-F238E27FC236}">
                <a16:creationId xmlns:a16="http://schemas.microsoft.com/office/drawing/2014/main" id="{0BE695B6-4ADD-A941-8075-CE8D0A573DF6}"/>
              </a:ext>
            </a:extLst>
          </p:cNvPr>
          <p:cNvGrpSpPr/>
          <p:nvPr/>
        </p:nvGrpSpPr>
        <p:grpSpPr>
          <a:xfrm>
            <a:off x="4384874" y="2044271"/>
            <a:ext cx="1704291" cy="1798571"/>
            <a:chOff x="3570110" y="1690688"/>
            <a:chExt cx="1704291" cy="1798571"/>
          </a:xfrm>
        </p:grpSpPr>
        <p:sp>
          <p:nvSpPr>
            <p:cNvPr id="87" name="Trapezoid 86">
              <a:extLst>
                <a:ext uri="{FF2B5EF4-FFF2-40B4-BE49-F238E27FC236}">
                  <a16:creationId xmlns:a16="http://schemas.microsoft.com/office/drawing/2014/main" id="{0F4F652E-B227-2146-BC68-55C1E46E5CF8}"/>
                </a:ext>
              </a:extLst>
            </p:cNvPr>
            <p:cNvSpPr/>
            <p:nvPr/>
          </p:nvSpPr>
          <p:spPr>
            <a:xfrm rot="5400000">
              <a:off x="3522971" y="1854845"/>
              <a:ext cx="1798571" cy="1470257"/>
            </a:xfrm>
            <a:prstGeom prst="trapezoid">
              <a:avLst>
                <a:gd name="adj" fmla="val 0"/>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5EAE92F6-55BC-4247-9C3E-078DAB4E226E}"/>
                </a:ext>
              </a:extLst>
            </p:cNvPr>
            <p:cNvSpPr txBox="1"/>
            <p:nvPr/>
          </p:nvSpPr>
          <p:spPr>
            <a:xfrm>
              <a:off x="3570110" y="2398526"/>
              <a:ext cx="1704291" cy="400110"/>
            </a:xfrm>
            <a:prstGeom prst="rect">
              <a:avLst/>
            </a:prstGeom>
            <a:noFill/>
          </p:spPr>
          <p:txBody>
            <a:bodyPr wrap="square" rtlCol="0">
              <a:spAutoFit/>
            </a:bodyPr>
            <a:lstStyle/>
            <a:p>
              <a:pPr algn="ctr"/>
              <a:r>
                <a:rPr lang="en-CA" sz="2000" dirty="0">
                  <a:solidFill>
                    <a:srgbClr val="FFFF00"/>
                  </a:solidFill>
                  <a:latin typeface="Courier New" panose="02070309020205020404" pitchFamily="49" charset="0"/>
                  <a:cs typeface="Courier New" panose="02070309020205020404" pitchFamily="49" charset="0"/>
                </a:rPr>
                <a:t>Text ...</a:t>
              </a:r>
            </a:p>
          </p:txBody>
        </p:sp>
      </p:grpSp>
      <p:sp>
        <p:nvSpPr>
          <p:cNvPr id="89" name="Rectangle 88">
            <a:extLst>
              <a:ext uri="{FF2B5EF4-FFF2-40B4-BE49-F238E27FC236}">
                <a16:creationId xmlns:a16="http://schemas.microsoft.com/office/drawing/2014/main" id="{1A5A6780-FE52-314C-8FDB-A48FC4206786}"/>
              </a:ext>
            </a:extLst>
          </p:cNvPr>
          <p:cNvSpPr/>
          <p:nvPr/>
        </p:nvSpPr>
        <p:spPr>
          <a:xfrm>
            <a:off x="3406406" y="2465098"/>
            <a:ext cx="503670" cy="707886"/>
          </a:xfrm>
          <a:prstGeom prst="rect">
            <a:avLst/>
          </a:prstGeom>
        </p:spPr>
        <p:txBody>
          <a:bodyPr wrap="square">
            <a:spAutoFit/>
          </a:bodyPr>
          <a:lstStyle/>
          <a:p>
            <a:pPr algn="ctr"/>
            <a:r>
              <a:rPr lang="en-US" sz="4000" dirty="0"/>
              <a:t>=</a:t>
            </a:r>
          </a:p>
        </p:txBody>
      </p:sp>
      <p:cxnSp>
        <p:nvCxnSpPr>
          <p:cNvPr id="91" name="Straight Arrow Connector 90">
            <a:extLst>
              <a:ext uri="{FF2B5EF4-FFF2-40B4-BE49-F238E27FC236}">
                <a16:creationId xmlns:a16="http://schemas.microsoft.com/office/drawing/2014/main" id="{46615323-4BA0-E445-A2DC-4D346DBE2418}"/>
              </a:ext>
            </a:extLst>
          </p:cNvPr>
          <p:cNvCxnSpPr>
            <a:cxnSpLocks/>
          </p:cNvCxnSpPr>
          <p:nvPr/>
        </p:nvCxnSpPr>
        <p:spPr>
          <a:xfrm>
            <a:off x="6312641" y="2841048"/>
            <a:ext cx="6636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0BF4F2B7-D79D-6441-8540-BD80CA2B607D}"/>
              </a:ext>
            </a:extLst>
          </p:cNvPr>
          <p:cNvGrpSpPr/>
          <p:nvPr/>
        </p:nvGrpSpPr>
        <p:grpSpPr>
          <a:xfrm>
            <a:off x="7388780" y="1647701"/>
            <a:ext cx="1775058" cy="2171434"/>
            <a:chOff x="7388780" y="1647701"/>
            <a:chExt cx="1775058" cy="2171434"/>
          </a:xfrm>
        </p:grpSpPr>
        <p:sp>
          <p:nvSpPr>
            <p:cNvPr id="93" name="Trapezoid 92">
              <a:extLst>
                <a:ext uri="{FF2B5EF4-FFF2-40B4-BE49-F238E27FC236}">
                  <a16:creationId xmlns:a16="http://schemas.microsoft.com/office/drawing/2014/main" id="{DA83128C-2475-2E4E-9087-34459A4BA8FC}"/>
                </a:ext>
              </a:extLst>
            </p:cNvPr>
            <p:cNvSpPr/>
            <p:nvPr/>
          </p:nvSpPr>
          <p:spPr>
            <a:xfrm rot="5400000">
              <a:off x="7190592" y="1845889"/>
              <a:ext cx="2171434" cy="1775057"/>
            </a:xfrm>
            <a:prstGeom prst="trapezoid">
              <a:avLst>
                <a:gd name="adj" fmla="val 0"/>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0EB6AA37-3074-8046-9161-C858AA4022B4}"/>
                </a:ext>
              </a:extLst>
            </p:cNvPr>
            <p:cNvSpPr txBox="1"/>
            <p:nvPr/>
          </p:nvSpPr>
          <p:spPr>
            <a:xfrm>
              <a:off x="7459547" y="2591101"/>
              <a:ext cx="1704291" cy="400110"/>
            </a:xfrm>
            <a:prstGeom prst="rect">
              <a:avLst/>
            </a:prstGeom>
            <a:noFill/>
          </p:spPr>
          <p:txBody>
            <a:bodyPr wrap="square" rtlCol="0">
              <a:spAutoFit/>
            </a:bodyPr>
            <a:lstStyle/>
            <a:p>
              <a:pPr algn="ctr"/>
              <a:r>
                <a:rPr lang="en-CA" sz="2000" dirty="0">
                  <a:solidFill>
                    <a:srgbClr val="FFFF00"/>
                  </a:solidFill>
                  <a:latin typeface="Courier New" panose="02070309020205020404" pitchFamily="49" charset="0"/>
                  <a:cs typeface="Courier New" panose="02070309020205020404" pitchFamily="49" charset="0"/>
                </a:rPr>
                <a:t>Text ...</a:t>
              </a:r>
            </a:p>
          </p:txBody>
        </p:sp>
      </p:grpSp>
      <p:sp>
        <p:nvSpPr>
          <p:cNvPr id="96" name="TextBox 95">
            <a:extLst>
              <a:ext uri="{FF2B5EF4-FFF2-40B4-BE49-F238E27FC236}">
                <a16:creationId xmlns:a16="http://schemas.microsoft.com/office/drawing/2014/main" id="{AF936481-5B42-CF4D-8C50-F6AE908CCB41}"/>
              </a:ext>
            </a:extLst>
          </p:cNvPr>
          <p:cNvSpPr txBox="1"/>
          <p:nvPr/>
        </p:nvSpPr>
        <p:spPr>
          <a:xfrm>
            <a:off x="6012514" y="4686289"/>
            <a:ext cx="5737953" cy="1477328"/>
          </a:xfrm>
          <a:prstGeom prst="rect">
            <a:avLst/>
          </a:prstGeom>
          <a:noFill/>
        </p:spPr>
        <p:txBody>
          <a:bodyPr wrap="square" rtlCol="0">
            <a:spAutoFit/>
          </a:bodyPr>
          <a:lstStyle/>
          <a:p>
            <a:r>
              <a:rPr lang="en-CA" dirty="0">
                <a:latin typeface="Courier New" panose="02070309020205020404" pitchFamily="49" charset="0"/>
                <a:cs typeface="Courier New" panose="02070309020205020404" pitchFamily="49" charset="0"/>
              </a:rPr>
              <a:t>tokens = [</a:t>
            </a:r>
          </a:p>
          <a:p>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that</a:t>
            </a:r>
            <a:r>
              <a:rPr lang="en-CA" dirty="0">
                <a:solidFill>
                  <a:srgbClr val="FFFFFF"/>
                </a:solidFill>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be</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amazing</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PRONOUN</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did</a:t>
            </a:r>
            <a:r>
              <a:rPr lang="en-CA" dirty="0">
                <a:solidFill>
                  <a:srgbClr val="FFFFFF"/>
                </a:solidFill>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not</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know</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dog</a:t>
            </a:r>
            <a:r>
              <a:rPr lang="en-CA" dirty="0">
                <a:latin typeface="Courier New" panose="02070309020205020404" pitchFamily="49" charset="0"/>
                <a:cs typeface="Courier New" panose="02070309020205020404" pitchFamily="49" charset="0"/>
              </a:rPr>
              <a:t>”, </a:t>
            </a:r>
          </a:p>
          <a:p>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could</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do</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that</a:t>
            </a:r>
            <a:r>
              <a:rPr lang="en-CA" dirty="0">
                <a:latin typeface="Courier New" panose="02070309020205020404" pitchFamily="49" charset="0"/>
                <a:cs typeface="Courier New" panose="02070309020205020404" pitchFamily="49" charset="0"/>
              </a:rPr>
              <a:t>”</a:t>
            </a:r>
          </a:p>
          <a:p>
            <a:r>
              <a:rPr lang="en-CA" dirty="0">
                <a:latin typeface="Courier New" panose="02070309020205020404" pitchFamily="49" charset="0"/>
                <a:cs typeface="Courier New" panose="02070309020205020404" pitchFamily="49" charset="0"/>
              </a:rPr>
              <a:t>]</a:t>
            </a:r>
          </a:p>
        </p:txBody>
      </p:sp>
      <p:sp>
        <p:nvSpPr>
          <p:cNvPr id="97" name="TextBox 96">
            <a:extLst>
              <a:ext uri="{FF2B5EF4-FFF2-40B4-BE49-F238E27FC236}">
                <a16:creationId xmlns:a16="http://schemas.microsoft.com/office/drawing/2014/main" id="{5F7C3F0F-616F-384B-A9FB-CC923B1078EB}"/>
              </a:ext>
            </a:extLst>
          </p:cNvPr>
          <p:cNvSpPr txBox="1"/>
          <p:nvPr/>
        </p:nvSpPr>
        <p:spPr>
          <a:xfrm>
            <a:off x="1054577" y="4904263"/>
            <a:ext cx="3447315" cy="1015663"/>
          </a:xfrm>
          <a:prstGeom prst="rect">
            <a:avLst/>
          </a:prstGeom>
          <a:noFill/>
        </p:spPr>
        <p:txBody>
          <a:bodyPr wrap="square" rtlCol="0">
            <a:spAutoFit/>
          </a:bodyPr>
          <a:lstStyle/>
          <a:p>
            <a:pPr algn="ctr"/>
            <a:r>
              <a:rPr lang="en-CA" sz="2000" dirty="0">
                <a:latin typeface="Courier New" panose="02070309020205020404" pitchFamily="49" charset="0"/>
                <a:cs typeface="Courier New" panose="02070309020205020404" pitchFamily="49" charset="0"/>
              </a:rPr>
              <a:t>“</a:t>
            </a:r>
            <a:r>
              <a:rPr lang="en-CA" sz="2000" dirty="0">
                <a:solidFill>
                  <a:srgbClr val="FFFF00"/>
                </a:solidFill>
                <a:latin typeface="Courier New" panose="02070309020205020404" pitchFamily="49" charset="0"/>
                <a:cs typeface="Courier New" panose="02070309020205020404" pitchFamily="49" charset="0"/>
              </a:rPr>
              <a:t>Wow, that's amazing! I didn't know dogs could do that.</a:t>
            </a:r>
            <a:r>
              <a:rPr lang="en-CA" sz="2000" dirty="0">
                <a:latin typeface="Courier New" panose="02070309020205020404" pitchFamily="49" charset="0"/>
                <a:cs typeface="Courier New" panose="02070309020205020404" pitchFamily="49" charset="0"/>
              </a:rPr>
              <a:t>”</a:t>
            </a:r>
          </a:p>
        </p:txBody>
      </p:sp>
      <p:cxnSp>
        <p:nvCxnSpPr>
          <p:cNvPr id="98" name="Straight Arrow Connector 97">
            <a:extLst>
              <a:ext uri="{FF2B5EF4-FFF2-40B4-BE49-F238E27FC236}">
                <a16:creationId xmlns:a16="http://schemas.microsoft.com/office/drawing/2014/main" id="{0A06E6C2-2092-AB42-9A1E-80FC127EBB98}"/>
              </a:ext>
            </a:extLst>
          </p:cNvPr>
          <p:cNvCxnSpPr>
            <a:cxnSpLocks/>
          </p:cNvCxnSpPr>
          <p:nvPr/>
        </p:nvCxnSpPr>
        <p:spPr>
          <a:xfrm>
            <a:off x="4932219" y="5412094"/>
            <a:ext cx="6636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256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1308B-9AB9-3446-9E97-AC81209740EA}"/>
              </a:ext>
            </a:extLst>
          </p:cNvPr>
          <p:cNvSpPr>
            <a:spLocks noGrp="1"/>
          </p:cNvSpPr>
          <p:nvPr>
            <p:ph type="title"/>
          </p:nvPr>
        </p:nvSpPr>
        <p:spPr/>
        <p:txBody>
          <a:bodyPr/>
          <a:lstStyle/>
          <a:p>
            <a:r>
              <a:rPr lang="en-US" dirty="0"/>
              <a:t>Word2Vec – Data</a:t>
            </a:r>
          </a:p>
        </p:txBody>
      </p:sp>
      <p:sp>
        <p:nvSpPr>
          <p:cNvPr id="96" name="TextBox 95">
            <a:extLst>
              <a:ext uri="{FF2B5EF4-FFF2-40B4-BE49-F238E27FC236}">
                <a16:creationId xmlns:a16="http://schemas.microsoft.com/office/drawing/2014/main" id="{AF936481-5B42-CF4D-8C50-F6AE908CCB41}"/>
              </a:ext>
            </a:extLst>
          </p:cNvPr>
          <p:cNvSpPr txBox="1"/>
          <p:nvPr/>
        </p:nvSpPr>
        <p:spPr>
          <a:xfrm>
            <a:off x="5932303" y="1477868"/>
            <a:ext cx="5737953" cy="1477328"/>
          </a:xfrm>
          <a:prstGeom prst="rect">
            <a:avLst/>
          </a:prstGeom>
          <a:noFill/>
        </p:spPr>
        <p:txBody>
          <a:bodyPr wrap="square" rtlCol="0">
            <a:spAutoFit/>
          </a:bodyPr>
          <a:lstStyle/>
          <a:p>
            <a:r>
              <a:rPr lang="en-CA" dirty="0">
                <a:latin typeface="Courier New" panose="02070309020205020404" pitchFamily="49" charset="0"/>
                <a:cs typeface="Courier New" panose="02070309020205020404" pitchFamily="49" charset="0"/>
              </a:rPr>
              <a:t>tokens = [</a:t>
            </a:r>
          </a:p>
          <a:p>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that</a:t>
            </a:r>
            <a:r>
              <a:rPr lang="en-CA" dirty="0">
                <a:solidFill>
                  <a:srgbClr val="FFFFFF"/>
                </a:solidFill>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be</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amazing</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PRONOUN</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did</a:t>
            </a:r>
            <a:r>
              <a:rPr lang="en-CA" dirty="0">
                <a:solidFill>
                  <a:srgbClr val="FFFFFF"/>
                </a:solidFill>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not</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know</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dog</a:t>
            </a:r>
            <a:r>
              <a:rPr lang="en-CA" dirty="0">
                <a:latin typeface="Courier New" panose="02070309020205020404" pitchFamily="49" charset="0"/>
                <a:cs typeface="Courier New" panose="02070309020205020404" pitchFamily="49" charset="0"/>
              </a:rPr>
              <a:t>”, </a:t>
            </a:r>
          </a:p>
          <a:p>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could</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do</a:t>
            </a:r>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that</a:t>
            </a:r>
            <a:r>
              <a:rPr lang="en-CA" dirty="0">
                <a:latin typeface="Courier New" panose="02070309020205020404" pitchFamily="49" charset="0"/>
                <a:cs typeface="Courier New" panose="02070309020205020404" pitchFamily="49" charset="0"/>
              </a:rPr>
              <a:t>”</a:t>
            </a:r>
          </a:p>
          <a:p>
            <a:r>
              <a:rPr lang="en-CA" dirty="0">
                <a:latin typeface="Courier New" panose="02070309020205020404" pitchFamily="49" charset="0"/>
                <a:cs typeface="Courier New" panose="02070309020205020404" pitchFamily="49" charset="0"/>
              </a:rPr>
              <a:t>]</a:t>
            </a:r>
          </a:p>
        </p:txBody>
      </p:sp>
      <p:sp>
        <p:nvSpPr>
          <p:cNvPr id="97" name="TextBox 96">
            <a:extLst>
              <a:ext uri="{FF2B5EF4-FFF2-40B4-BE49-F238E27FC236}">
                <a16:creationId xmlns:a16="http://schemas.microsoft.com/office/drawing/2014/main" id="{5F7C3F0F-616F-384B-A9FB-CC923B1078EB}"/>
              </a:ext>
            </a:extLst>
          </p:cNvPr>
          <p:cNvSpPr txBox="1"/>
          <p:nvPr/>
        </p:nvSpPr>
        <p:spPr>
          <a:xfrm>
            <a:off x="974367" y="1690688"/>
            <a:ext cx="3447315" cy="1015663"/>
          </a:xfrm>
          <a:prstGeom prst="rect">
            <a:avLst/>
          </a:prstGeom>
          <a:noFill/>
        </p:spPr>
        <p:txBody>
          <a:bodyPr wrap="square" rtlCol="0">
            <a:spAutoFit/>
          </a:bodyPr>
          <a:lstStyle/>
          <a:p>
            <a:pPr algn="ctr"/>
            <a:r>
              <a:rPr lang="en-CA" sz="2000" dirty="0">
                <a:latin typeface="Courier New" panose="02070309020205020404" pitchFamily="49" charset="0"/>
                <a:cs typeface="Courier New" panose="02070309020205020404" pitchFamily="49" charset="0"/>
              </a:rPr>
              <a:t>“</a:t>
            </a:r>
            <a:r>
              <a:rPr lang="en-CA" sz="2000" dirty="0">
                <a:solidFill>
                  <a:srgbClr val="FFFF00"/>
                </a:solidFill>
                <a:latin typeface="Courier New" panose="02070309020205020404" pitchFamily="49" charset="0"/>
                <a:cs typeface="Courier New" panose="02070309020205020404" pitchFamily="49" charset="0"/>
              </a:rPr>
              <a:t>Wow, that's amazing! I didn't know dogs could do that.</a:t>
            </a:r>
            <a:r>
              <a:rPr lang="en-CA" sz="2000" dirty="0">
                <a:latin typeface="Courier New" panose="02070309020205020404" pitchFamily="49" charset="0"/>
                <a:cs typeface="Courier New" panose="02070309020205020404" pitchFamily="49" charset="0"/>
              </a:rPr>
              <a:t>”</a:t>
            </a:r>
          </a:p>
        </p:txBody>
      </p:sp>
      <p:cxnSp>
        <p:nvCxnSpPr>
          <p:cNvPr id="98" name="Straight Arrow Connector 97">
            <a:extLst>
              <a:ext uri="{FF2B5EF4-FFF2-40B4-BE49-F238E27FC236}">
                <a16:creationId xmlns:a16="http://schemas.microsoft.com/office/drawing/2014/main" id="{0A06E6C2-2092-AB42-9A1E-80FC127EBB98}"/>
              </a:ext>
            </a:extLst>
          </p:cNvPr>
          <p:cNvCxnSpPr>
            <a:cxnSpLocks/>
          </p:cNvCxnSpPr>
          <p:nvPr/>
        </p:nvCxnSpPr>
        <p:spPr>
          <a:xfrm>
            <a:off x="4845158" y="2198519"/>
            <a:ext cx="6636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601BF898-339E-9B41-A77B-2C7DBA906D2F}"/>
              </a:ext>
            </a:extLst>
          </p:cNvPr>
          <p:cNvGraphicFramePr>
            <a:graphicFrameLocks noGrp="1"/>
          </p:cNvGraphicFramePr>
          <p:nvPr>
            <p:extLst>
              <p:ext uri="{D42A27DB-BD31-4B8C-83A1-F6EECF244321}">
                <p14:modId xmlns:p14="http://schemas.microsoft.com/office/powerpoint/2010/main" val="115833150"/>
              </p:ext>
            </p:extLst>
          </p:nvPr>
        </p:nvGraphicFramePr>
        <p:xfrm>
          <a:off x="2031637" y="3429000"/>
          <a:ext cx="8128725" cy="2966720"/>
        </p:xfrm>
        <a:graphic>
          <a:graphicData uri="http://schemas.openxmlformats.org/drawingml/2006/table">
            <a:tbl>
              <a:tblPr firstRow="1" bandRow="1">
                <a:tableStyleId>{5C22544A-7EE6-4342-B048-85BDC9FD1C3A}</a:tableStyleId>
              </a:tblPr>
              <a:tblGrid>
                <a:gridCol w="3529263">
                  <a:extLst>
                    <a:ext uri="{9D8B030D-6E8A-4147-A177-3AD203B41FA5}">
                      <a16:colId xmlns:a16="http://schemas.microsoft.com/office/drawing/2014/main" val="3634444714"/>
                    </a:ext>
                  </a:extLst>
                </a:gridCol>
                <a:gridCol w="3064042">
                  <a:extLst>
                    <a:ext uri="{9D8B030D-6E8A-4147-A177-3AD203B41FA5}">
                      <a16:colId xmlns:a16="http://schemas.microsoft.com/office/drawing/2014/main" val="1718310566"/>
                    </a:ext>
                  </a:extLst>
                </a:gridCol>
                <a:gridCol w="1535420">
                  <a:extLst>
                    <a:ext uri="{9D8B030D-6E8A-4147-A177-3AD203B41FA5}">
                      <a16:colId xmlns:a16="http://schemas.microsoft.com/office/drawing/2014/main" val="38089695"/>
                    </a:ext>
                  </a:extLst>
                </a:gridCol>
              </a:tblGrid>
              <a:tr h="370840">
                <a:tc>
                  <a:txBody>
                    <a:bodyPr/>
                    <a:lstStyle/>
                    <a:p>
                      <a:pPr algn="ctr"/>
                      <a:r>
                        <a:rPr lang="en-US" dirty="0"/>
                        <a:t>Source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Context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2464720"/>
                  </a:ext>
                </a:extLst>
              </a:tr>
              <a:tr h="370840">
                <a:tc>
                  <a:txBody>
                    <a:bodyPr/>
                    <a:lstStyle/>
                    <a:p>
                      <a:pPr algn="ctr"/>
                      <a:r>
                        <a:rPr lang="en-US" dirty="0">
                          <a:solidFill>
                            <a:schemeClr val="tx1"/>
                          </a:solidFill>
                        </a:rPr>
                        <a:t>that be amazing PRONOUN did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r>
                        <a:rPr lang="en-US" dirty="0">
                          <a:solidFill>
                            <a:srgbClr val="FFC000"/>
                          </a:solidFill>
                        </a:rPr>
                        <a:t>that</a:t>
                      </a:r>
                      <a:r>
                        <a:rPr lang="en-US" dirty="0">
                          <a:solidFill>
                            <a:schemeClr val="tx1"/>
                          </a:solidFill>
                        </a:rPr>
                        <a:t>, </a:t>
                      </a:r>
                      <a:r>
                        <a:rPr lang="en-US" dirty="0">
                          <a:solidFill>
                            <a:srgbClr val="FFC000"/>
                          </a:solidFill>
                        </a:rPr>
                        <a:t>be</a:t>
                      </a:r>
                      <a:r>
                        <a:rPr lang="en-US" dirty="0">
                          <a:solidFill>
                            <a:schemeClr val="tx1"/>
                          </a:solidFill>
                        </a:rPr>
                        <a:t>, </a:t>
                      </a:r>
                      <a:r>
                        <a:rPr lang="en-US" dirty="0">
                          <a:solidFill>
                            <a:srgbClr val="FFC000"/>
                          </a:solidFill>
                        </a:rPr>
                        <a:t>PRONOUN</a:t>
                      </a:r>
                      <a:r>
                        <a:rPr lang="en-US" dirty="0">
                          <a:solidFill>
                            <a:schemeClr val="tx1"/>
                          </a:solidFill>
                        </a:rPr>
                        <a:t>, </a:t>
                      </a:r>
                      <a:r>
                        <a:rPr lang="en-US" dirty="0">
                          <a:solidFill>
                            <a:srgbClr val="FFC000"/>
                          </a:solidFill>
                        </a:rPr>
                        <a:t>did</a:t>
                      </a:r>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r>
                        <a:rPr lang="en-US" dirty="0">
                          <a:solidFill>
                            <a:srgbClr val="FF40FF"/>
                          </a:solidFill>
                        </a:rPr>
                        <a:t>amazing</a:t>
                      </a:r>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9674732"/>
                  </a:ext>
                </a:extLst>
              </a:tr>
              <a:tr h="370840">
                <a:tc>
                  <a:txBody>
                    <a:bodyPr/>
                    <a:lstStyle/>
                    <a:p>
                      <a:pPr algn="ctr"/>
                      <a:r>
                        <a:rPr lang="en-US" dirty="0">
                          <a:solidFill>
                            <a:schemeClr val="tx1"/>
                          </a:solidFill>
                        </a:rPr>
                        <a:t>be amazing PRONOUN did not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r>
                        <a:rPr lang="en-US" dirty="0">
                          <a:solidFill>
                            <a:srgbClr val="FFC000"/>
                          </a:solidFill>
                        </a:rPr>
                        <a:t>be</a:t>
                      </a:r>
                      <a:r>
                        <a:rPr lang="en-US" dirty="0">
                          <a:solidFill>
                            <a:schemeClr val="tx1"/>
                          </a:solidFill>
                        </a:rPr>
                        <a:t>, </a:t>
                      </a:r>
                      <a:r>
                        <a:rPr lang="en-US" dirty="0">
                          <a:solidFill>
                            <a:srgbClr val="FFC000"/>
                          </a:solidFill>
                        </a:rPr>
                        <a:t>PRONOUN</a:t>
                      </a:r>
                      <a:r>
                        <a:rPr lang="en-US" dirty="0">
                          <a:solidFill>
                            <a:schemeClr val="tx1"/>
                          </a:solidFill>
                        </a:rPr>
                        <a:t>, </a:t>
                      </a:r>
                      <a:r>
                        <a:rPr lang="en-US" dirty="0">
                          <a:solidFill>
                            <a:srgbClr val="FFC000"/>
                          </a:solidFill>
                        </a:rPr>
                        <a:t>did</a:t>
                      </a:r>
                      <a:r>
                        <a:rPr lang="en-US" dirty="0">
                          <a:solidFill>
                            <a:schemeClr val="tx1"/>
                          </a:solidFill>
                        </a:rPr>
                        <a:t>, </a:t>
                      </a:r>
                      <a:r>
                        <a:rPr lang="en-US" dirty="0">
                          <a:solidFill>
                            <a:srgbClr val="FFC000"/>
                          </a:solidFill>
                        </a:rPr>
                        <a:t>not</a:t>
                      </a:r>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r>
                        <a:rPr lang="en-US" dirty="0">
                          <a:solidFill>
                            <a:srgbClr val="FF40FF"/>
                          </a:solidFill>
                        </a:rPr>
                        <a:t>PRONOUN</a:t>
                      </a:r>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8062252"/>
                  </a:ext>
                </a:extLst>
              </a:tr>
              <a:tr h="370840">
                <a:tc>
                  <a:txBody>
                    <a:bodyPr/>
                    <a:lstStyle/>
                    <a:p>
                      <a:pPr algn="ctr"/>
                      <a:r>
                        <a:rPr lang="en-US" dirty="0">
                          <a:solidFill>
                            <a:schemeClr val="tx1"/>
                          </a:solidFill>
                        </a:rPr>
                        <a:t>amazing PRONOUN did not know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r>
                        <a:rPr lang="en-US" dirty="0">
                          <a:solidFill>
                            <a:srgbClr val="FFC000"/>
                          </a:solidFill>
                        </a:rPr>
                        <a:t>be</a:t>
                      </a:r>
                      <a:r>
                        <a:rPr lang="en-US" dirty="0">
                          <a:solidFill>
                            <a:schemeClr val="tx1"/>
                          </a:solidFill>
                        </a:rPr>
                        <a:t>, </a:t>
                      </a:r>
                      <a:r>
                        <a:rPr lang="en-US" dirty="0">
                          <a:solidFill>
                            <a:srgbClr val="FFC000"/>
                          </a:solidFill>
                        </a:rPr>
                        <a:t>PRONOUN</a:t>
                      </a:r>
                      <a:r>
                        <a:rPr lang="en-US" dirty="0">
                          <a:solidFill>
                            <a:schemeClr val="tx1"/>
                          </a:solidFill>
                        </a:rPr>
                        <a:t>, </a:t>
                      </a:r>
                      <a:r>
                        <a:rPr lang="en-US" dirty="0">
                          <a:solidFill>
                            <a:srgbClr val="FFC000"/>
                          </a:solidFill>
                        </a:rPr>
                        <a:t>not</a:t>
                      </a:r>
                      <a:r>
                        <a:rPr lang="en-US" dirty="0">
                          <a:solidFill>
                            <a:srgbClr val="FFFFFF"/>
                          </a:solidFill>
                        </a:rPr>
                        <a:t>,</a:t>
                      </a:r>
                      <a:r>
                        <a:rPr lang="en-US" dirty="0">
                          <a:solidFill>
                            <a:srgbClr val="FFC000"/>
                          </a:solidFill>
                        </a:rPr>
                        <a:t> know</a:t>
                      </a:r>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r>
                        <a:rPr lang="en-US" dirty="0">
                          <a:solidFill>
                            <a:srgbClr val="FF40FF"/>
                          </a:solidFill>
                        </a:rPr>
                        <a:t>did</a:t>
                      </a:r>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641418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PRONOUN did not know dog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r>
                        <a:rPr lang="en-US" dirty="0">
                          <a:solidFill>
                            <a:srgbClr val="FFC000"/>
                          </a:solidFill>
                        </a:rPr>
                        <a:t>PRONOUN</a:t>
                      </a:r>
                      <a:r>
                        <a:rPr lang="en-US" dirty="0">
                          <a:solidFill>
                            <a:schemeClr val="tx1"/>
                          </a:solidFill>
                        </a:rPr>
                        <a:t>, </a:t>
                      </a:r>
                      <a:r>
                        <a:rPr lang="en-US" dirty="0">
                          <a:solidFill>
                            <a:srgbClr val="FFC000"/>
                          </a:solidFill>
                        </a:rPr>
                        <a:t>did</a:t>
                      </a:r>
                      <a:r>
                        <a:rPr lang="en-US" dirty="0">
                          <a:solidFill>
                            <a:schemeClr val="tx1"/>
                          </a:solidFill>
                        </a:rPr>
                        <a:t>, </a:t>
                      </a:r>
                      <a:r>
                        <a:rPr lang="en-US" dirty="0">
                          <a:solidFill>
                            <a:srgbClr val="FFC000"/>
                          </a:solidFill>
                        </a:rPr>
                        <a:t>know</a:t>
                      </a:r>
                      <a:r>
                        <a:rPr lang="en-US" dirty="0">
                          <a:solidFill>
                            <a:schemeClr val="tx1"/>
                          </a:solidFill>
                        </a:rPr>
                        <a:t>, </a:t>
                      </a:r>
                      <a:r>
                        <a:rPr lang="en-US" dirty="0">
                          <a:solidFill>
                            <a:srgbClr val="FFC000"/>
                          </a:solidFill>
                        </a:rPr>
                        <a:t>dog</a:t>
                      </a:r>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r>
                        <a:rPr lang="en-US" dirty="0">
                          <a:solidFill>
                            <a:srgbClr val="FF40FF"/>
                          </a:solidFill>
                        </a:rPr>
                        <a:t>not</a:t>
                      </a:r>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734226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did not know dog could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r>
                        <a:rPr lang="en-US" dirty="0">
                          <a:solidFill>
                            <a:srgbClr val="FFC000"/>
                          </a:solidFill>
                        </a:rPr>
                        <a:t>did</a:t>
                      </a:r>
                      <a:r>
                        <a:rPr lang="en-US" dirty="0">
                          <a:solidFill>
                            <a:schemeClr val="tx1"/>
                          </a:solidFill>
                        </a:rPr>
                        <a:t>, </a:t>
                      </a:r>
                      <a:r>
                        <a:rPr lang="en-US" dirty="0">
                          <a:solidFill>
                            <a:srgbClr val="FFC000"/>
                          </a:solidFill>
                        </a:rPr>
                        <a:t>not</a:t>
                      </a:r>
                      <a:r>
                        <a:rPr lang="en-US" dirty="0">
                          <a:solidFill>
                            <a:schemeClr val="tx1"/>
                          </a:solidFill>
                        </a:rPr>
                        <a:t>, </a:t>
                      </a:r>
                      <a:r>
                        <a:rPr lang="en-US" dirty="0">
                          <a:solidFill>
                            <a:srgbClr val="FFC000"/>
                          </a:solidFill>
                        </a:rPr>
                        <a:t>dog</a:t>
                      </a:r>
                      <a:r>
                        <a:rPr lang="en-US" dirty="0">
                          <a:solidFill>
                            <a:schemeClr val="tx1"/>
                          </a:solidFill>
                        </a:rPr>
                        <a:t>, </a:t>
                      </a:r>
                      <a:r>
                        <a:rPr lang="en-US" dirty="0">
                          <a:solidFill>
                            <a:srgbClr val="FFC000"/>
                          </a:solidFill>
                        </a:rPr>
                        <a:t>could</a:t>
                      </a:r>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r>
                        <a:rPr lang="en-US" dirty="0">
                          <a:solidFill>
                            <a:srgbClr val="FF40FF"/>
                          </a:solidFill>
                        </a:rPr>
                        <a:t>know</a:t>
                      </a:r>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647045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not know dog could 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r>
                        <a:rPr lang="en-US" dirty="0">
                          <a:solidFill>
                            <a:srgbClr val="FFC000"/>
                          </a:solidFill>
                        </a:rPr>
                        <a:t>not</a:t>
                      </a:r>
                      <a:r>
                        <a:rPr lang="en-US" dirty="0">
                          <a:solidFill>
                            <a:schemeClr val="tx1"/>
                          </a:solidFill>
                        </a:rPr>
                        <a:t>, </a:t>
                      </a:r>
                      <a:r>
                        <a:rPr lang="en-US" dirty="0">
                          <a:solidFill>
                            <a:srgbClr val="FFC000"/>
                          </a:solidFill>
                        </a:rPr>
                        <a:t>know</a:t>
                      </a:r>
                      <a:r>
                        <a:rPr lang="en-US" dirty="0">
                          <a:solidFill>
                            <a:schemeClr val="tx1"/>
                          </a:solidFill>
                        </a:rPr>
                        <a:t>, </a:t>
                      </a:r>
                      <a:r>
                        <a:rPr lang="en-US" dirty="0">
                          <a:solidFill>
                            <a:srgbClr val="FFC000"/>
                          </a:solidFill>
                        </a:rPr>
                        <a:t>could</a:t>
                      </a:r>
                      <a:r>
                        <a:rPr lang="en-US" dirty="0">
                          <a:solidFill>
                            <a:schemeClr val="tx1"/>
                          </a:solidFill>
                        </a:rPr>
                        <a:t>, </a:t>
                      </a:r>
                      <a:r>
                        <a:rPr lang="en-US" dirty="0">
                          <a:solidFill>
                            <a:srgbClr val="FFC000"/>
                          </a:solidFill>
                        </a:rPr>
                        <a:t>do</a:t>
                      </a:r>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r>
                        <a:rPr lang="en-US" dirty="0">
                          <a:solidFill>
                            <a:srgbClr val="FF40FF"/>
                          </a:solidFill>
                        </a:rPr>
                        <a:t>dog</a:t>
                      </a:r>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39636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know dog could do that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r>
                        <a:rPr lang="en-US" dirty="0">
                          <a:solidFill>
                            <a:srgbClr val="FFC000"/>
                          </a:solidFill>
                        </a:rPr>
                        <a:t>know</a:t>
                      </a:r>
                      <a:r>
                        <a:rPr lang="en-US" dirty="0">
                          <a:solidFill>
                            <a:schemeClr val="tx1"/>
                          </a:solidFill>
                        </a:rPr>
                        <a:t>, </a:t>
                      </a:r>
                      <a:r>
                        <a:rPr lang="en-US" dirty="0">
                          <a:solidFill>
                            <a:srgbClr val="FFC000"/>
                          </a:solidFill>
                        </a:rPr>
                        <a:t>dog</a:t>
                      </a:r>
                      <a:r>
                        <a:rPr lang="en-US" dirty="0">
                          <a:solidFill>
                            <a:schemeClr val="tx1"/>
                          </a:solidFill>
                        </a:rPr>
                        <a:t>, </a:t>
                      </a:r>
                      <a:r>
                        <a:rPr lang="en-US" dirty="0">
                          <a:solidFill>
                            <a:srgbClr val="FFC000"/>
                          </a:solidFill>
                        </a:rPr>
                        <a:t>do</a:t>
                      </a:r>
                      <a:r>
                        <a:rPr lang="en-US" dirty="0">
                          <a:solidFill>
                            <a:schemeClr val="tx1"/>
                          </a:solidFill>
                        </a:rPr>
                        <a:t>, </a:t>
                      </a:r>
                      <a:r>
                        <a:rPr lang="en-US" dirty="0">
                          <a:solidFill>
                            <a:srgbClr val="FFC000"/>
                          </a:solidFill>
                        </a:rPr>
                        <a:t>that</a:t>
                      </a:r>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r>
                        <a:rPr lang="en-US" dirty="0">
                          <a:solidFill>
                            <a:srgbClr val="FF40FF"/>
                          </a:solidFill>
                        </a:rPr>
                        <a:t>could</a:t>
                      </a:r>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9885468"/>
                  </a:ext>
                </a:extLst>
              </a:tr>
            </a:tbl>
          </a:graphicData>
        </a:graphic>
      </p:graphicFrame>
    </p:spTree>
    <p:extLst>
      <p:ext uri="{BB962C8B-B14F-4D97-AF65-F5344CB8AC3E}">
        <p14:creationId xmlns:p14="http://schemas.microsoft.com/office/powerpoint/2010/main" val="2332956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1308B-9AB9-3446-9E97-AC81209740EA}"/>
              </a:ext>
            </a:extLst>
          </p:cNvPr>
          <p:cNvSpPr>
            <a:spLocks noGrp="1"/>
          </p:cNvSpPr>
          <p:nvPr>
            <p:ph type="title"/>
          </p:nvPr>
        </p:nvSpPr>
        <p:spPr/>
        <p:txBody>
          <a:bodyPr/>
          <a:lstStyle/>
          <a:p>
            <a:r>
              <a:rPr lang="en-US" dirty="0"/>
              <a:t>Word2Vec – Continuous Bag Of Words</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D97C9EB5-0797-EC49-8F68-83DEB16861DA}"/>
                  </a:ext>
                </a:extLst>
              </p:cNvPr>
              <p:cNvSpPr txBox="1"/>
              <p:nvPr/>
            </p:nvSpPr>
            <p:spPr>
              <a:xfrm>
                <a:off x="740798" y="2411424"/>
                <a:ext cx="1540889" cy="400110"/>
              </a:xfrm>
              <a:prstGeom prst="rect">
                <a:avLst/>
              </a:prstGeom>
              <a:noFill/>
            </p:spPr>
            <p:txBody>
              <a:bodyPr wrap="square" rtlCol="0">
                <a:spAutoFit/>
              </a:bodyPr>
              <a:lstStyle/>
              <a:p>
                <a:r>
                  <a:rPr lang="en-US" sz="2000" dirty="0">
                    <a:solidFill>
                      <a:srgbClr val="FFC000"/>
                    </a:solidFill>
                  </a:rPr>
                  <a:t>Token   </a:t>
                </a:r>
                <a14:m>
                  <m:oMath xmlns:m="http://schemas.openxmlformats.org/officeDocument/2006/math">
                    <m:r>
                      <a:rPr lang="en-US" sz="2000" b="0" i="1" smtClean="0">
                        <a:solidFill>
                          <a:srgbClr val="FFC000"/>
                        </a:solidFill>
                        <a:latin typeface="Cambria Math" panose="02040503050406030204" pitchFamily="18" charset="0"/>
                      </a:rPr>
                      <m:t>𝑡</m:t>
                    </m:r>
                    <m:r>
                      <a:rPr lang="en-US" sz="2000" b="0" i="1" smtClean="0">
                        <a:solidFill>
                          <a:srgbClr val="FFC000"/>
                        </a:solidFill>
                        <a:latin typeface="Cambria Math" panose="02040503050406030204" pitchFamily="18" charset="0"/>
                      </a:rPr>
                      <m:t>−2</m:t>
                    </m:r>
                  </m:oMath>
                </a14:m>
                <a:endParaRPr lang="en-US" sz="2000" dirty="0">
                  <a:solidFill>
                    <a:srgbClr val="FFC000"/>
                  </a:solidFill>
                </a:endParaRPr>
              </a:p>
            </p:txBody>
          </p:sp>
        </mc:Choice>
        <mc:Fallback>
          <p:sp>
            <p:nvSpPr>
              <p:cNvPr id="12" name="TextBox 11">
                <a:extLst>
                  <a:ext uri="{FF2B5EF4-FFF2-40B4-BE49-F238E27FC236}">
                    <a16:creationId xmlns:a16="http://schemas.microsoft.com/office/drawing/2014/main" id="{D97C9EB5-0797-EC49-8F68-83DEB16861DA}"/>
                  </a:ext>
                </a:extLst>
              </p:cNvPr>
              <p:cNvSpPr txBox="1">
                <a:spLocks noRot="1" noChangeAspect="1" noMove="1" noResize="1" noEditPoints="1" noAdjustHandles="1" noChangeArrowheads="1" noChangeShapeType="1" noTextEdit="1"/>
              </p:cNvSpPr>
              <p:nvPr/>
            </p:nvSpPr>
            <p:spPr>
              <a:xfrm>
                <a:off x="740798" y="2411424"/>
                <a:ext cx="1540889" cy="400110"/>
              </a:xfrm>
              <a:prstGeom prst="rect">
                <a:avLst/>
              </a:prstGeom>
              <a:blipFill>
                <a:blip r:embed="rId3"/>
                <a:stretch>
                  <a:fillRect l="-3252" t="-6250" b="-2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01A8A0D-9B55-F94D-8372-131D8B0CC76E}"/>
                  </a:ext>
                </a:extLst>
              </p:cNvPr>
              <p:cNvSpPr txBox="1"/>
              <p:nvPr/>
            </p:nvSpPr>
            <p:spPr>
              <a:xfrm>
                <a:off x="740798" y="3121608"/>
                <a:ext cx="1540889" cy="400110"/>
              </a:xfrm>
              <a:prstGeom prst="rect">
                <a:avLst/>
              </a:prstGeom>
              <a:noFill/>
            </p:spPr>
            <p:txBody>
              <a:bodyPr wrap="square" rtlCol="0">
                <a:spAutoFit/>
              </a:bodyPr>
              <a:lstStyle/>
              <a:p>
                <a:r>
                  <a:rPr lang="en-US" sz="2000" dirty="0">
                    <a:solidFill>
                      <a:srgbClr val="FFC000"/>
                    </a:solidFill>
                  </a:rPr>
                  <a:t>Token   </a:t>
                </a:r>
                <a14:m>
                  <m:oMath xmlns:m="http://schemas.openxmlformats.org/officeDocument/2006/math">
                    <m:r>
                      <a:rPr lang="en-US" sz="2000" b="0" i="1" smtClean="0">
                        <a:solidFill>
                          <a:srgbClr val="FFC000"/>
                        </a:solidFill>
                        <a:latin typeface="Cambria Math" panose="02040503050406030204" pitchFamily="18" charset="0"/>
                      </a:rPr>
                      <m:t>𝑡</m:t>
                    </m:r>
                    <m:r>
                      <a:rPr lang="en-US" sz="2000" b="0" i="1" smtClean="0">
                        <a:solidFill>
                          <a:srgbClr val="FFC000"/>
                        </a:solidFill>
                        <a:latin typeface="Cambria Math" panose="02040503050406030204" pitchFamily="18" charset="0"/>
                      </a:rPr>
                      <m:t>−1</m:t>
                    </m:r>
                  </m:oMath>
                </a14:m>
                <a:endParaRPr lang="en-US" sz="2000" dirty="0">
                  <a:solidFill>
                    <a:srgbClr val="FFC000"/>
                  </a:solidFill>
                </a:endParaRPr>
              </a:p>
            </p:txBody>
          </p:sp>
        </mc:Choice>
        <mc:Fallback>
          <p:sp>
            <p:nvSpPr>
              <p:cNvPr id="16" name="TextBox 15">
                <a:extLst>
                  <a:ext uri="{FF2B5EF4-FFF2-40B4-BE49-F238E27FC236}">
                    <a16:creationId xmlns:a16="http://schemas.microsoft.com/office/drawing/2014/main" id="{901A8A0D-9B55-F94D-8372-131D8B0CC76E}"/>
                  </a:ext>
                </a:extLst>
              </p:cNvPr>
              <p:cNvSpPr txBox="1">
                <a:spLocks noRot="1" noChangeAspect="1" noMove="1" noResize="1" noEditPoints="1" noAdjustHandles="1" noChangeArrowheads="1" noChangeShapeType="1" noTextEdit="1"/>
              </p:cNvSpPr>
              <p:nvPr/>
            </p:nvSpPr>
            <p:spPr>
              <a:xfrm>
                <a:off x="740798" y="3121608"/>
                <a:ext cx="1540889" cy="400110"/>
              </a:xfrm>
              <a:prstGeom prst="rect">
                <a:avLst/>
              </a:prstGeom>
              <a:blipFill>
                <a:blip r:embed="rId4"/>
                <a:stretch>
                  <a:fillRect l="-3252" t="-6250" b="-2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657D6C85-A8A6-FC46-B5BE-43832E616831}"/>
                  </a:ext>
                </a:extLst>
              </p:cNvPr>
              <p:cNvSpPr txBox="1"/>
              <p:nvPr/>
            </p:nvSpPr>
            <p:spPr>
              <a:xfrm>
                <a:off x="740798" y="4313323"/>
                <a:ext cx="1540889" cy="400110"/>
              </a:xfrm>
              <a:prstGeom prst="rect">
                <a:avLst/>
              </a:prstGeom>
              <a:noFill/>
            </p:spPr>
            <p:txBody>
              <a:bodyPr wrap="square" rtlCol="0">
                <a:spAutoFit/>
              </a:bodyPr>
              <a:lstStyle/>
              <a:p>
                <a:r>
                  <a:rPr lang="en-US" sz="2000" dirty="0">
                    <a:solidFill>
                      <a:srgbClr val="FFC000"/>
                    </a:solidFill>
                  </a:rPr>
                  <a:t>Token   </a:t>
                </a:r>
                <a14:m>
                  <m:oMath xmlns:m="http://schemas.openxmlformats.org/officeDocument/2006/math">
                    <m:r>
                      <a:rPr lang="en-US" sz="2000" b="0" i="1" smtClean="0">
                        <a:solidFill>
                          <a:srgbClr val="FFC000"/>
                        </a:solidFill>
                        <a:latin typeface="Cambria Math" panose="02040503050406030204" pitchFamily="18" charset="0"/>
                      </a:rPr>
                      <m:t>𝑡</m:t>
                    </m:r>
                    <m:r>
                      <a:rPr lang="en-US" sz="2000" b="0" i="1" smtClean="0">
                        <a:solidFill>
                          <a:srgbClr val="FFC000"/>
                        </a:solidFill>
                        <a:latin typeface="Cambria Math" panose="02040503050406030204" pitchFamily="18" charset="0"/>
                      </a:rPr>
                      <m:t>+1</m:t>
                    </m:r>
                  </m:oMath>
                </a14:m>
                <a:endParaRPr lang="en-US" sz="2000" dirty="0">
                  <a:solidFill>
                    <a:srgbClr val="FFC000"/>
                  </a:solidFill>
                </a:endParaRPr>
              </a:p>
            </p:txBody>
          </p:sp>
        </mc:Choice>
        <mc:Fallback>
          <p:sp>
            <p:nvSpPr>
              <p:cNvPr id="17" name="TextBox 16">
                <a:extLst>
                  <a:ext uri="{FF2B5EF4-FFF2-40B4-BE49-F238E27FC236}">
                    <a16:creationId xmlns:a16="http://schemas.microsoft.com/office/drawing/2014/main" id="{657D6C85-A8A6-FC46-B5BE-43832E616831}"/>
                  </a:ext>
                </a:extLst>
              </p:cNvPr>
              <p:cNvSpPr txBox="1">
                <a:spLocks noRot="1" noChangeAspect="1" noMove="1" noResize="1" noEditPoints="1" noAdjustHandles="1" noChangeArrowheads="1" noChangeShapeType="1" noTextEdit="1"/>
              </p:cNvSpPr>
              <p:nvPr/>
            </p:nvSpPr>
            <p:spPr>
              <a:xfrm>
                <a:off x="740798" y="4313323"/>
                <a:ext cx="1540889" cy="400110"/>
              </a:xfrm>
              <a:prstGeom prst="rect">
                <a:avLst/>
              </a:prstGeom>
              <a:blipFill>
                <a:blip r:embed="rId5"/>
                <a:stretch>
                  <a:fillRect l="-3252" t="-9375" b="-2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E378669E-81B9-FC44-8407-F7116F8A72C4}"/>
                  </a:ext>
                </a:extLst>
              </p:cNvPr>
              <p:cNvSpPr txBox="1"/>
              <p:nvPr/>
            </p:nvSpPr>
            <p:spPr>
              <a:xfrm>
                <a:off x="740798" y="5093034"/>
                <a:ext cx="1540889" cy="400110"/>
              </a:xfrm>
              <a:prstGeom prst="rect">
                <a:avLst/>
              </a:prstGeom>
              <a:noFill/>
            </p:spPr>
            <p:txBody>
              <a:bodyPr wrap="square" rtlCol="0">
                <a:spAutoFit/>
              </a:bodyPr>
              <a:lstStyle/>
              <a:p>
                <a:r>
                  <a:rPr lang="en-US" sz="2000" dirty="0">
                    <a:solidFill>
                      <a:srgbClr val="FFC000"/>
                    </a:solidFill>
                  </a:rPr>
                  <a:t>Token   </a:t>
                </a:r>
                <a14:m>
                  <m:oMath xmlns:m="http://schemas.openxmlformats.org/officeDocument/2006/math">
                    <m:r>
                      <a:rPr lang="en-US" sz="2000" b="0" i="1" smtClean="0">
                        <a:solidFill>
                          <a:srgbClr val="FFC000"/>
                        </a:solidFill>
                        <a:latin typeface="Cambria Math" panose="02040503050406030204" pitchFamily="18" charset="0"/>
                      </a:rPr>
                      <m:t>𝑡</m:t>
                    </m:r>
                    <m:r>
                      <a:rPr lang="en-US" sz="2000" b="0" i="1" smtClean="0">
                        <a:solidFill>
                          <a:srgbClr val="FFC000"/>
                        </a:solidFill>
                        <a:latin typeface="Cambria Math" panose="02040503050406030204" pitchFamily="18" charset="0"/>
                      </a:rPr>
                      <m:t>+2</m:t>
                    </m:r>
                  </m:oMath>
                </a14:m>
                <a:endParaRPr lang="en-US" sz="2000" dirty="0">
                  <a:solidFill>
                    <a:srgbClr val="FFC000"/>
                  </a:solidFill>
                </a:endParaRPr>
              </a:p>
            </p:txBody>
          </p:sp>
        </mc:Choice>
        <mc:Fallback>
          <p:sp>
            <p:nvSpPr>
              <p:cNvPr id="18" name="TextBox 17">
                <a:extLst>
                  <a:ext uri="{FF2B5EF4-FFF2-40B4-BE49-F238E27FC236}">
                    <a16:creationId xmlns:a16="http://schemas.microsoft.com/office/drawing/2014/main" id="{E378669E-81B9-FC44-8407-F7116F8A72C4}"/>
                  </a:ext>
                </a:extLst>
              </p:cNvPr>
              <p:cNvSpPr txBox="1">
                <a:spLocks noRot="1" noChangeAspect="1" noMove="1" noResize="1" noEditPoints="1" noAdjustHandles="1" noChangeArrowheads="1" noChangeShapeType="1" noTextEdit="1"/>
              </p:cNvSpPr>
              <p:nvPr/>
            </p:nvSpPr>
            <p:spPr>
              <a:xfrm>
                <a:off x="740798" y="5093034"/>
                <a:ext cx="1540889" cy="400110"/>
              </a:xfrm>
              <a:prstGeom prst="rect">
                <a:avLst/>
              </a:prstGeom>
              <a:blipFill>
                <a:blip r:embed="rId6"/>
                <a:stretch>
                  <a:fillRect l="-3252" t="-6061" b="-21212"/>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4ABB0268-9140-2D44-B6EA-750662A42FC2}"/>
              </a:ext>
            </a:extLst>
          </p:cNvPr>
          <p:cNvGrpSpPr/>
          <p:nvPr/>
        </p:nvGrpSpPr>
        <p:grpSpPr>
          <a:xfrm>
            <a:off x="3379048" y="1547364"/>
            <a:ext cx="69695" cy="528199"/>
            <a:chOff x="2571253" y="3553422"/>
            <a:chExt cx="69695" cy="528199"/>
          </a:xfrm>
        </p:grpSpPr>
        <p:sp>
          <p:nvSpPr>
            <p:cNvPr id="20" name="Oval 19">
              <a:extLst>
                <a:ext uri="{FF2B5EF4-FFF2-40B4-BE49-F238E27FC236}">
                  <a16:creationId xmlns:a16="http://schemas.microsoft.com/office/drawing/2014/main" id="{AEE56AF0-ECB4-B54A-A586-F813693FD9F4}"/>
                </a:ext>
              </a:extLst>
            </p:cNvPr>
            <p:cNvSpPr/>
            <p:nvPr/>
          </p:nvSpPr>
          <p:spPr>
            <a:xfrm flipH="1" flipV="1">
              <a:off x="2571253" y="3553422"/>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87A33FF-A3F9-F440-A37C-26A3442072C7}"/>
                </a:ext>
              </a:extLst>
            </p:cNvPr>
            <p:cNvSpPr/>
            <p:nvPr/>
          </p:nvSpPr>
          <p:spPr>
            <a:xfrm flipH="1" flipV="1">
              <a:off x="2571253" y="3781841"/>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8420999-2A1F-304E-ABAA-908FB856AE02}"/>
                </a:ext>
              </a:extLst>
            </p:cNvPr>
            <p:cNvSpPr/>
            <p:nvPr/>
          </p:nvSpPr>
          <p:spPr>
            <a:xfrm flipH="1" flipV="1">
              <a:off x="2573638" y="4014311"/>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737C7524-DD6B-E849-9596-FC680106B981}"/>
                  </a:ext>
                </a:extLst>
              </p:cNvPr>
              <p:cNvSpPr txBox="1"/>
              <p:nvPr/>
            </p:nvSpPr>
            <p:spPr>
              <a:xfrm>
                <a:off x="7193032" y="3669654"/>
                <a:ext cx="1540889" cy="400110"/>
              </a:xfrm>
              <a:prstGeom prst="rect">
                <a:avLst/>
              </a:prstGeom>
              <a:noFill/>
            </p:spPr>
            <p:txBody>
              <a:bodyPr wrap="square" rtlCol="0">
                <a:spAutoFit/>
              </a:bodyPr>
              <a:lstStyle/>
              <a:p>
                <a:r>
                  <a:rPr lang="en-US" sz="2000" dirty="0">
                    <a:solidFill>
                      <a:srgbClr val="FF40FF"/>
                    </a:solidFill>
                  </a:rPr>
                  <a:t>Token   </a:t>
                </a:r>
                <a14:m>
                  <m:oMath xmlns:m="http://schemas.openxmlformats.org/officeDocument/2006/math">
                    <m:r>
                      <a:rPr lang="en-US" sz="2000" b="0" i="1" smtClean="0">
                        <a:solidFill>
                          <a:srgbClr val="FF40FF"/>
                        </a:solidFill>
                        <a:latin typeface="Cambria Math" panose="02040503050406030204" pitchFamily="18" charset="0"/>
                      </a:rPr>
                      <m:t>𝑡</m:t>
                    </m:r>
                  </m:oMath>
                </a14:m>
                <a:endParaRPr lang="en-US" sz="2000" dirty="0">
                  <a:solidFill>
                    <a:srgbClr val="FF40FF"/>
                  </a:solidFill>
                </a:endParaRPr>
              </a:p>
            </p:txBody>
          </p:sp>
        </mc:Choice>
        <mc:Fallback>
          <p:sp>
            <p:nvSpPr>
              <p:cNvPr id="32" name="TextBox 31">
                <a:extLst>
                  <a:ext uri="{FF2B5EF4-FFF2-40B4-BE49-F238E27FC236}">
                    <a16:creationId xmlns:a16="http://schemas.microsoft.com/office/drawing/2014/main" id="{737C7524-DD6B-E849-9596-FC680106B981}"/>
                  </a:ext>
                </a:extLst>
              </p:cNvPr>
              <p:cNvSpPr txBox="1">
                <a:spLocks noRot="1" noChangeAspect="1" noMove="1" noResize="1" noEditPoints="1" noAdjustHandles="1" noChangeArrowheads="1" noChangeShapeType="1" noTextEdit="1"/>
              </p:cNvSpPr>
              <p:nvPr/>
            </p:nvSpPr>
            <p:spPr>
              <a:xfrm>
                <a:off x="7193032" y="3669654"/>
                <a:ext cx="1540889" cy="400110"/>
              </a:xfrm>
              <a:prstGeom prst="rect">
                <a:avLst/>
              </a:prstGeom>
              <a:blipFill>
                <a:blip r:embed="rId7"/>
                <a:stretch>
                  <a:fillRect l="-3252" t="-6250" b="-25000"/>
                </a:stretch>
              </a:blipFill>
            </p:spPr>
            <p:txBody>
              <a:bodyPr/>
              <a:lstStyle/>
              <a:p>
                <a:r>
                  <a:rPr lang="en-US">
                    <a:noFill/>
                  </a:rPr>
                  <a:t> </a:t>
                </a:r>
              </a:p>
            </p:txBody>
          </p:sp>
        </mc:Fallback>
      </mc:AlternateContent>
      <p:sp>
        <p:nvSpPr>
          <p:cNvPr id="69" name="Rectangle 68">
            <a:extLst>
              <a:ext uri="{FF2B5EF4-FFF2-40B4-BE49-F238E27FC236}">
                <a16:creationId xmlns:a16="http://schemas.microsoft.com/office/drawing/2014/main" id="{0392CD5F-2B78-934F-8E46-1989D26951F1}"/>
              </a:ext>
            </a:extLst>
          </p:cNvPr>
          <p:cNvSpPr/>
          <p:nvPr/>
        </p:nvSpPr>
        <p:spPr>
          <a:xfrm>
            <a:off x="4207603" y="5986377"/>
            <a:ext cx="2456715" cy="369332"/>
          </a:xfrm>
          <a:prstGeom prst="rect">
            <a:avLst/>
          </a:prstGeom>
        </p:spPr>
        <p:txBody>
          <a:bodyPr wrap="square">
            <a:spAutoFit/>
          </a:bodyPr>
          <a:lstStyle/>
          <a:p>
            <a:r>
              <a:rPr lang="en-US" dirty="0">
                <a:solidFill>
                  <a:srgbClr val="7F7F7F"/>
                </a:solidFill>
              </a:rPr>
              <a:t>weights are shared</a:t>
            </a:r>
          </a:p>
        </p:txBody>
      </p:sp>
      <p:cxnSp>
        <p:nvCxnSpPr>
          <p:cNvPr id="70" name="Straight Arrow Connector 69">
            <a:extLst>
              <a:ext uri="{FF2B5EF4-FFF2-40B4-BE49-F238E27FC236}">
                <a16:creationId xmlns:a16="http://schemas.microsoft.com/office/drawing/2014/main" id="{ED327157-2E18-EC40-9E6B-8AF48B0A4F4A}"/>
              </a:ext>
            </a:extLst>
          </p:cNvPr>
          <p:cNvCxnSpPr>
            <a:cxnSpLocks/>
          </p:cNvCxnSpPr>
          <p:nvPr/>
        </p:nvCxnSpPr>
        <p:spPr>
          <a:xfrm flipH="1" flipV="1">
            <a:off x="3739632" y="5652336"/>
            <a:ext cx="587865" cy="334041"/>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217132AB-E4FC-EE4F-817D-86516319F15E}"/>
              </a:ext>
            </a:extLst>
          </p:cNvPr>
          <p:cNvCxnSpPr>
            <a:cxnSpLocks/>
          </p:cNvCxnSpPr>
          <p:nvPr/>
        </p:nvCxnSpPr>
        <p:spPr>
          <a:xfrm>
            <a:off x="5981851" y="3956550"/>
            <a:ext cx="6636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3E4EDA50-E8FF-9249-A0BE-7D882DC31133}"/>
                  </a:ext>
                </a:extLst>
              </p:cNvPr>
              <p:cNvSpPr txBox="1"/>
              <p:nvPr/>
            </p:nvSpPr>
            <p:spPr>
              <a:xfrm>
                <a:off x="5887917" y="3615766"/>
                <a:ext cx="907091" cy="276999"/>
              </a:xfrm>
              <a:prstGeom prst="rect">
                <a:avLst/>
              </a:prstGeom>
              <a:noFill/>
            </p:spPr>
            <p:txBody>
              <a:bodyPr wrap="square" rtlCol="0">
                <a:spAutoFit/>
              </a:bodyPr>
              <a:lstStyle/>
              <a:p>
                <a:r>
                  <a:rPr lang="en-US" sz="1200" b="0" dirty="0">
                    <a:solidFill>
                      <a:schemeClr val="tx1"/>
                    </a:solidFill>
                    <a:ea typeface="Cambria Math" panose="02040503050406030204" pitchFamily="18" charset="0"/>
                  </a:rPr>
                  <a:t>Softmax</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rPr>
                      <m:t>(∙)</m:t>
                    </m:r>
                  </m:oMath>
                </a14:m>
                <a:endParaRPr lang="en-US" sz="1200" dirty="0">
                  <a:solidFill>
                    <a:schemeClr val="tx1"/>
                  </a:solidFill>
                </a:endParaRPr>
              </a:p>
            </p:txBody>
          </p:sp>
        </mc:Choice>
        <mc:Fallback>
          <p:sp>
            <p:nvSpPr>
              <p:cNvPr id="62" name="TextBox 61">
                <a:extLst>
                  <a:ext uri="{FF2B5EF4-FFF2-40B4-BE49-F238E27FC236}">
                    <a16:creationId xmlns:a16="http://schemas.microsoft.com/office/drawing/2014/main" id="{3E4EDA50-E8FF-9249-A0BE-7D882DC31133}"/>
                  </a:ext>
                </a:extLst>
              </p:cNvPr>
              <p:cNvSpPr txBox="1">
                <a:spLocks noRot="1" noChangeAspect="1" noMove="1" noResize="1" noEditPoints="1" noAdjustHandles="1" noChangeArrowheads="1" noChangeShapeType="1" noTextEdit="1"/>
              </p:cNvSpPr>
              <p:nvPr/>
            </p:nvSpPr>
            <p:spPr>
              <a:xfrm>
                <a:off x="5887917" y="3615766"/>
                <a:ext cx="907091" cy="276999"/>
              </a:xfrm>
              <a:prstGeom prst="rect">
                <a:avLst/>
              </a:prstGeom>
              <a:blipFill>
                <a:blip r:embed="rId8"/>
                <a:stretch>
                  <a:fillRect b="-8696"/>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14350B60-464F-624F-B89C-D45637AD3774}"/>
              </a:ext>
            </a:extLst>
          </p:cNvPr>
          <p:cNvSpPr/>
          <p:nvPr/>
        </p:nvSpPr>
        <p:spPr>
          <a:xfrm>
            <a:off x="2599446" y="2240377"/>
            <a:ext cx="264478" cy="66808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AD69985F-DD6F-5C4F-8DDB-B9CB4E5EB336}"/>
              </a:ext>
            </a:extLst>
          </p:cNvPr>
          <p:cNvSpPr/>
          <p:nvPr/>
        </p:nvSpPr>
        <p:spPr>
          <a:xfrm>
            <a:off x="2595032" y="3045234"/>
            <a:ext cx="264478" cy="66808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9B519813-7CA7-FD4D-9896-7DB067D55917}"/>
              </a:ext>
            </a:extLst>
          </p:cNvPr>
          <p:cNvSpPr/>
          <p:nvPr/>
        </p:nvSpPr>
        <p:spPr>
          <a:xfrm>
            <a:off x="2595032" y="4188682"/>
            <a:ext cx="264478" cy="66808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00510F51-CECE-E448-83EC-DAD5CA91CA0A}"/>
              </a:ext>
            </a:extLst>
          </p:cNvPr>
          <p:cNvSpPr/>
          <p:nvPr/>
        </p:nvSpPr>
        <p:spPr>
          <a:xfrm>
            <a:off x="2582884" y="5040145"/>
            <a:ext cx="264478" cy="66808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74A768A8-7E70-7B4B-B5AF-F87A3E009A43}"/>
              </a:ext>
            </a:extLst>
          </p:cNvPr>
          <p:cNvSpPr/>
          <p:nvPr/>
        </p:nvSpPr>
        <p:spPr>
          <a:xfrm>
            <a:off x="4033565" y="2319597"/>
            <a:ext cx="144963" cy="51212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CFC39FF5-259F-5F4E-847A-6112F060BDF9}"/>
              </a:ext>
            </a:extLst>
          </p:cNvPr>
          <p:cNvSpPr/>
          <p:nvPr/>
        </p:nvSpPr>
        <p:spPr>
          <a:xfrm>
            <a:off x="5537007" y="3588011"/>
            <a:ext cx="264478" cy="66808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E577C15D-5F10-9448-AF5F-57D1D79B8766}"/>
              </a:ext>
            </a:extLst>
          </p:cNvPr>
          <p:cNvSpPr/>
          <p:nvPr/>
        </p:nvSpPr>
        <p:spPr>
          <a:xfrm>
            <a:off x="6861781" y="3571182"/>
            <a:ext cx="264478" cy="66808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apezoid 81">
            <a:extLst>
              <a:ext uri="{FF2B5EF4-FFF2-40B4-BE49-F238E27FC236}">
                <a16:creationId xmlns:a16="http://schemas.microsoft.com/office/drawing/2014/main" id="{8B0E40DC-6BA9-0145-AF9D-2F587FB889F7}"/>
              </a:ext>
            </a:extLst>
          </p:cNvPr>
          <p:cNvSpPr/>
          <p:nvPr/>
        </p:nvSpPr>
        <p:spPr>
          <a:xfrm rot="16200000" flipV="1">
            <a:off x="3046427" y="3463161"/>
            <a:ext cx="3629082" cy="839709"/>
          </a:xfrm>
          <a:prstGeom prst="trapezoid">
            <a:avLst>
              <a:gd name="adj" fmla="val 177522"/>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3" name="TextBox 82">
                <a:extLst>
                  <a:ext uri="{FF2B5EF4-FFF2-40B4-BE49-F238E27FC236}">
                    <a16:creationId xmlns:a16="http://schemas.microsoft.com/office/drawing/2014/main" id="{6A165F65-CAEE-0542-82BC-AD407BCD2887}"/>
                  </a:ext>
                </a:extLst>
              </p:cNvPr>
              <p:cNvSpPr txBox="1"/>
              <p:nvPr/>
            </p:nvSpPr>
            <p:spPr>
              <a:xfrm>
                <a:off x="4623537" y="3736145"/>
                <a:ext cx="50521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tx1">
                              <a:lumMod val="95000"/>
                            </a:schemeClr>
                          </a:solidFill>
                          <a:latin typeface="Cambria Math" panose="02040503050406030204" pitchFamily="18" charset="0"/>
                        </a:rPr>
                        <m:t>𝑾</m:t>
                      </m:r>
                      <m:r>
                        <a:rPr lang="en-US" sz="2000" b="1" i="1" smtClean="0">
                          <a:solidFill>
                            <a:schemeClr val="tx1">
                              <a:lumMod val="95000"/>
                            </a:schemeClr>
                          </a:solidFill>
                          <a:latin typeface="Cambria Math" panose="02040503050406030204" pitchFamily="18" charset="0"/>
                        </a:rPr>
                        <m:t>′</m:t>
                      </m:r>
                    </m:oMath>
                  </m:oMathPara>
                </a14:m>
                <a:endParaRPr lang="en-US" sz="2000" b="1" dirty="0">
                  <a:solidFill>
                    <a:schemeClr val="tx1">
                      <a:lumMod val="95000"/>
                    </a:schemeClr>
                  </a:solidFill>
                </a:endParaRPr>
              </a:p>
            </p:txBody>
          </p:sp>
        </mc:Choice>
        <mc:Fallback>
          <p:sp>
            <p:nvSpPr>
              <p:cNvPr id="83" name="TextBox 82">
                <a:extLst>
                  <a:ext uri="{FF2B5EF4-FFF2-40B4-BE49-F238E27FC236}">
                    <a16:creationId xmlns:a16="http://schemas.microsoft.com/office/drawing/2014/main" id="{6A165F65-CAEE-0542-82BC-AD407BCD2887}"/>
                  </a:ext>
                </a:extLst>
              </p:cNvPr>
              <p:cNvSpPr txBox="1">
                <a:spLocks noRot="1" noChangeAspect="1" noMove="1" noResize="1" noEditPoints="1" noAdjustHandles="1" noChangeArrowheads="1" noChangeShapeType="1" noTextEdit="1"/>
              </p:cNvSpPr>
              <p:nvPr/>
            </p:nvSpPr>
            <p:spPr>
              <a:xfrm>
                <a:off x="4623537" y="3736145"/>
                <a:ext cx="505219" cy="400110"/>
              </a:xfrm>
              <a:prstGeom prst="rect">
                <a:avLst/>
              </a:prstGeom>
              <a:blipFill>
                <a:blip r:embed="rId9"/>
                <a:stretch>
                  <a:fillRect/>
                </a:stretch>
              </a:blipFill>
            </p:spPr>
            <p:txBody>
              <a:bodyPr/>
              <a:lstStyle/>
              <a:p>
                <a:r>
                  <a:rPr lang="en-US">
                    <a:noFill/>
                  </a:rPr>
                  <a:t> </a:t>
                </a:r>
              </a:p>
            </p:txBody>
          </p:sp>
        </mc:Fallback>
      </mc:AlternateContent>
      <p:sp>
        <p:nvSpPr>
          <p:cNvPr id="84" name="Oval 83">
            <a:extLst>
              <a:ext uri="{FF2B5EF4-FFF2-40B4-BE49-F238E27FC236}">
                <a16:creationId xmlns:a16="http://schemas.microsoft.com/office/drawing/2014/main" id="{9724BFC4-DD26-DE4D-8164-3F98CEA70C85}"/>
              </a:ext>
            </a:extLst>
          </p:cNvPr>
          <p:cNvSpPr/>
          <p:nvPr/>
        </p:nvSpPr>
        <p:spPr>
          <a:xfrm>
            <a:off x="8771395" y="5296940"/>
            <a:ext cx="264478" cy="66808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C5CF6980-6760-5145-B70D-E93479AFB0D8}"/>
              </a:ext>
            </a:extLst>
          </p:cNvPr>
          <p:cNvSpPr/>
          <p:nvPr/>
        </p:nvSpPr>
        <p:spPr>
          <a:xfrm>
            <a:off x="9113884" y="5196319"/>
            <a:ext cx="503670" cy="707886"/>
          </a:xfrm>
          <a:prstGeom prst="rect">
            <a:avLst/>
          </a:prstGeom>
        </p:spPr>
        <p:txBody>
          <a:bodyPr wrap="square">
            <a:spAutoFit/>
          </a:bodyPr>
          <a:lstStyle/>
          <a:p>
            <a:pPr algn="ctr"/>
            <a:r>
              <a:rPr lang="en-US" sz="4000" dirty="0"/>
              <a:t>=</a:t>
            </a:r>
          </a:p>
        </p:txBody>
      </p:sp>
      <p:sp>
        <p:nvSpPr>
          <p:cNvPr id="86" name="Oval 85">
            <a:extLst>
              <a:ext uri="{FF2B5EF4-FFF2-40B4-BE49-F238E27FC236}">
                <a16:creationId xmlns:a16="http://schemas.microsoft.com/office/drawing/2014/main" id="{2D9DE4B3-2242-4748-85A2-924FE4D3DCB9}"/>
              </a:ext>
            </a:extLst>
          </p:cNvPr>
          <p:cNvSpPr/>
          <p:nvPr/>
        </p:nvSpPr>
        <p:spPr>
          <a:xfrm>
            <a:off x="9625258" y="4446730"/>
            <a:ext cx="557212" cy="557212"/>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308C897B-6FD8-D249-B01E-8696D7B411F7}"/>
              </a:ext>
            </a:extLst>
          </p:cNvPr>
          <p:cNvSpPr/>
          <p:nvPr/>
        </p:nvSpPr>
        <p:spPr>
          <a:xfrm>
            <a:off x="9625258" y="6140622"/>
            <a:ext cx="557212" cy="557212"/>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a:extLst>
              <a:ext uri="{FF2B5EF4-FFF2-40B4-BE49-F238E27FC236}">
                <a16:creationId xmlns:a16="http://schemas.microsoft.com/office/drawing/2014/main" id="{9425085E-2991-C443-9CE3-C4FE9E00F000}"/>
              </a:ext>
            </a:extLst>
          </p:cNvPr>
          <p:cNvGrpSpPr/>
          <p:nvPr/>
        </p:nvGrpSpPr>
        <p:grpSpPr>
          <a:xfrm>
            <a:off x="9871353" y="5296140"/>
            <a:ext cx="69695" cy="528199"/>
            <a:chOff x="2571253" y="3553422"/>
            <a:chExt cx="69695" cy="528199"/>
          </a:xfrm>
        </p:grpSpPr>
        <p:sp>
          <p:nvSpPr>
            <p:cNvPr id="89" name="Oval 88">
              <a:extLst>
                <a:ext uri="{FF2B5EF4-FFF2-40B4-BE49-F238E27FC236}">
                  <a16:creationId xmlns:a16="http://schemas.microsoft.com/office/drawing/2014/main" id="{9751E3A2-CC82-1440-9312-51B0C2C64208}"/>
                </a:ext>
              </a:extLst>
            </p:cNvPr>
            <p:cNvSpPr/>
            <p:nvPr/>
          </p:nvSpPr>
          <p:spPr>
            <a:xfrm flipH="1" flipV="1">
              <a:off x="2571253" y="3553422"/>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91DF899B-3661-8D4B-9C47-FCE3E4339C43}"/>
                </a:ext>
              </a:extLst>
            </p:cNvPr>
            <p:cNvSpPr/>
            <p:nvPr/>
          </p:nvSpPr>
          <p:spPr>
            <a:xfrm flipH="1" flipV="1">
              <a:off x="2571253" y="3781841"/>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185D225-1C29-4E42-971D-0FD5150D714C}"/>
                </a:ext>
              </a:extLst>
            </p:cNvPr>
            <p:cNvSpPr/>
            <p:nvPr/>
          </p:nvSpPr>
          <p:spPr>
            <a:xfrm flipH="1" flipV="1">
              <a:off x="2573638" y="4014311"/>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Left Brace 93">
            <a:extLst>
              <a:ext uri="{FF2B5EF4-FFF2-40B4-BE49-F238E27FC236}">
                <a16:creationId xmlns:a16="http://schemas.microsoft.com/office/drawing/2014/main" id="{DE876296-CB41-2843-8A9D-0636424600F9}"/>
              </a:ext>
            </a:extLst>
          </p:cNvPr>
          <p:cNvSpPr/>
          <p:nvPr/>
        </p:nvSpPr>
        <p:spPr>
          <a:xfrm rot="10800000">
            <a:off x="10405656" y="4484869"/>
            <a:ext cx="400472" cy="2211825"/>
          </a:xfrm>
          <a:prstGeom prst="leftBrace">
            <a:avLst>
              <a:gd name="adj1" fmla="val 49559"/>
              <a:gd name="adj2" fmla="val 50000"/>
            </a:avLst>
          </a:prstGeom>
          <a:ln w="38100">
            <a:solidFill>
              <a:srgbClr val="7F7F7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5" name="Rectangle 94">
            <a:extLst>
              <a:ext uri="{FF2B5EF4-FFF2-40B4-BE49-F238E27FC236}">
                <a16:creationId xmlns:a16="http://schemas.microsoft.com/office/drawing/2014/main" id="{6F5DBA53-AD1E-0445-A59B-2B10850A6D03}"/>
              </a:ext>
            </a:extLst>
          </p:cNvPr>
          <p:cNvSpPr/>
          <p:nvPr/>
        </p:nvSpPr>
        <p:spPr>
          <a:xfrm>
            <a:off x="10741569" y="5269674"/>
            <a:ext cx="1267387" cy="523220"/>
          </a:xfrm>
          <a:prstGeom prst="rect">
            <a:avLst/>
          </a:prstGeom>
        </p:spPr>
        <p:txBody>
          <a:bodyPr wrap="square">
            <a:spAutoFit/>
          </a:bodyPr>
          <a:lstStyle/>
          <a:p>
            <a:pPr algn="ctr"/>
            <a:r>
              <a:rPr lang="en-US" sz="1400" dirty="0">
                <a:solidFill>
                  <a:srgbClr val="7F7F7F"/>
                </a:solidFill>
              </a:rPr>
              <a:t>Some number of nodes</a:t>
            </a:r>
          </a:p>
        </p:txBody>
      </p:sp>
      <p:sp>
        <p:nvSpPr>
          <p:cNvPr id="96" name="Trapezoid 95">
            <a:extLst>
              <a:ext uri="{FF2B5EF4-FFF2-40B4-BE49-F238E27FC236}">
                <a16:creationId xmlns:a16="http://schemas.microsoft.com/office/drawing/2014/main" id="{698D93B0-C224-5346-A496-8E8371E6A4E0}"/>
              </a:ext>
            </a:extLst>
          </p:cNvPr>
          <p:cNvSpPr/>
          <p:nvPr/>
        </p:nvSpPr>
        <p:spPr>
          <a:xfrm rot="16200000" flipV="1">
            <a:off x="3148390" y="2154562"/>
            <a:ext cx="600709" cy="839709"/>
          </a:xfrm>
          <a:prstGeom prst="trapezoid">
            <a:avLst>
              <a:gd name="adj" fmla="val 20640"/>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61BD94EA-DF74-2A4D-B4B4-12E79CA0632F}"/>
              </a:ext>
            </a:extLst>
          </p:cNvPr>
          <p:cNvSpPr/>
          <p:nvPr/>
        </p:nvSpPr>
        <p:spPr>
          <a:xfrm>
            <a:off x="4033565" y="3090769"/>
            <a:ext cx="144963" cy="51212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rapezoid 97">
            <a:extLst>
              <a:ext uri="{FF2B5EF4-FFF2-40B4-BE49-F238E27FC236}">
                <a16:creationId xmlns:a16="http://schemas.microsoft.com/office/drawing/2014/main" id="{1AB8E971-F2AE-3247-B5A2-4820B442A318}"/>
              </a:ext>
            </a:extLst>
          </p:cNvPr>
          <p:cNvSpPr/>
          <p:nvPr/>
        </p:nvSpPr>
        <p:spPr>
          <a:xfrm rot="16200000" flipV="1">
            <a:off x="3148390" y="2925734"/>
            <a:ext cx="600709" cy="839709"/>
          </a:xfrm>
          <a:prstGeom prst="trapezoid">
            <a:avLst>
              <a:gd name="adj" fmla="val 20640"/>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D2D170C3-7F61-8841-9064-1F2E48D4282C}"/>
              </a:ext>
            </a:extLst>
          </p:cNvPr>
          <p:cNvSpPr/>
          <p:nvPr/>
        </p:nvSpPr>
        <p:spPr>
          <a:xfrm>
            <a:off x="4047321" y="4234217"/>
            <a:ext cx="144963" cy="51212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rapezoid 99">
            <a:extLst>
              <a:ext uri="{FF2B5EF4-FFF2-40B4-BE49-F238E27FC236}">
                <a16:creationId xmlns:a16="http://schemas.microsoft.com/office/drawing/2014/main" id="{A8F8E84D-F754-754A-87D7-F3DC33BEC6F2}"/>
              </a:ext>
            </a:extLst>
          </p:cNvPr>
          <p:cNvSpPr/>
          <p:nvPr/>
        </p:nvSpPr>
        <p:spPr>
          <a:xfrm rot="16200000" flipV="1">
            <a:off x="3162146" y="4069182"/>
            <a:ext cx="600709" cy="839709"/>
          </a:xfrm>
          <a:prstGeom prst="trapezoid">
            <a:avLst>
              <a:gd name="adj" fmla="val 20640"/>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A5A42FBA-04ED-664D-9482-0ED2F42138F8}"/>
              </a:ext>
            </a:extLst>
          </p:cNvPr>
          <p:cNvSpPr/>
          <p:nvPr/>
        </p:nvSpPr>
        <p:spPr>
          <a:xfrm>
            <a:off x="4062640" y="5065464"/>
            <a:ext cx="144963" cy="51212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rapezoid 101">
            <a:extLst>
              <a:ext uri="{FF2B5EF4-FFF2-40B4-BE49-F238E27FC236}">
                <a16:creationId xmlns:a16="http://schemas.microsoft.com/office/drawing/2014/main" id="{9EC9D0D4-1BF0-D344-8070-56C13C4B7739}"/>
              </a:ext>
            </a:extLst>
          </p:cNvPr>
          <p:cNvSpPr/>
          <p:nvPr/>
        </p:nvSpPr>
        <p:spPr>
          <a:xfrm rot="16200000" flipV="1">
            <a:off x="3177465" y="4900429"/>
            <a:ext cx="600709" cy="839709"/>
          </a:xfrm>
          <a:prstGeom prst="trapezoid">
            <a:avLst>
              <a:gd name="adj" fmla="val 20640"/>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5" name="TextBox 104">
                <a:extLst>
                  <a:ext uri="{FF2B5EF4-FFF2-40B4-BE49-F238E27FC236}">
                    <a16:creationId xmlns:a16="http://schemas.microsoft.com/office/drawing/2014/main" id="{F6197971-3776-CF47-8E4C-600EE922026E}"/>
                  </a:ext>
                </a:extLst>
              </p:cNvPr>
              <p:cNvSpPr txBox="1"/>
              <p:nvPr/>
            </p:nvSpPr>
            <p:spPr>
              <a:xfrm>
                <a:off x="3181683" y="2381829"/>
                <a:ext cx="50521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tx1">
                              <a:lumMod val="95000"/>
                            </a:schemeClr>
                          </a:solidFill>
                          <a:latin typeface="Cambria Math" panose="02040503050406030204" pitchFamily="18" charset="0"/>
                        </a:rPr>
                        <m:t>𝑾</m:t>
                      </m:r>
                    </m:oMath>
                  </m:oMathPara>
                </a14:m>
                <a:endParaRPr lang="en-US" sz="2000" b="1" dirty="0">
                  <a:solidFill>
                    <a:schemeClr val="tx1">
                      <a:lumMod val="95000"/>
                    </a:schemeClr>
                  </a:solidFill>
                </a:endParaRPr>
              </a:p>
            </p:txBody>
          </p:sp>
        </mc:Choice>
        <mc:Fallback>
          <p:sp>
            <p:nvSpPr>
              <p:cNvPr id="105" name="TextBox 104">
                <a:extLst>
                  <a:ext uri="{FF2B5EF4-FFF2-40B4-BE49-F238E27FC236}">
                    <a16:creationId xmlns:a16="http://schemas.microsoft.com/office/drawing/2014/main" id="{F6197971-3776-CF47-8E4C-600EE922026E}"/>
                  </a:ext>
                </a:extLst>
              </p:cNvPr>
              <p:cNvSpPr txBox="1">
                <a:spLocks noRot="1" noChangeAspect="1" noMove="1" noResize="1" noEditPoints="1" noAdjustHandles="1" noChangeArrowheads="1" noChangeShapeType="1" noTextEdit="1"/>
              </p:cNvSpPr>
              <p:nvPr/>
            </p:nvSpPr>
            <p:spPr>
              <a:xfrm>
                <a:off x="3181683" y="2381829"/>
                <a:ext cx="505219" cy="400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6" name="TextBox 105">
                <a:extLst>
                  <a:ext uri="{FF2B5EF4-FFF2-40B4-BE49-F238E27FC236}">
                    <a16:creationId xmlns:a16="http://schemas.microsoft.com/office/drawing/2014/main" id="{ACB47E53-93D1-194D-8E97-4EB8931580EC}"/>
                  </a:ext>
                </a:extLst>
              </p:cNvPr>
              <p:cNvSpPr txBox="1"/>
              <p:nvPr/>
            </p:nvSpPr>
            <p:spPr>
              <a:xfrm>
                <a:off x="3181682" y="3129566"/>
                <a:ext cx="50521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tx1">
                              <a:lumMod val="95000"/>
                            </a:schemeClr>
                          </a:solidFill>
                          <a:latin typeface="Cambria Math" panose="02040503050406030204" pitchFamily="18" charset="0"/>
                        </a:rPr>
                        <m:t>𝑾</m:t>
                      </m:r>
                    </m:oMath>
                  </m:oMathPara>
                </a14:m>
                <a:endParaRPr lang="en-US" sz="2000" b="1" dirty="0">
                  <a:solidFill>
                    <a:schemeClr val="tx1">
                      <a:lumMod val="95000"/>
                    </a:schemeClr>
                  </a:solidFill>
                </a:endParaRPr>
              </a:p>
            </p:txBody>
          </p:sp>
        </mc:Choice>
        <mc:Fallback>
          <p:sp>
            <p:nvSpPr>
              <p:cNvPr id="106" name="TextBox 105">
                <a:extLst>
                  <a:ext uri="{FF2B5EF4-FFF2-40B4-BE49-F238E27FC236}">
                    <a16:creationId xmlns:a16="http://schemas.microsoft.com/office/drawing/2014/main" id="{ACB47E53-93D1-194D-8E97-4EB8931580EC}"/>
                  </a:ext>
                </a:extLst>
              </p:cNvPr>
              <p:cNvSpPr txBox="1">
                <a:spLocks noRot="1" noChangeAspect="1" noMove="1" noResize="1" noEditPoints="1" noAdjustHandles="1" noChangeArrowheads="1" noChangeShapeType="1" noTextEdit="1"/>
              </p:cNvSpPr>
              <p:nvPr/>
            </p:nvSpPr>
            <p:spPr>
              <a:xfrm>
                <a:off x="3181682" y="3129566"/>
                <a:ext cx="505219" cy="4001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7" name="TextBox 106">
                <a:extLst>
                  <a:ext uri="{FF2B5EF4-FFF2-40B4-BE49-F238E27FC236}">
                    <a16:creationId xmlns:a16="http://schemas.microsoft.com/office/drawing/2014/main" id="{308CDD87-7FB0-4148-A7C3-032564943B3B}"/>
                  </a:ext>
                </a:extLst>
              </p:cNvPr>
              <p:cNvSpPr txBox="1"/>
              <p:nvPr/>
            </p:nvSpPr>
            <p:spPr>
              <a:xfrm>
                <a:off x="3196134" y="4286931"/>
                <a:ext cx="50521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tx1">
                              <a:lumMod val="95000"/>
                            </a:schemeClr>
                          </a:solidFill>
                          <a:latin typeface="Cambria Math" panose="02040503050406030204" pitchFamily="18" charset="0"/>
                        </a:rPr>
                        <m:t>𝑾</m:t>
                      </m:r>
                    </m:oMath>
                  </m:oMathPara>
                </a14:m>
                <a:endParaRPr lang="en-US" sz="2000" b="1" dirty="0">
                  <a:solidFill>
                    <a:schemeClr val="tx1">
                      <a:lumMod val="95000"/>
                    </a:schemeClr>
                  </a:solidFill>
                </a:endParaRPr>
              </a:p>
            </p:txBody>
          </p:sp>
        </mc:Choice>
        <mc:Fallback>
          <p:sp>
            <p:nvSpPr>
              <p:cNvPr id="107" name="TextBox 106">
                <a:extLst>
                  <a:ext uri="{FF2B5EF4-FFF2-40B4-BE49-F238E27FC236}">
                    <a16:creationId xmlns:a16="http://schemas.microsoft.com/office/drawing/2014/main" id="{308CDD87-7FB0-4148-A7C3-032564943B3B}"/>
                  </a:ext>
                </a:extLst>
              </p:cNvPr>
              <p:cNvSpPr txBox="1">
                <a:spLocks noRot="1" noChangeAspect="1" noMove="1" noResize="1" noEditPoints="1" noAdjustHandles="1" noChangeArrowheads="1" noChangeShapeType="1" noTextEdit="1"/>
              </p:cNvSpPr>
              <p:nvPr/>
            </p:nvSpPr>
            <p:spPr>
              <a:xfrm>
                <a:off x="3196134" y="4286931"/>
                <a:ext cx="505219" cy="400110"/>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9" name="TextBox 108">
                <a:extLst>
                  <a:ext uri="{FF2B5EF4-FFF2-40B4-BE49-F238E27FC236}">
                    <a16:creationId xmlns:a16="http://schemas.microsoft.com/office/drawing/2014/main" id="{CA962F1F-2785-164A-B96E-5D1B43883930}"/>
                  </a:ext>
                </a:extLst>
              </p:cNvPr>
              <p:cNvSpPr txBox="1"/>
              <p:nvPr/>
            </p:nvSpPr>
            <p:spPr>
              <a:xfrm>
                <a:off x="3196134" y="5148530"/>
                <a:ext cx="50521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tx1">
                              <a:lumMod val="95000"/>
                            </a:schemeClr>
                          </a:solidFill>
                          <a:latin typeface="Cambria Math" panose="02040503050406030204" pitchFamily="18" charset="0"/>
                        </a:rPr>
                        <m:t>𝑾</m:t>
                      </m:r>
                    </m:oMath>
                  </m:oMathPara>
                </a14:m>
                <a:endParaRPr lang="en-US" sz="2000" b="1" dirty="0">
                  <a:solidFill>
                    <a:schemeClr val="tx1">
                      <a:lumMod val="95000"/>
                    </a:schemeClr>
                  </a:solidFill>
                </a:endParaRPr>
              </a:p>
            </p:txBody>
          </p:sp>
        </mc:Choice>
        <mc:Fallback>
          <p:sp>
            <p:nvSpPr>
              <p:cNvPr id="109" name="TextBox 108">
                <a:extLst>
                  <a:ext uri="{FF2B5EF4-FFF2-40B4-BE49-F238E27FC236}">
                    <a16:creationId xmlns:a16="http://schemas.microsoft.com/office/drawing/2014/main" id="{CA962F1F-2785-164A-B96E-5D1B43883930}"/>
                  </a:ext>
                </a:extLst>
              </p:cNvPr>
              <p:cNvSpPr txBox="1">
                <a:spLocks noRot="1" noChangeAspect="1" noMove="1" noResize="1" noEditPoints="1" noAdjustHandles="1" noChangeArrowheads="1" noChangeShapeType="1" noTextEdit="1"/>
              </p:cNvSpPr>
              <p:nvPr/>
            </p:nvSpPr>
            <p:spPr>
              <a:xfrm>
                <a:off x="3196134" y="5148530"/>
                <a:ext cx="505219" cy="400110"/>
              </a:xfrm>
              <a:prstGeom prst="rect">
                <a:avLst/>
              </a:prstGeom>
              <a:blipFill>
                <a:blip r:embed="rId13"/>
                <a:stretch>
                  <a:fillRect/>
                </a:stretch>
              </a:blipFill>
            </p:spPr>
            <p:txBody>
              <a:bodyPr/>
              <a:lstStyle/>
              <a:p>
                <a:r>
                  <a:rPr lang="en-US">
                    <a:noFill/>
                  </a:rPr>
                  <a:t> </a:t>
                </a:r>
              </a:p>
            </p:txBody>
          </p:sp>
        </mc:Fallback>
      </mc:AlternateContent>
      <p:grpSp>
        <p:nvGrpSpPr>
          <p:cNvPr id="110" name="Group 109">
            <a:extLst>
              <a:ext uri="{FF2B5EF4-FFF2-40B4-BE49-F238E27FC236}">
                <a16:creationId xmlns:a16="http://schemas.microsoft.com/office/drawing/2014/main" id="{A4C56D44-83A3-5649-B248-AFC6C8AC8EB0}"/>
              </a:ext>
            </a:extLst>
          </p:cNvPr>
          <p:cNvGrpSpPr/>
          <p:nvPr/>
        </p:nvGrpSpPr>
        <p:grpSpPr>
          <a:xfrm>
            <a:off x="3470870" y="5837637"/>
            <a:ext cx="69695" cy="528199"/>
            <a:chOff x="2571253" y="3553422"/>
            <a:chExt cx="69695" cy="528199"/>
          </a:xfrm>
        </p:grpSpPr>
        <p:sp>
          <p:nvSpPr>
            <p:cNvPr id="111" name="Oval 110">
              <a:extLst>
                <a:ext uri="{FF2B5EF4-FFF2-40B4-BE49-F238E27FC236}">
                  <a16:creationId xmlns:a16="http://schemas.microsoft.com/office/drawing/2014/main" id="{6EB012B7-CA77-A247-884E-4EB7D9A35BB2}"/>
                </a:ext>
              </a:extLst>
            </p:cNvPr>
            <p:cNvSpPr/>
            <p:nvPr/>
          </p:nvSpPr>
          <p:spPr>
            <a:xfrm flipH="1" flipV="1">
              <a:off x="2571253" y="3553422"/>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10BF432B-4A80-BC41-8990-A3B25C885E4C}"/>
                </a:ext>
              </a:extLst>
            </p:cNvPr>
            <p:cNvSpPr/>
            <p:nvPr/>
          </p:nvSpPr>
          <p:spPr>
            <a:xfrm flipH="1" flipV="1">
              <a:off x="2571253" y="3781841"/>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DD9A7117-7EDD-F14A-BF4F-64F384F58CC3}"/>
                </a:ext>
              </a:extLst>
            </p:cNvPr>
            <p:cNvSpPr/>
            <p:nvPr/>
          </p:nvSpPr>
          <p:spPr>
            <a:xfrm flipH="1" flipV="1">
              <a:off x="2573638" y="4014311"/>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41141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269D-421E-D64E-84B8-9CBC2DC169A5}"/>
              </a:ext>
            </a:extLst>
          </p:cNvPr>
          <p:cNvSpPr>
            <a:spLocks noGrp="1"/>
          </p:cNvSpPr>
          <p:nvPr>
            <p:ph type="title"/>
          </p:nvPr>
        </p:nvSpPr>
        <p:spPr/>
        <p:txBody>
          <a:bodyPr/>
          <a:lstStyle/>
          <a:p>
            <a:r>
              <a:rPr lang="en-US" dirty="0"/>
              <a:t>Word2Vec – Word Vectors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FC13548-95B5-3749-9817-26170083C250}"/>
                  </a:ext>
                </a:extLst>
              </p:cNvPr>
              <p:cNvSpPr>
                <a:spLocks noGrp="1"/>
              </p:cNvSpPr>
              <p:nvPr>
                <p:ph idx="1"/>
              </p:nvPr>
            </p:nvSpPr>
            <p:spPr/>
            <p:txBody>
              <a:bodyPr/>
              <a:lstStyle/>
              <a:p>
                <a:r>
                  <a:rPr lang="en-US" dirty="0"/>
                  <a:t>After training on the corpus, the result will be the weight matrix </a:t>
                </a:r>
                <a14:m>
                  <m:oMath xmlns:m="http://schemas.openxmlformats.org/officeDocument/2006/math">
                    <m:r>
                      <a:rPr lang="en-US" b="1" i="1">
                        <a:solidFill>
                          <a:schemeClr val="tx1">
                            <a:lumMod val="95000"/>
                          </a:schemeClr>
                        </a:solidFill>
                        <a:latin typeface="Cambria Math" panose="02040503050406030204" pitchFamily="18" charset="0"/>
                      </a:rPr>
                      <m:t>𝑾</m:t>
                    </m:r>
                  </m:oMath>
                </a14:m>
                <a:endParaRPr lang="en-US" b="1" dirty="0">
                  <a:solidFill>
                    <a:schemeClr val="tx1">
                      <a:lumMod val="95000"/>
                    </a:schemeClr>
                  </a:solidFill>
                </a:endParaRPr>
              </a:p>
              <a:p>
                <a:pPr lvl="1"/>
                <a:r>
                  <a:rPr lang="en-US" dirty="0"/>
                  <a:t>This can be used for what is called masked word prediction, which in-and-of itself is powerful</a:t>
                </a:r>
              </a:p>
              <a:p>
                <a:pPr lvl="1"/>
                <a:r>
                  <a:rPr lang="en-US" dirty="0"/>
                  <a:t>However, </a:t>
                </a:r>
                <a14:m>
                  <m:oMath xmlns:m="http://schemas.openxmlformats.org/officeDocument/2006/math">
                    <m:r>
                      <a:rPr lang="en-US" b="1" i="1">
                        <a:solidFill>
                          <a:schemeClr val="tx1">
                            <a:lumMod val="95000"/>
                          </a:schemeClr>
                        </a:solidFill>
                        <a:latin typeface="Cambria Math" panose="02040503050406030204" pitchFamily="18" charset="0"/>
                      </a:rPr>
                      <m:t>𝑾</m:t>
                    </m:r>
                  </m:oMath>
                </a14:m>
                <a:r>
                  <a:rPr lang="en-US" dirty="0"/>
                  <a:t> also contains our word vectors</a:t>
                </a:r>
              </a:p>
              <a:p>
                <a:endParaRPr lang="en-US" dirty="0"/>
              </a:p>
              <a:p>
                <a:r>
                  <a:rPr lang="en-US" dirty="0"/>
                  <a:t>Because the input is onehot encoded, it simply picks out a column in </a:t>
                </a:r>
                <a14:m>
                  <m:oMath xmlns:m="http://schemas.openxmlformats.org/officeDocument/2006/math">
                    <m:sSup>
                      <m:sSupPr>
                        <m:ctrlPr>
                          <a:rPr lang="en-US" b="1" i="1" smtClean="0">
                            <a:solidFill>
                              <a:schemeClr val="tx1">
                                <a:lumMod val="95000"/>
                              </a:schemeClr>
                            </a:solidFill>
                            <a:latin typeface="Cambria Math" panose="02040503050406030204" pitchFamily="18" charset="0"/>
                          </a:rPr>
                        </m:ctrlPr>
                      </m:sSupPr>
                      <m:e>
                        <m:r>
                          <a:rPr lang="en-US" b="1" i="1" smtClean="0">
                            <a:solidFill>
                              <a:schemeClr val="tx1">
                                <a:lumMod val="95000"/>
                              </a:schemeClr>
                            </a:solidFill>
                            <a:latin typeface="Cambria Math" panose="02040503050406030204" pitchFamily="18" charset="0"/>
                          </a:rPr>
                          <m:t>𝑾</m:t>
                        </m:r>
                      </m:e>
                      <m:sup>
                        <m:r>
                          <a:rPr lang="en-US" b="0" i="1" smtClean="0">
                            <a:solidFill>
                              <a:schemeClr val="tx1">
                                <a:lumMod val="95000"/>
                              </a:schemeClr>
                            </a:solidFill>
                            <a:latin typeface="Cambria Math" panose="02040503050406030204" pitchFamily="18" charset="0"/>
                          </a:rPr>
                          <m:t>𝑇</m:t>
                        </m:r>
                      </m:sup>
                    </m:sSup>
                  </m:oMath>
                </a14:m>
                <a:r>
                  <a:rPr lang="en-US" dirty="0"/>
                  <a:t> </a:t>
                </a:r>
                <a:r>
                  <a:rPr lang="en-US" dirty="0">
                    <a:solidFill>
                      <a:srgbClr val="7F7F7F"/>
                    </a:solidFill>
                  </a:rPr>
                  <a:t>(or a row in </a:t>
                </a:r>
                <a14:m>
                  <m:oMath xmlns:m="http://schemas.openxmlformats.org/officeDocument/2006/math">
                    <m:r>
                      <a:rPr lang="en-US" b="1" i="1">
                        <a:solidFill>
                          <a:srgbClr val="7F7F7F"/>
                        </a:solidFill>
                        <a:latin typeface="Cambria Math" panose="02040503050406030204" pitchFamily="18" charset="0"/>
                      </a:rPr>
                      <m:t>𝑾</m:t>
                    </m:r>
                  </m:oMath>
                </a14:m>
                <a:r>
                  <a:rPr lang="en-US" dirty="0">
                    <a:solidFill>
                      <a:srgbClr val="7F7F7F"/>
                    </a:solidFill>
                  </a:rPr>
                  <a:t>)</a:t>
                </a:r>
              </a:p>
              <a:p>
                <a:pPr lvl="1"/>
                <a:r>
                  <a:rPr lang="en-US" dirty="0"/>
                  <a:t>So we can think of </a:t>
                </a:r>
                <a14:m>
                  <m:oMath xmlns:m="http://schemas.openxmlformats.org/officeDocument/2006/math">
                    <m:r>
                      <a:rPr lang="en-US" b="1" i="1">
                        <a:solidFill>
                          <a:schemeClr val="tx1">
                            <a:lumMod val="95000"/>
                          </a:schemeClr>
                        </a:solidFill>
                        <a:latin typeface="Cambria Math" panose="02040503050406030204" pitchFamily="18" charset="0"/>
                      </a:rPr>
                      <m:t>𝑾</m:t>
                    </m:r>
                  </m:oMath>
                </a14:m>
                <a:r>
                  <a:rPr lang="en-US" dirty="0"/>
                  <a:t> as just a table of vectors, and the token is the index</a:t>
                </a:r>
              </a:p>
              <a:p>
                <a:pPr lvl="1"/>
                <a:r>
                  <a:rPr lang="en-US" dirty="0"/>
                  <a:t>These vectors, which are the rows of</a:t>
                </a:r>
                <a:r>
                  <a:rPr lang="en-US" b="1" dirty="0">
                    <a:solidFill>
                      <a:schemeClr val="tx1">
                        <a:lumMod val="95000"/>
                      </a:schemeClr>
                    </a:solidFill>
                  </a:rPr>
                  <a:t> </a:t>
                </a:r>
                <a14:m>
                  <m:oMath xmlns:m="http://schemas.openxmlformats.org/officeDocument/2006/math">
                    <m:r>
                      <a:rPr lang="en-US" b="1" i="1">
                        <a:solidFill>
                          <a:schemeClr val="tx1">
                            <a:lumMod val="95000"/>
                          </a:schemeClr>
                        </a:solidFill>
                        <a:latin typeface="Cambria Math" panose="02040503050406030204" pitchFamily="18" charset="0"/>
                      </a:rPr>
                      <m:t>𝑾</m:t>
                    </m:r>
                  </m:oMath>
                </a14:m>
                <a:r>
                  <a:rPr lang="en-US" dirty="0"/>
                  <a:t> are the word vectors we desired</a:t>
                </a:r>
              </a:p>
            </p:txBody>
          </p:sp>
        </mc:Choice>
        <mc:Fallback>
          <p:sp>
            <p:nvSpPr>
              <p:cNvPr id="3" name="Content Placeholder 2">
                <a:extLst>
                  <a:ext uri="{FF2B5EF4-FFF2-40B4-BE49-F238E27FC236}">
                    <a16:creationId xmlns:a16="http://schemas.microsoft.com/office/drawing/2014/main" id="{DFC13548-95B5-3749-9817-26170083C250}"/>
                  </a:ext>
                </a:extLst>
              </p:cNvPr>
              <p:cNvSpPr>
                <a:spLocks noGrp="1" noRot="1" noChangeAspect="1" noMove="1" noResize="1" noEditPoints="1" noAdjustHandles="1" noChangeArrowheads="1" noChangeShapeType="1" noTextEdit="1"/>
              </p:cNvSpPr>
              <p:nvPr>
                <p:ph idx="1"/>
              </p:nvPr>
            </p:nvSpPr>
            <p:spPr>
              <a:blipFill>
                <a:blip r:embed="rId3"/>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2570363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5E3A-80B8-4848-B1CD-90B243167490}"/>
              </a:ext>
            </a:extLst>
          </p:cNvPr>
          <p:cNvSpPr>
            <a:spLocks noGrp="1"/>
          </p:cNvSpPr>
          <p:nvPr>
            <p:ph type="title"/>
          </p:nvPr>
        </p:nvSpPr>
        <p:spPr/>
        <p:txBody>
          <a:bodyPr/>
          <a:lstStyle/>
          <a:p>
            <a:r>
              <a:rPr lang="en-US" dirty="0"/>
              <a:t>Word2Vec – Skip-Gram </a:t>
            </a:r>
          </a:p>
        </p:txBody>
      </p:sp>
      <p:grpSp>
        <p:nvGrpSpPr>
          <p:cNvPr id="4" name="Group 3">
            <a:extLst>
              <a:ext uri="{FF2B5EF4-FFF2-40B4-BE49-F238E27FC236}">
                <a16:creationId xmlns:a16="http://schemas.microsoft.com/office/drawing/2014/main" id="{CF2F8E52-0269-304A-8028-2E9456477AD1}"/>
              </a:ext>
            </a:extLst>
          </p:cNvPr>
          <p:cNvGrpSpPr/>
          <p:nvPr/>
        </p:nvGrpSpPr>
        <p:grpSpPr>
          <a:xfrm>
            <a:off x="7767362" y="6054964"/>
            <a:ext cx="69695" cy="528199"/>
            <a:chOff x="2571253" y="3553422"/>
            <a:chExt cx="69695" cy="528199"/>
          </a:xfrm>
        </p:grpSpPr>
        <p:sp>
          <p:nvSpPr>
            <p:cNvPr id="5" name="Oval 4">
              <a:extLst>
                <a:ext uri="{FF2B5EF4-FFF2-40B4-BE49-F238E27FC236}">
                  <a16:creationId xmlns:a16="http://schemas.microsoft.com/office/drawing/2014/main" id="{9ED238C0-3933-0946-93CD-1731528D6BD0}"/>
                </a:ext>
              </a:extLst>
            </p:cNvPr>
            <p:cNvSpPr/>
            <p:nvPr/>
          </p:nvSpPr>
          <p:spPr>
            <a:xfrm flipH="1" flipV="1">
              <a:off x="2571253" y="3553422"/>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2B93EE5-1BAC-D44D-8C32-090CD06D6934}"/>
                </a:ext>
              </a:extLst>
            </p:cNvPr>
            <p:cNvSpPr/>
            <p:nvPr/>
          </p:nvSpPr>
          <p:spPr>
            <a:xfrm flipH="1" flipV="1">
              <a:off x="2571253" y="3781841"/>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377CCA1-DFA1-0945-AFB4-1A067030606E}"/>
                </a:ext>
              </a:extLst>
            </p:cNvPr>
            <p:cNvSpPr/>
            <p:nvPr/>
          </p:nvSpPr>
          <p:spPr>
            <a:xfrm flipH="1" flipV="1">
              <a:off x="2573638" y="4014311"/>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5EC595D-E4F3-7441-A827-BFEF4E8DC01F}"/>
                  </a:ext>
                </a:extLst>
              </p:cNvPr>
              <p:cNvSpPr txBox="1"/>
              <p:nvPr/>
            </p:nvSpPr>
            <p:spPr>
              <a:xfrm>
                <a:off x="8249521" y="2337811"/>
                <a:ext cx="1540889" cy="400110"/>
              </a:xfrm>
              <a:prstGeom prst="rect">
                <a:avLst/>
              </a:prstGeom>
              <a:noFill/>
            </p:spPr>
            <p:txBody>
              <a:bodyPr wrap="square" rtlCol="0">
                <a:spAutoFit/>
              </a:bodyPr>
              <a:lstStyle/>
              <a:p>
                <a:r>
                  <a:rPr lang="en-US" sz="2000" dirty="0">
                    <a:solidFill>
                      <a:srgbClr val="FF40FF"/>
                    </a:solidFill>
                  </a:rPr>
                  <a:t>Token   </a:t>
                </a:r>
                <a14:m>
                  <m:oMath xmlns:m="http://schemas.openxmlformats.org/officeDocument/2006/math">
                    <m:r>
                      <a:rPr lang="en-US" sz="2000" b="0" i="1" smtClean="0">
                        <a:solidFill>
                          <a:srgbClr val="FF40FF"/>
                        </a:solidFill>
                        <a:latin typeface="Cambria Math" panose="02040503050406030204" pitchFamily="18" charset="0"/>
                      </a:rPr>
                      <m:t>𝑡</m:t>
                    </m:r>
                    <m:r>
                      <a:rPr lang="en-US" sz="2000" b="0" i="1" smtClean="0">
                        <a:solidFill>
                          <a:srgbClr val="FF40FF"/>
                        </a:solidFill>
                        <a:latin typeface="Cambria Math" panose="02040503050406030204" pitchFamily="18" charset="0"/>
                      </a:rPr>
                      <m:t>−2</m:t>
                    </m:r>
                  </m:oMath>
                </a14:m>
                <a:endParaRPr lang="en-US" sz="2000" dirty="0">
                  <a:solidFill>
                    <a:srgbClr val="FF40FF"/>
                  </a:solidFill>
                </a:endParaRPr>
              </a:p>
            </p:txBody>
          </p:sp>
        </mc:Choice>
        <mc:Fallback>
          <p:sp>
            <p:nvSpPr>
              <p:cNvPr id="8" name="TextBox 7">
                <a:extLst>
                  <a:ext uri="{FF2B5EF4-FFF2-40B4-BE49-F238E27FC236}">
                    <a16:creationId xmlns:a16="http://schemas.microsoft.com/office/drawing/2014/main" id="{E5EC595D-E4F3-7441-A827-BFEF4E8DC01F}"/>
                  </a:ext>
                </a:extLst>
              </p:cNvPr>
              <p:cNvSpPr txBox="1">
                <a:spLocks noRot="1" noChangeAspect="1" noMove="1" noResize="1" noEditPoints="1" noAdjustHandles="1" noChangeArrowheads="1" noChangeShapeType="1" noTextEdit="1"/>
              </p:cNvSpPr>
              <p:nvPr/>
            </p:nvSpPr>
            <p:spPr>
              <a:xfrm>
                <a:off x="8249521" y="2337811"/>
                <a:ext cx="1540889" cy="400110"/>
              </a:xfrm>
              <a:prstGeom prst="rect">
                <a:avLst/>
              </a:prstGeom>
              <a:blipFill>
                <a:blip r:embed="rId2"/>
                <a:stretch>
                  <a:fillRect l="-4098" t="-6061" b="-2121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EC6EC6A-C9E3-434B-9102-312496B6A303}"/>
                  </a:ext>
                </a:extLst>
              </p:cNvPr>
              <p:cNvSpPr txBox="1"/>
              <p:nvPr/>
            </p:nvSpPr>
            <p:spPr>
              <a:xfrm>
                <a:off x="8271841" y="3239437"/>
                <a:ext cx="1540889" cy="400110"/>
              </a:xfrm>
              <a:prstGeom prst="rect">
                <a:avLst/>
              </a:prstGeom>
              <a:noFill/>
            </p:spPr>
            <p:txBody>
              <a:bodyPr wrap="square" rtlCol="0">
                <a:spAutoFit/>
              </a:bodyPr>
              <a:lstStyle/>
              <a:p>
                <a:r>
                  <a:rPr lang="en-US" sz="2000" dirty="0">
                    <a:solidFill>
                      <a:srgbClr val="FF40FF"/>
                    </a:solidFill>
                  </a:rPr>
                  <a:t>Token   </a:t>
                </a:r>
                <a14:m>
                  <m:oMath xmlns:m="http://schemas.openxmlformats.org/officeDocument/2006/math">
                    <m:r>
                      <a:rPr lang="en-US" sz="2000" b="0" i="1" smtClean="0">
                        <a:solidFill>
                          <a:srgbClr val="FF40FF"/>
                        </a:solidFill>
                        <a:latin typeface="Cambria Math" panose="02040503050406030204" pitchFamily="18" charset="0"/>
                      </a:rPr>
                      <m:t>𝑡</m:t>
                    </m:r>
                    <m:r>
                      <a:rPr lang="en-US" sz="2000" b="0" i="1" smtClean="0">
                        <a:solidFill>
                          <a:srgbClr val="FF40FF"/>
                        </a:solidFill>
                        <a:latin typeface="Cambria Math" panose="02040503050406030204" pitchFamily="18" charset="0"/>
                      </a:rPr>
                      <m:t>−1</m:t>
                    </m:r>
                  </m:oMath>
                </a14:m>
                <a:endParaRPr lang="en-US" sz="2000" dirty="0">
                  <a:solidFill>
                    <a:srgbClr val="FF40FF"/>
                  </a:solidFill>
                </a:endParaRPr>
              </a:p>
            </p:txBody>
          </p:sp>
        </mc:Choice>
        <mc:Fallback>
          <p:sp>
            <p:nvSpPr>
              <p:cNvPr id="9" name="TextBox 8">
                <a:extLst>
                  <a:ext uri="{FF2B5EF4-FFF2-40B4-BE49-F238E27FC236}">
                    <a16:creationId xmlns:a16="http://schemas.microsoft.com/office/drawing/2014/main" id="{AEC6EC6A-C9E3-434B-9102-312496B6A303}"/>
                  </a:ext>
                </a:extLst>
              </p:cNvPr>
              <p:cNvSpPr txBox="1">
                <a:spLocks noRot="1" noChangeAspect="1" noMove="1" noResize="1" noEditPoints="1" noAdjustHandles="1" noChangeArrowheads="1" noChangeShapeType="1" noTextEdit="1"/>
              </p:cNvSpPr>
              <p:nvPr/>
            </p:nvSpPr>
            <p:spPr>
              <a:xfrm>
                <a:off x="8271841" y="3239437"/>
                <a:ext cx="1540889" cy="400110"/>
              </a:xfrm>
              <a:prstGeom prst="rect">
                <a:avLst/>
              </a:prstGeom>
              <a:blipFill>
                <a:blip r:embed="rId3"/>
                <a:stretch>
                  <a:fillRect l="-3252" t="-6061" b="-2121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0DC944F5-4DFB-4340-BB14-9B9772B651BC}"/>
                  </a:ext>
                </a:extLst>
              </p:cNvPr>
              <p:cNvSpPr txBox="1"/>
              <p:nvPr/>
            </p:nvSpPr>
            <p:spPr>
              <a:xfrm>
                <a:off x="8315902" y="4347167"/>
                <a:ext cx="1540889" cy="400110"/>
              </a:xfrm>
              <a:prstGeom prst="rect">
                <a:avLst/>
              </a:prstGeom>
              <a:noFill/>
            </p:spPr>
            <p:txBody>
              <a:bodyPr wrap="square" rtlCol="0">
                <a:spAutoFit/>
              </a:bodyPr>
              <a:lstStyle/>
              <a:p>
                <a:r>
                  <a:rPr lang="en-US" sz="2000" dirty="0">
                    <a:solidFill>
                      <a:srgbClr val="FF40FF"/>
                    </a:solidFill>
                  </a:rPr>
                  <a:t>Token   </a:t>
                </a:r>
                <a14:m>
                  <m:oMath xmlns:m="http://schemas.openxmlformats.org/officeDocument/2006/math">
                    <m:r>
                      <a:rPr lang="en-US" sz="2000" b="0" i="1" smtClean="0">
                        <a:solidFill>
                          <a:srgbClr val="FF40FF"/>
                        </a:solidFill>
                        <a:latin typeface="Cambria Math" panose="02040503050406030204" pitchFamily="18" charset="0"/>
                      </a:rPr>
                      <m:t>𝑡</m:t>
                    </m:r>
                    <m:r>
                      <a:rPr lang="en-US" sz="2000" b="0" i="1" smtClean="0">
                        <a:solidFill>
                          <a:srgbClr val="FF40FF"/>
                        </a:solidFill>
                        <a:latin typeface="Cambria Math" panose="02040503050406030204" pitchFamily="18" charset="0"/>
                      </a:rPr>
                      <m:t>+1</m:t>
                    </m:r>
                  </m:oMath>
                </a14:m>
                <a:endParaRPr lang="en-US" sz="2000" dirty="0">
                  <a:solidFill>
                    <a:srgbClr val="FF40FF"/>
                  </a:solidFill>
                </a:endParaRPr>
              </a:p>
            </p:txBody>
          </p:sp>
        </mc:Choice>
        <mc:Fallback>
          <p:sp>
            <p:nvSpPr>
              <p:cNvPr id="10" name="TextBox 9">
                <a:extLst>
                  <a:ext uri="{FF2B5EF4-FFF2-40B4-BE49-F238E27FC236}">
                    <a16:creationId xmlns:a16="http://schemas.microsoft.com/office/drawing/2014/main" id="{0DC944F5-4DFB-4340-BB14-9B9772B651BC}"/>
                  </a:ext>
                </a:extLst>
              </p:cNvPr>
              <p:cNvSpPr txBox="1">
                <a:spLocks noRot="1" noChangeAspect="1" noMove="1" noResize="1" noEditPoints="1" noAdjustHandles="1" noChangeArrowheads="1" noChangeShapeType="1" noTextEdit="1"/>
              </p:cNvSpPr>
              <p:nvPr/>
            </p:nvSpPr>
            <p:spPr>
              <a:xfrm>
                <a:off x="8315902" y="4347167"/>
                <a:ext cx="1540889" cy="400110"/>
              </a:xfrm>
              <a:prstGeom prst="rect">
                <a:avLst/>
              </a:prstGeom>
              <a:blipFill>
                <a:blip r:embed="rId4"/>
                <a:stretch>
                  <a:fillRect l="-4098" t="-6061" b="-242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05325C62-BC02-6445-835C-54569197E8A5}"/>
                  </a:ext>
                </a:extLst>
              </p:cNvPr>
              <p:cNvSpPr txBox="1"/>
              <p:nvPr/>
            </p:nvSpPr>
            <p:spPr>
              <a:xfrm>
                <a:off x="8315902" y="5202880"/>
                <a:ext cx="1540889" cy="400110"/>
              </a:xfrm>
              <a:prstGeom prst="rect">
                <a:avLst/>
              </a:prstGeom>
              <a:noFill/>
            </p:spPr>
            <p:txBody>
              <a:bodyPr wrap="square" rtlCol="0">
                <a:spAutoFit/>
              </a:bodyPr>
              <a:lstStyle/>
              <a:p>
                <a:r>
                  <a:rPr lang="en-US" sz="2000" dirty="0">
                    <a:solidFill>
                      <a:srgbClr val="FF40FF"/>
                    </a:solidFill>
                  </a:rPr>
                  <a:t>Token   </a:t>
                </a:r>
                <a14:m>
                  <m:oMath xmlns:m="http://schemas.openxmlformats.org/officeDocument/2006/math">
                    <m:r>
                      <a:rPr lang="en-US" sz="2000" b="0" i="1" smtClean="0">
                        <a:solidFill>
                          <a:srgbClr val="FF40FF"/>
                        </a:solidFill>
                        <a:latin typeface="Cambria Math" panose="02040503050406030204" pitchFamily="18" charset="0"/>
                      </a:rPr>
                      <m:t>𝑡</m:t>
                    </m:r>
                    <m:r>
                      <a:rPr lang="en-US" sz="2000" b="0" i="1" smtClean="0">
                        <a:solidFill>
                          <a:srgbClr val="FF40FF"/>
                        </a:solidFill>
                        <a:latin typeface="Cambria Math" panose="02040503050406030204" pitchFamily="18" charset="0"/>
                      </a:rPr>
                      <m:t>+2</m:t>
                    </m:r>
                  </m:oMath>
                </a14:m>
                <a:endParaRPr lang="en-US" sz="2000" dirty="0">
                  <a:solidFill>
                    <a:srgbClr val="FF40FF"/>
                  </a:solidFill>
                </a:endParaRPr>
              </a:p>
            </p:txBody>
          </p:sp>
        </mc:Choice>
        <mc:Fallback>
          <p:sp>
            <p:nvSpPr>
              <p:cNvPr id="11" name="TextBox 10">
                <a:extLst>
                  <a:ext uri="{FF2B5EF4-FFF2-40B4-BE49-F238E27FC236}">
                    <a16:creationId xmlns:a16="http://schemas.microsoft.com/office/drawing/2014/main" id="{05325C62-BC02-6445-835C-54569197E8A5}"/>
                  </a:ext>
                </a:extLst>
              </p:cNvPr>
              <p:cNvSpPr txBox="1">
                <a:spLocks noRot="1" noChangeAspect="1" noMove="1" noResize="1" noEditPoints="1" noAdjustHandles="1" noChangeArrowheads="1" noChangeShapeType="1" noTextEdit="1"/>
              </p:cNvSpPr>
              <p:nvPr/>
            </p:nvSpPr>
            <p:spPr>
              <a:xfrm>
                <a:off x="8315902" y="5202880"/>
                <a:ext cx="1540889" cy="400110"/>
              </a:xfrm>
              <a:prstGeom prst="rect">
                <a:avLst/>
              </a:prstGeom>
              <a:blipFill>
                <a:blip r:embed="rId5"/>
                <a:stretch>
                  <a:fillRect l="-4098" t="-6250" b="-25000"/>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99A883E1-E9DD-824F-AB38-FDB1E9D0CDCF}"/>
              </a:ext>
            </a:extLst>
          </p:cNvPr>
          <p:cNvGrpSpPr/>
          <p:nvPr/>
        </p:nvGrpSpPr>
        <p:grpSpPr>
          <a:xfrm>
            <a:off x="7743952" y="1400005"/>
            <a:ext cx="69695" cy="528199"/>
            <a:chOff x="2571253" y="3553422"/>
            <a:chExt cx="69695" cy="528199"/>
          </a:xfrm>
        </p:grpSpPr>
        <p:sp>
          <p:nvSpPr>
            <p:cNvPr id="13" name="Oval 12">
              <a:extLst>
                <a:ext uri="{FF2B5EF4-FFF2-40B4-BE49-F238E27FC236}">
                  <a16:creationId xmlns:a16="http://schemas.microsoft.com/office/drawing/2014/main" id="{6FEE10B0-0B9F-9D46-9377-0036471F5DDA}"/>
                </a:ext>
              </a:extLst>
            </p:cNvPr>
            <p:cNvSpPr/>
            <p:nvPr/>
          </p:nvSpPr>
          <p:spPr>
            <a:xfrm flipH="1" flipV="1">
              <a:off x="2571253" y="3553422"/>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F792724-A3F9-9C43-A138-D27BDE6C708D}"/>
                </a:ext>
              </a:extLst>
            </p:cNvPr>
            <p:cNvSpPr/>
            <p:nvPr/>
          </p:nvSpPr>
          <p:spPr>
            <a:xfrm flipH="1" flipV="1">
              <a:off x="2571253" y="3781841"/>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3E2EDEC-D416-3145-8AAA-23741B1CAE8E}"/>
                </a:ext>
              </a:extLst>
            </p:cNvPr>
            <p:cNvSpPr/>
            <p:nvPr/>
          </p:nvSpPr>
          <p:spPr>
            <a:xfrm flipH="1" flipV="1">
              <a:off x="2573638" y="4014311"/>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268591CA-31C0-094D-8EFD-69F7C94E0ABB}"/>
                  </a:ext>
                </a:extLst>
              </p:cNvPr>
              <p:cNvSpPr txBox="1"/>
              <p:nvPr/>
            </p:nvSpPr>
            <p:spPr>
              <a:xfrm>
                <a:off x="1794305" y="3827683"/>
                <a:ext cx="1090432" cy="400110"/>
              </a:xfrm>
              <a:prstGeom prst="rect">
                <a:avLst/>
              </a:prstGeom>
              <a:noFill/>
            </p:spPr>
            <p:txBody>
              <a:bodyPr wrap="square" rtlCol="0">
                <a:spAutoFit/>
              </a:bodyPr>
              <a:lstStyle/>
              <a:p>
                <a:r>
                  <a:rPr lang="en-US" sz="2000" dirty="0">
                    <a:solidFill>
                      <a:srgbClr val="FFC000"/>
                    </a:solidFill>
                  </a:rPr>
                  <a:t>Token   </a:t>
                </a:r>
                <a14:m>
                  <m:oMath xmlns:m="http://schemas.openxmlformats.org/officeDocument/2006/math">
                    <m:r>
                      <a:rPr lang="en-US" sz="2000" b="0" i="1" smtClean="0">
                        <a:solidFill>
                          <a:srgbClr val="FFC000"/>
                        </a:solidFill>
                        <a:latin typeface="Cambria Math" panose="02040503050406030204" pitchFamily="18" charset="0"/>
                      </a:rPr>
                      <m:t>𝑡</m:t>
                    </m:r>
                  </m:oMath>
                </a14:m>
                <a:endParaRPr lang="en-US" sz="2000" dirty="0">
                  <a:solidFill>
                    <a:srgbClr val="FFC000"/>
                  </a:solidFill>
                </a:endParaRPr>
              </a:p>
            </p:txBody>
          </p:sp>
        </mc:Choice>
        <mc:Fallback>
          <p:sp>
            <p:nvSpPr>
              <p:cNvPr id="21" name="TextBox 20">
                <a:extLst>
                  <a:ext uri="{FF2B5EF4-FFF2-40B4-BE49-F238E27FC236}">
                    <a16:creationId xmlns:a16="http://schemas.microsoft.com/office/drawing/2014/main" id="{268591CA-31C0-094D-8EFD-69F7C94E0ABB}"/>
                  </a:ext>
                </a:extLst>
              </p:cNvPr>
              <p:cNvSpPr txBox="1">
                <a:spLocks noRot="1" noChangeAspect="1" noMove="1" noResize="1" noEditPoints="1" noAdjustHandles="1" noChangeArrowheads="1" noChangeShapeType="1" noTextEdit="1"/>
              </p:cNvSpPr>
              <p:nvPr/>
            </p:nvSpPr>
            <p:spPr>
              <a:xfrm>
                <a:off x="1794305" y="3827683"/>
                <a:ext cx="1090432" cy="400110"/>
              </a:xfrm>
              <a:prstGeom prst="rect">
                <a:avLst/>
              </a:prstGeom>
              <a:blipFill>
                <a:blip r:embed="rId6"/>
                <a:stretch>
                  <a:fillRect l="-4598" t="-6061" b="-24242"/>
                </a:stretch>
              </a:blipFill>
            </p:spPr>
            <p:txBody>
              <a:bodyPr/>
              <a:lstStyle/>
              <a:p>
                <a:r>
                  <a:rPr lang="en-US">
                    <a:noFill/>
                  </a:rPr>
                  <a:t> </a:t>
                </a:r>
              </a:p>
            </p:txBody>
          </p:sp>
        </mc:Fallback>
      </mc:AlternateContent>
      <p:grpSp>
        <p:nvGrpSpPr>
          <p:cNvPr id="35" name="Group 34">
            <a:extLst>
              <a:ext uri="{FF2B5EF4-FFF2-40B4-BE49-F238E27FC236}">
                <a16:creationId xmlns:a16="http://schemas.microsoft.com/office/drawing/2014/main" id="{2A45E306-533E-F94F-A2FA-EDE88958503B}"/>
              </a:ext>
            </a:extLst>
          </p:cNvPr>
          <p:cNvGrpSpPr/>
          <p:nvPr/>
        </p:nvGrpSpPr>
        <p:grpSpPr>
          <a:xfrm>
            <a:off x="5360668" y="5985776"/>
            <a:ext cx="69695" cy="528199"/>
            <a:chOff x="2571253" y="3553422"/>
            <a:chExt cx="69695" cy="528199"/>
          </a:xfrm>
        </p:grpSpPr>
        <p:sp>
          <p:nvSpPr>
            <p:cNvPr id="36" name="Oval 35">
              <a:extLst>
                <a:ext uri="{FF2B5EF4-FFF2-40B4-BE49-F238E27FC236}">
                  <a16:creationId xmlns:a16="http://schemas.microsoft.com/office/drawing/2014/main" id="{49A2C117-2CD0-894E-AD5F-A332E95801C4}"/>
                </a:ext>
              </a:extLst>
            </p:cNvPr>
            <p:cNvSpPr/>
            <p:nvPr/>
          </p:nvSpPr>
          <p:spPr>
            <a:xfrm flipH="1" flipV="1">
              <a:off x="2571253" y="3553422"/>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A711570A-E721-6D47-A54D-81A9BA603C2A}"/>
                </a:ext>
              </a:extLst>
            </p:cNvPr>
            <p:cNvSpPr/>
            <p:nvPr/>
          </p:nvSpPr>
          <p:spPr>
            <a:xfrm flipH="1" flipV="1">
              <a:off x="2571253" y="3781841"/>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1F7D9BB-F233-5A48-85FC-D7549D3E4370}"/>
                </a:ext>
              </a:extLst>
            </p:cNvPr>
            <p:cNvSpPr/>
            <p:nvPr/>
          </p:nvSpPr>
          <p:spPr>
            <a:xfrm flipH="1" flipV="1">
              <a:off x="2573638" y="4014311"/>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0847176D-8EAD-9548-9ED9-2C135066B8BD}"/>
              </a:ext>
            </a:extLst>
          </p:cNvPr>
          <p:cNvGrpSpPr/>
          <p:nvPr/>
        </p:nvGrpSpPr>
        <p:grpSpPr>
          <a:xfrm>
            <a:off x="5339234" y="1491423"/>
            <a:ext cx="69695" cy="528199"/>
            <a:chOff x="2571253" y="3553422"/>
            <a:chExt cx="69695" cy="528199"/>
          </a:xfrm>
        </p:grpSpPr>
        <p:sp>
          <p:nvSpPr>
            <p:cNvPr id="40" name="Oval 39">
              <a:extLst>
                <a:ext uri="{FF2B5EF4-FFF2-40B4-BE49-F238E27FC236}">
                  <a16:creationId xmlns:a16="http://schemas.microsoft.com/office/drawing/2014/main" id="{F2DA72E2-4041-1242-852C-C98739D6A1AC}"/>
                </a:ext>
              </a:extLst>
            </p:cNvPr>
            <p:cNvSpPr/>
            <p:nvPr/>
          </p:nvSpPr>
          <p:spPr>
            <a:xfrm flipH="1" flipV="1">
              <a:off x="2571253" y="3553422"/>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D61DC99E-4802-EE4C-B605-84E8A28A8070}"/>
                </a:ext>
              </a:extLst>
            </p:cNvPr>
            <p:cNvSpPr/>
            <p:nvPr/>
          </p:nvSpPr>
          <p:spPr>
            <a:xfrm flipH="1" flipV="1">
              <a:off x="2571253" y="3781841"/>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E1CA4FD-D7E0-A34C-B83E-1B838A0212F8}"/>
                </a:ext>
              </a:extLst>
            </p:cNvPr>
            <p:cNvSpPr/>
            <p:nvPr/>
          </p:nvSpPr>
          <p:spPr>
            <a:xfrm flipH="1" flipV="1">
              <a:off x="2573638" y="4014311"/>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7" name="Straight Arrow Connector 46">
            <a:extLst>
              <a:ext uri="{FF2B5EF4-FFF2-40B4-BE49-F238E27FC236}">
                <a16:creationId xmlns:a16="http://schemas.microsoft.com/office/drawing/2014/main" id="{71531183-B861-E14F-9B51-600AB62478B5}"/>
              </a:ext>
            </a:extLst>
          </p:cNvPr>
          <p:cNvCxnSpPr>
            <a:cxnSpLocks/>
          </p:cNvCxnSpPr>
          <p:nvPr/>
        </p:nvCxnSpPr>
        <p:spPr>
          <a:xfrm>
            <a:off x="6535882" y="2559252"/>
            <a:ext cx="81315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C9FFAAFD-D774-564B-B7AE-0ADF5B575D0A}"/>
                  </a:ext>
                </a:extLst>
              </p:cNvPr>
              <p:cNvSpPr txBox="1"/>
              <p:nvPr/>
            </p:nvSpPr>
            <p:spPr>
              <a:xfrm>
                <a:off x="6468493" y="2207341"/>
                <a:ext cx="1087568" cy="307777"/>
              </a:xfrm>
              <a:prstGeom prst="rect">
                <a:avLst/>
              </a:prstGeom>
              <a:noFill/>
            </p:spPr>
            <p:txBody>
              <a:bodyPr wrap="square" rtlCol="0">
                <a:spAutoFit/>
              </a:bodyPr>
              <a:lstStyle/>
              <a:p>
                <a:r>
                  <a:rPr lang="en-US" sz="1400" b="0" dirty="0">
                    <a:solidFill>
                      <a:schemeClr val="tx1"/>
                    </a:solidFill>
                    <a:ea typeface="Cambria Math" panose="02040503050406030204" pitchFamily="18" charset="0"/>
                  </a:rPr>
                  <a:t>Softmax</a:t>
                </a:r>
                <a14:m>
                  <m:oMath xmlns:m="http://schemas.openxmlformats.org/officeDocument/2006/math">
                    <m:r>
                      <a:rPr lang="en-US" sz="1400" b="0" i="1" smtClean="0">
                        <a:solidFill>
                          <a:schemeClr val="tx1"/>
                        </a:solidFill>
                        <a:latin typeface="Cambria Math" panose="02040503050406030204" pitchFamily="18" charset="0"/>
                        <a:ea typeface="Cambria Math" panose="02040503050406030204" pitchFamily="18" charset="0"/>
                      </a:rPr>
                      <m:t>(∙)</m:t>
                    </m:r>
                  </m:oMath>
                </a14:m>
                <a:endParaRPr lang="en-US" sz="1400" dirty="0">
                  <a:solidFill>
                    <a:schemeClr val="tx1"/>
                  </a:solidFill>
                </a:endParaRPr>
              </a:p>
            </p:txBody>
          </p:sp>
        </mc:Choice>
        <mc:Fallback>
          <p:sp>
            <p:nvSpPr>
              <p:cNvPr id="48" name="TextBox 47">
                <a:extLst>
                  <a:ext uri="{FF2B5EF4-FFF2-40B4-BE49-F238E27FC236}">
                    <a16:creationId xmlns:a16="http://schemas.microsoft.com/office/drawing/2014/main" id="{C9FFAAFD-D774-564B-B7AE-0ADF5B575D0A}"/>
                  </a:ext>
                </a:extLst>
              </p:cNvPr>
              <p:cNvSpPr txBox="1">
                <a:spLocks noRot="1" noChangeAspect="1" noMove="1" noResize="1" noEditPoints="1" noAdjustHandles="1" noChangeArrowheads="1" noChangeShapeType="1" noTextEdit="1"/>
              </p:cNvSpPr>
              <p:nvPr/>
            </p:nvSpPr>
            <p:spPr>
              <a:xfrm>
                <a:off x="6468493" y="2207341"/>
                <a:ext cx="1087568" cy="307777"/>
              </a:xfrm>
              <a:prstGeom prst="rect">
                <a:avLst/>
              </a:prstGeom>
              <a:blipFill>
                <a:blip r:embed="rId7"/>
                <a:stretch>
                  <a:fillRect l="-1149" t="-4000" b="-20000"/>
                </a:stretch>
              </a:blipFill>
            </p:spPr>
            <p:txBody>
              <a:bodyPr/>
              <a:lstStyle/>
              <a:p>
                <a:r>
                  <a:rPr lang="en-US">
                    <a:noFill/>
                  </a:rPr>
                  <a:t> </a:t>
                </a:r>
              </a:p>
            </p:txBody>
          </p:sp>
        </mc:Fallback>
      </mc:AlternateContent>
      <p:cxnSp>
        <p:nvCxnSpPr>
          <p:cNvPr id="52" name="Straight Arrow Connector 51">
            <a:extLst>
              <a:ext uri="{FF2B5EF4-FFF2-40B4-BE49-F238E27FC236}">
                <a16:creationId xmlns:a16="http://schemas.microsoft.com/office/drawing/2014/main" id="{FBFCE1E3-1989-8043-B6E6-BEB3B5263CB7}"/>
              </a:ext>
            </a:extLst>
          </p:cNvPr>
          <p:cNvCxnSpPr>
            <a:cxnSpLocks/>
          </p:cNvCxnSpPr>
          <p:nvPr/>
        </p:nvCxnSpPr>
        <p:spPr>
          <a:xfrm>
            <a:off x="6557396" y="3495205"/>
            <a:ext cx="81315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0C1853E4-FE2E-8F49-AA15-A63ED2107BD3}"/>
                  </a:ext>
                </a:extLst>
              </p:cNvPr>
              <p:cNvSpPr txBox="1"/>
              <p:nvPr/>
            </p:nvSpPr>
            <p:spPr>
              <a:xfrm>
                <a:off x="6490007" y="3143294"/>
                <a:ext cx="1087568" cy="307777"/>
              </a:xfrm>
              <a:prstGeom prst="rect">
                <a:avLst/>
              </a:prstGeom>
              <a:noFill/>
            </p:spPr>
            <p:txBody>
              <a:bodyPr wrap="square" rtlCol="0">
                <a:spAutoFit/>
              </a:bodyPr>
              <a:lstStyle/>
              <a:p>
                <a:r>
                  <a:rPr lang="en-US" sz="1400" b="0" dirty="0">
                    <a:solidFill>
                      <a:schemeClr val="tx1"/>
                    </a:solidFill>
                    <a:ea typeface="Cambria Math" panose="02040503050406030204" pitchFamily="18" charset="0"/>
                  </a:rPr>
                  <a:t>Softmax</a:t>
                </a:r>
                <a14:m>
                  <m:oMath xmlns:m="http://schemas.openxmlformats.org/officeDocument/2006/math">
                    <m:r>
                      <a:rPr lang="en-US" sz="1400" b="0" i="1" smtClean="0">
                        <a:solidFill>
                          <a:schemeClr val="tx1"/>
                        </a:solidFill>
                        <a:latin typeface="Cambria Math" panose="02040503050406030204" pitchFamily="18" charset="0"/>
                        <a:ea typeface="Cambria Math" panose="02040503050406030204" pitchFamily="18" charset="0"/>
                      </a:rPr>
                      <m:t>(∙)</m:t>
                    </m:r>
                  </m:oMath>
                </a14:m>
                <a:endParaRPr lang="en-US" sz="1400" dirty="0">
                  <a:solidFill>
                    <a:schemeClr val="tx1"/>
                  </a:solidFill>
                </a:endParaRPr>
              </a:p>
            </p:txBody>
          </p:sp>
        </mc:Choice>
        <mc:Fallback>
          <p:sp>
            <p:nvSpPr>
              <p:cNvPr id="53" name="TextBox 52">
                <a:extLst>
                  <a:ext uri="{FF2B5EF4-FFF2-40B4-BE49-F238E27FC236}">
                    <a16:creationId xmlns:a16="http://schemas.microsoft.com/office/drawing/2014/main" id="{0C1853E4-FE2E-8F49-AA15-A63ED2107BD3}"/>
                  </a:ext>
                </a:extLst>
              </p:cNvPr>
              <p:cNvSpPr txBox="1">
                <a:spLocks noRot="1" noChangeAspect="1" noMove="1" noResize="1" noEditPoints="1" noAdjustHandles="1" noChangeArrowheads="1" noChangeShapeType="1" noTextEdit="1"/>
              </p:cNvSpPr>
              <p:nvPr/>
            </p:nvSpPr>
            <p:spPr>
              <a:xfrm>
                <a:off x="6490007" y="3143294"/>
                <a:ext cx="1087568" cy="307777"/>
              </a:xfrm>
              <a:prstGeom prst="rect">
                <a:avLst/>
              </a:prstGeom>
              <a:blipFill>
                <a:blip r:embed="rId8"/>
                <a:stretch>
                  <a:fillRect l="-1149" t="-4000" b="-16000"/>
                </a:stretch>
              </a:blipFill>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5E0AC8CB-853C-7240-AF9E-C534179EE91C}"/>
              </a:ext>
            </a:extLst>
          </p:cNvPr>
          <p:cNvCxnSpPr>
            <a:cxnSpLocks/>
          </p:cNvCxnSpPr>
          <p:nvPr/>
        </p:nvCxnSpPr>
        <p:spPr>
          <a:xfrm>
            <a:off x="6557396" y="4549284"/>
            <a:ext cx="81315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5E5A61C5-5C1F-4145-A2AE-FBE85E041D7F}"/>
                  </a:ext>
                </a:extLst>
              </p:cNvPr>
              <p:cNvSpPr txBox="1"/>
              <p:nvPr/>
            </p:nvSpPr>
            <p:spPr>
              <a:xfrm>
                <a:off x="6490007" y="4197373"/>
                <a:ext cx="1087568" cy="307777"/>
              </a:xfrm>
              <a:prstGeom prst="rect">
                <a:avLst/>
              </a:prstGeom>
              <a:noFill/>
            </p:spPr>
            <p:txBody>
              <a:bodyPr wrap="square" rtlCol="0">
                <a:spAutoFit/>
              </a:bodyPr>
              <a:lstStyle/>
              <a:p>
                <a:r>
                  <a:rPr lang="en-US" sz="1400" b="0" dirty="0">
                    <a:solidFill>
                      <a:schemeClr val="tx1"/>
                    </a:solidFill>
                    <a:ea typeface="Cambria Math" panose="02040503050406030204" pitchFamily="18" charset="0"/>
                  </a:rPr>
                  <a:t>Softmax</a:t>
                </a:r>
                <a14:m>
                  <m:oMath xmlns:m="http://schemas.openxmlformats.org/officeDocument/2006/math">
                    <m:r>
                      <a:rPr lang="en-US" sz="1400" b="0" i="1" smtClean="0">
                        <a:solidFill>
                          <a:schemeClr val="tx1"/>
                        </a:solidFill>
                        <a:latin typeface="Cambria Math" panose="02040503050406030204" pitchFamily="18" charset="0"/>
                        <a:ea typeface="Cambria Math" panose="02040503050406030204" pitchFamily="18" charset="0"/>
                      </a:rPr>
                      <m:t>(∙)</m:t>
                    </m:r>
                  </m:oMath>
                </a14:m>
                <a:endParaRPr lang="en-US" sz="1400" dirty="0">
                  <a:solidFill>
                    <a:schemeClr val="tx1"/>
                  </a:solidFill>
                </a:endParaRPr>
              </a:p>
            </p:txBody>
          </p:sp>
        </mc:Choice>
        <mc:Fallback>
          <p:sp>
            <p:nvSpPr>
              <p:cNvPr id="55" name="TextBox 54">
                <a:extLst>
                  <a:ext uri="{FF2B5EF4-FFF2-40B4-BE49-F238E27FC236}">
                    <a16:creationId xmlns:a16="http://schemas.microsoft.com/office/drawing/2014/main" id="{5E5A61C5-5C1F-4145-A2AE-FBE85E041D7F}"/>
                  </a:ext>
                </a:extLst>
              </p:cNvPr>
              <p:cNvSpPr txBox="1">
                <a:spLocks noRot="1" noChangeAspect="1" noMove="1" noResize="1" noEditPoints="1" noAdjustHandles="1" noChangeArrowheads="1" noChangeShapeType="1" noTextEdit="1"/>
              </p:cNvSpPr>
              <p:nvPr/>
            </p:nvSpPr>
            <p:spPr>
              <a:xfrm>
                <a:off x="6490007" y="4197373"/>
                <a:ext cx="1087568" cy="307777"/>
              </a:xfrm>
              <a:prstGeom prst="rect">
                <a:avLst/>
              </a:prstGeom>
              <a:blipFill>
                <a:blip r:embed="rId9"/>
                <a:stretch>
                  <a:fillRect l="-1149" t="-4000" b="-20000"/>
                </a:stretch>
              </a:blipFill>
            </p:spPr>
            <p:txBody>
              <a:bodyPr/>
              <a:lstStyle/>
              <a:p>
                <a:r>
                  <a:rPr lang="en-US">
                    <a:noFill/>
                  </a:rPr>
                  <a:t> </a:t>
                </a:r>
              </a:p>
            </p:txBody>
          </p:sp>
        </mc:Fallback>
      </mc:AlternateContent>
      <p:cxnSp>
        <p:nvCxnSpPr>
          <p:cNvPr id="56" name="Straight Arrow Connector 55">
            <a:extLst>
              <a:ext uri="{FF2B5EF4-FFF2-40B4-BE49-F238E27FC236}">
                <a16:creationId xmlns:a16="http://schemas.microsoft.com/office/drawing/2014/main" id="{4E1805B0-E08D-1649-85D9-89559A745FC8}"/>
              </a:ext>
            </a:extLst>
          </p:cNvPr>
          <p:cNvCxnSpPr>
            <a:cxnSpLocks/>
          </p:cNvCxnSpPr>
          <p:nvPr/>
        </p:nvCxnSpPr>
        <p:spPr>
          <a:xfrm>
            <a:off x="6557396" y="5453809"/>
            <a:ext cx="81315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368A0D71-0059-1D4C-990F-58747F1F0CCA}"/>
                  </a:ext>
                </a:extLst>
              </p:cNvPr>
              <p:cNvSpPr txBox="1"/>
              <p:nvPr/>
            </p:nvSpPr>
            <p:spPr>
              <a:xfrm>
                <a:off x="6490007" y="5093912"/>
                <a:ext cx="1087568" cy="307777"/>
              </a:xfrm>
              <a:prstGeom prst="rect">
                <a:avLst/>
              </a:prstGeom>
              <a:noFill/>
            </p:spPr>
            <p:txBody>
              <a:bodyPr wrap="square" rtlCol="0">
                <a:spAutoFit/>
              </a:bodyPr>
              <a:lstStyle/>
              <a:p>
                <a:r>
                  <a:rPr lang="en-US" sz="1400" b="0" dirty="0">
                    <a:solidFill>
                      <a:schemeClr val="tx1"/>
                    </a:solidFill>
                    <a:ea typeface="Cambria Math" panose="02040503050406030204" pitchFamily="18" charset="0"/>
                  </a:rPr>
                  <a:t>Softmax</a:t>
                </a:r>
                <a14:m>
                  <m:oMath xmlns:m="http://schemas.openxmlformats.org/officeDocument/2006/math">
                    <m:r>
                      <a:rPr lang="en-US" sz="1400" b="0" i="1" smtClean="0">
                        <a:solidFill>
                          <a:schemeClr val="tx1"/>
                        </a:solidFill>
                        <a:latin typeface="Cambria Math" panose="02040503050406030204" pitchFamily="18" charset="0"/>
                        <a:ea typeface="Cambria Math" panose="02040503050406030204" pitchFamily="18" charset="0"/>
                      </a:rPr>
                      <m:t>(∙)</m:t>
                    </m:r>
                  </m:oMath>
                </a14:m>
                <a:endParaRPr lang="en-US" sz="1400" dirty="0">
                  <a:solidFill>
                    <a:schemeClr val="tx1"/>
                  </a:solidFill>
                </a:endParaRPr>
              </a:p>
            </p:txBody>
          </p:sp>
        </mc:Choice>
        <mc:Fallback>
          <p:sp>
            <p:nvSpPr>
              <p:cNvPr id="57" name="TextBox 56">
                <a:extLst>
                  <a:ext uri="{FF2B5EF4-FFF2-40B4-BE49-F238E27FC236}">
                    <a16:creationId xmlns:a16="http://schemas.microsoft.com/office/drawing/2014/main" id="{368A0D71-0059-1D4C-990F-58747F1F0CCA}"/>
                  </a:ext>
                </a:extLst>
              </p:cNvPr>
              <p:cNvSpPr txBox="1">
                <a:spLocks noRot="1" noChangeAspect="1" noMove="1" noResize="1" noEditPoints="1" noAdjustHandles="1" noChangeArrowheads="1" noChangeShapeType="1" noTextEdit="1"/>
              </p:cNvSpPr>
              <p:nvPr/>
            </p:nvSpPr>
            <p:spPr>
              <a:xfrm>
                <a:off x="6490007" y="5093912"/>
                <a:ext cx="1087568" cy="307777"/>
              </a:xfrm>
              <a:prstGeom prst="rect">
                <a:avLst/>
              </a:prstGeom>
              <a:blipFill>
                <a:blip r:embed="rId10"/>
                <a:stretch>
                  <a:fillRect l="-1149" b="-20000"/>
                </a:stretch>
              </a:blipFill>
            </p:spPr>
            <p:txBody>
              <a:bodyPr/>
              <a:lstStyle/>
              <a:p>
                <a:r>
                  <a:rPr lang="en-US">
                    <a:noFill/>
                  </a:rPr>
                  <a:t> </a:t>
                </a:r>
              </a:p>
            </p:txBody>
          </p:sp>
        </mc:Fallback>
      </mc:AlternateContent>
      <p:sp>
        <p:nvSpPr>
          <p:cNvPr id="59" name="Rectangle 58">
            <a:extLst>
              <a:ext uri="{FF2B5EF4-FFF2-40B4-BE49-F238E27FC236}">
                <a16:creationId xmlns:a16="http://schemas.microsoft.com/office/drawing/2014/main" id="{1C207B1C-095D-734D-888C-3EFEA5F3D0C2}"/>
              </a:ext>
            </a:extLst>
          </p:cNvPr>
          <p:cNvSpPr/>
          <p:nvPr/>
        </p:nvSpPr>
        <p:spPr>
          <a:xfrm>
            <a:off x="3063851" y="6336081"/>
            <a:ext cx="1540924" cy="369332"/>
          </a:xfrm>
          <a:prstGeom prst="rect">
            <a:avLst/>
          </a:prstGeom>
        </p:spPr>
        <p:txBody>
          <a:bodyPr wrap="square">
            <a:spAutoFit/>
          </a:bodyPr>
          <a:lstStyle/>
          <a:p>
            <a:r>
              <a:rPr lang="en-US" dirty="0">
                <a:solidFill>
                  <a:srgbClr val="7F7F7F"/>
                </a:solidFill>
              </a:rPr>
              <a:t>word vectors</a:t>
            </a:r>
          </a:p>
        </p:txBody>
      </p:sp>
      <p:cxnSp>
        <p:nvCxnSpPr>
          <p:cNvPr id="60" name="Straight Arrow Connector 59">
            <a:extLst>
              <a:ext uri="{FF2B5EF4-FFF2-40B4-BE49-F238E27FC236}">
                <a16:creationId xmlns:a16="http://schemas.microsoft.com/office/drawing/2014/main" id="{E37A08A6-BBFF-2D47-9F74-8A6C2661041E}"/>
              </a:ext>
            </a:extLst>
          </p:cNvPr>
          <p:cNvCxnSpPr>
            <a:cxnSpLocks/>
          </p:cNvCxnSpPr>
          <p:nvPr/>
        </p:nvCxnSpPr>
        <p:spPr>
          <a:xfrm flipV="1">
            <a:off x="4371286" y="5822029"/>
            <a:ext cx="281348" cy="556944"/>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276FF2DE-0411-DD41-B1D7-17FE7826F877}"/>
              </a:ext>
            </a:extLst>
          </p:cNvPr>
          <p:cNvSpPr/>
          <p:nvPr/>
        </p:nvSpPr>
        <p:spPr>
          <a:xfrm>
            <a:off x="5656257" y="6194307"/>
            <a:ext cx="2456715" cy="369332"/>
          </a:xfrm>
          <a:prstGeom prst="rect">
            <a:avLst/>
          </a:prstGeom>
        </p:spPr>
        <p:txBody>
          <a:bodyPr wrap="square">
            <a:spAutoFit/>
          </a:bodyPr>
          <a:lstStyle/>
          <a:p>
            <a:r>
              <a:rPr lang="en-US" dirty="0">
                <a:solidFill>
                  <a:srgbClr val="7F7F7F"/>
                </a:solidFill>
              </a:rPr>
              <a:t>weights are shared</a:t>
            </a:r>
          </a:p>
        </p:txBody>
      </p:sp>
      <p:sp>
        <p:nvSpPr>
          <p:cNvPr id="73" name="Oval 72">
            <a:extLst>
              <a:ext uri="{FF2B5EF4-FFF2-40B4-BE49-F238E27FC236}">
                <a16:creationId xmlns:a16="http://schemas.microsoft.com/office/drawing/2014/main" id="{39FB1C8A-DF1E-4342-A922-FF48EED09AB8}"/>
              </a:ext>
            </a:extLst>
          </p:cNvPr>
          <p:cNvSpPr/>
          <p:nvPr/>
        </p:nvSpPr>
        <p:spPr>
          <a:xfrm>
            <a:off x="5928956" y="2178074"/>
            <a:ext cx="264478" cy="66808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46FAAAFF-195E-9941-BDBF-98512A1CCA55}"/>
              </a:ext>
            </a:extLst>
          </p:cNvPr>
          <p:cNvSpPr/>
          <p:nvPr/>
        </p:nvSpPr>
        <p:spPr>
          <a:xfrm>
            <a:off x="5928956" y="3106847"/>
            <a:ext cx="264478" cy="66808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ED1655F-00BB-DD4D-8466-59ACC5FB4575}"/>
              </a:ext>
            </a:extLst>
          </p:cNvPr>
          <p:cNvSpPr/>
          <p:nvPr/>
        </p:nvSpPr>
        <p:spPr>
          <a:xfrm>
            <a:off x="5930455" y="4223151"/>
            <a:ext cx="264478" cy="66808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344BCA99-7086-9A40-9E4F-A58BD5A9E09A}"/>
              </a:ext>
            </a:extLst>
          </p:cNvPr>
          <p:cNvSpPr/>
          <p:nvPr/>
        </p:nvSpPr>
        <p:spPr>
          <a:xfrm>
            <a:off x="5928956" y="5078003"/>
            <a:ext cx="264478" cy="66808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FC5A677A-386F-E54F-B4E1-FFD5570A848B}"/>
              </a:ext>
            </a:extLst>
          </p:cNvPr>
          <p:cNvSpPr/>
          <p:nvPr/>
        </p:nvSpPr>
        <p:spPr>
          <a:xfrm>
            <a:off x="7635123" y="2178074"/>
            <a:ext cx="264478" cy="66808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FE39767C-6006-7446-9DFF-52CAF0CFE24A}"/>
              </a:ext>
            </a:extLst>
          </p:cNvPr>
          <p:cNvSpPr/>
          <p:nvPr/>
        </p:nvSpPr>
        <p:spPr>
          <a:xfrm>
            <a:off x="7635123" y="3081677"/>
            <a:ext cx="264478" cy="66808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B1B4F98B-12E4-324B-92B1-20908F877B7F}"/>
              </a:ext>
            </a:extLst>
          </p:cNvPr>
          <p:cNvSpPr/>
          <p:nvPr/>
        </p:nvSpPr>
        <p:spPr>
          <a:xfrm>
            <a:off x="7635123" y="4158646"/>
            <a:ext cx="264478" cy="66808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C2169E2E-FDEB-1C4B-83C7-4D839942A6DC}"/>
              </a:ext>
            </a:extLst>
          </p:cNvPr>
          <p:cNvSpPr/>
          <p:nvPr/>
        </p:nvSpPr>
        <p:spPr>
          <a:xfrm>
            <a:off x="7635123" y="5078002"/>
            <a:ext cx="264478" cy="66808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a:extLst>
              <a:ext uri="{FF2B5EF4-FFF2-40B4-BE49-F238E27FC236}">
                <a16:creationId xmlns:a16="http://schemas.microsoft.com/office/drawing/2014/main" id="{A37FFBDA-8DCE-C549-B12A-ABF4A0DB970B}"/>
              </a:ext>
            </a:extLst>
          </p:cNvPr>
          <p:cNvCxnSpPr>
            <a:cxnSpLocks/>
          </p:cNvCxnSpPr>
          <p:nvPr/>
        </p:nvCxnSpPr>
        <p:spPr>
          <a:xfrm flipH="1" flipV="1">
            <a:off x="5665714" y="5822029"/>
            <a:ext cx="263242" cy="406412"/>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D99D8D45-FBF7-D54C-B163-62DAF4D12E18}"/>
              </a:ext>
            </a:extLst>
          </p:cNvPr>
          <p:cNvSpPr/>
          <p:nvPr/>
        </p:nvSpPr>
        <p:spPr>
          <a:xfrm>
            <a:off x="3063851" y="3692277"/>
            <a:ext cx="264478" cy="66808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59A80B5A-4A14-274D-9D0B-A98F4EE298FF}"/>
              </a:ext>
            </a:extLst>
          </p:cNvPr>
          <p:cNvSpPr/>
          <p:nvPr/>
        </p:nvSpPr>
        <p:spPr>
          <a:xfrm>
            <a:off x="4614447" y="2319721"/>
            <a:ext cx="144963" cy="51212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rapezoid 100">
            <a:extLst>
              <a:ext uri="{FF2B5EF4-FFF2-40B4-BE49-F238E27FC236}">
                <a16:creationId xmlns:a16="http://schemas.microsoft.com/office/drawing/2014/main" id="{C23C5B52-C2A0-B247-BBC1-56DA4D5C1DA3}"/>
              </a:ext>
            </a:extLst>
          </p:cNvPr>
          <p:cNvSpPr/>
          <p:nvPr/>
        </p:nvSpPr>
        <p:spPr>
          <a:xfrm rot="5400000" flipV="1">
            <a:off x="2136890" y="3593116"/>
            <a:ext cx="3629082" cy="839709"/>
          </a:xfrm>
          <a:prstGeom prst="trapezoid">
            <a:avLst>
              <a:gd name="adj" fmla="val 177522"/>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2" name="TextBox 101">
                <a:extLst>
                  <a:ext uri="{FF2B5EF4-FFF2-40B4-BE49-F238E27FC236}">
                    <a16:creationId xmlns:a16="http://schemas.microsoft.com/office/drawing/2014/main" id="{073B7730-1C1B-CD40-977B-0D14BE02F4FA}"/>
                  </a:ext>
                </a:extLst>
              </p:cNvPr>
              <p:cNvSpPr txBox="1"/>
              <p:nvPr/>
            </p:nvSpPr>
            <p:spPr>
              <a:xfrm>
                <a:off x="3714000" y="3866100"/>
                <a:ext cx="50521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tx1">
                              <a:lumMod val="95000"/>
                            </a:schemeClr>
                          </a:solidFill>
                          <a:latin typeface="Cambria Math" panose="02040503050406030204" pitchFamily="18" charset="0"/>
                        </a:rPr>
                        <m:t>𝑾</m:t>
                      </m:r>
                      <m:r>
                        <a:rPr lang="en-US" sz="2000" b="1" i="1" smtClean="0">
                          <a:solidFill>
                            <a:schemeClr val="tx1">
                              <a:lumMod val="95000"/>
                            </a:schemeClr>
                          </a:solidFill>
                          <a:latin typeface="Cambria Math" panose="02040503050406030204" pitchFamily="18" charset="0"/>
                        </a:rPr>
                        <m:t>′</m:t>
                      </m:r>
                    </m:oMath>
                  </m:oMathPara>
                </a14:m>
                <a:endParaRPr lang="en-US" sz="2000" b="1" dirty="0">
                  <a:solidFill>
                    <a:schemeClr val="tx1">
                      <a:lumMod val="95000"/>
                    </a:schemeClr>
                  </a:solidFill>
                </a:endParaRPr>
              </a:p>
            </p:txBody>
          </p:sp>
        </mc:Choice>
        <mc:Fallback>
          <p:sp>
            <p:nvSpPr>
              <p:cNvPr id="102" name="TextBox 101">
                <a:extLst>
                  <a:ext uri="{FF2B5EF4-FFF2-40B4-BE49-F238E27FC236}">
                    <a16:creationId xmlns:a16="http://schemas.microsoft.com/office/drawing/2014/main" id="{073B7730-1C1B-CD40-977B-0D14BE02F4FA}"/>
                  </a:ext>
                </a:extLst>
              </p:cNvPr>
              <p:cNvSpPr txBox="1">
                <a:spLocks noRot="1" noChangeAspect="1" noMove="1" noResize="1" noEditPoints="1" noAdjustHandles="1" noChangeArrowheads="1" noChangeShapeType="1" noTextEdit="1"/>
              </p:cNvSpPr>
              <p:nvPr/>
            </p:nvSpPr>
            <p:spPr>
              <a:xfrm>
                <a:off x="3714000" y="3866100"/>
                <a:ext cx="505219" cy="400110"/>
              </a:xfrm>
              <a:prstGeom prst="rect">
                <a:avLst/>
              </a:prstGeom>
              <a:blipFill>
                <a:blip r:embed="rId11"/>
                <a:stretch>
                  <a:fillRect/>
                </a:stretch>
              </a:blipFill>
            </p:spPr>
            <p:txBody>
              <a:bodyPr/>
              <a:lstStyle/>
              <a:p>
                <a:r>
                  <a:rPr lang="en-US">
                    <a:noFill/>
                  </a:rPr>
                  <a:t> </a:t>
                </a:r>
              </a:p>
            </p:txBody>
          </p:sp>
        </mc:Fallback>
      </mc:AlternateContent>
      <p:sp>
        <p:nvSpPr>
          <p:cNvPr id="103" name="Trapezoid 102">
            <a:extLst>
              <a:ext uri="{FF2B5EF4-FFF2-40B4-BE49-F238E27FC236}">
                <a16:creationId xmlns:a16="http://schemas.microsoft.com/office/drawing/2014/main" id="{76575C29-9F05-3E41-9239-5815BC1A83D6}"/>
              </a:ext>
            </a:extLst>
          </p:cNvPr>
          <p:cNvSpPr/>
          <p:nvPr/>
        </p:nvSpPr>
        <p:spPr>
          <a:xfrm rot="5400000" flipV="1">
            <a:off x="5022626" y="2121734"/>
            <a:ext cx="600709" cy="839709"/>
          </a:xfrm>
          <a:prstGeom prst="trapezoid">
            <a:avLst>
              <a:gd name="adj" fmla="val 20640"/>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CCB7576F-31BA-CE4B-A64B-841CFAC85572}"/>
              </a:ext>
            </a:extLst>
          </p:cNvPr>
          <p:cNvSpPr/>
          <p:nvPr/>
        </p:nvSpPr>
        <p:spPr>
          <a:xfrm>
            <a:off x="4614447" y="3156274"/>
            <a:ext cx="144963" cy="51212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rapezoid 104">
            <a:extLst>
              <a:ext uri="{FF2B5EF4-FFF2-40B4-BE49-F238E27FC236}">
                <a16:creationId xmlns:a16="http://schemas.microsoft.com/office/drawing/2014/main" id="{2FC7CCFA-A4AD-8D45-B7CD-686D093BFAA3}"/>
              </a:ext>
            </a:extLst>
          </p:cNvPr>
          <p:cNvSpPr/>
          <p:nvPr/>
        </p:nvSpPr>
        <p:spPr>
          <a:xfrm rot="5400000" flipV="1">
            <a:off x="5022627" y="3006967"/>
            <a:ext cx="600709" cy="839709"/>
          </a:xfrm>
          <a:prstGeom prst="trapezoid">
            <a:avLst>
              <a:gd name="adj" fmla="val 20640"/>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0458CB30-BD92-1842-9513-41893CFF1E3B}"/>
              </a:ext>
            </a:extLst>
          </p:cNvPr>
          <p:cNvSpPr/>
          <p:nvPr/>
        </p:nvSpPr>
        <p:spPr>
          <a:xfrm>
            <a:off x="4635733" y="4283439"/>
            <a:ext cx="144963" cy="51212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rapezoid 106">
            <a:extLst>
              <a:ext uri="{FF2B5EF4-FFF2-40B4-BE49-F238E27FC236}">
                <a16:creationId xmlns:a16="http://schemas.microsoft.com/office/drawing/2014/main" id="{41DD8E2F-8A4D-104A-9BDB-66C45F011DC4}"/>
              </a:ext>
            </a:extLst>
          </p:cNvPr>
          <p:cNvSpPr/>
          <p:nvPr/>
        </p:nvSpPr>
        <p:spPr>
          <a:xfrm rot="5400000" flipV="1">
            <a:off x="5062709" y="4136398"/>
            <a:ext cx="600709" cy="839709"/>
          </a:xfrm>
          <a:prstGeom prst="trapezoid">
            <a:avLst>
              <a:gd name="adj" fmla="val 20640"/>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78AB8B33-20E2-7845-A97E-8388967EEBEB}"/>
              </a:ext>
            </a:extLst>
          </p:cNvPr>
          <p:cNvSpPr/>
          <p:nvPr/>
        </p:nvSpPr>
        <p:spPr>
          <a:xfrm>
            <a:off x="4657655" y="5154543"/>
            <a:ext cx="144963" cy="51212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rapezoid 108">
            <a:extLst>
              <a:ext uri="{FF2B5EF4-FFF2-40B4-BE49-F238E27FC236}">
                <a16:creationId xmlns:a16="http://schemas.microsoft.com/office/drawing/2014/main" id="{FA04E0B2-2357-414C-9381-E046B0722BEA}"/>
              </a:ext>
            </a:extLst>
          </p:cNvPr>
          <p:cNvSpPr/>
          <p:nvPr/>
        </p:nvSpPr>
        <p:spPr>
          <a:xfrm rot="5400000" flipV="1">
            <a:off x="5073728" y="4994263"/>
            <a:ext cx="600709" cy="839709"/>
          </a:xfrm>
          <a:prstGeom prst="trapezoid">
            <a:avLst>
              <a:gd name="adj" fmla="val 20640"/>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0" name="TextBox 109">
                <a:extLst>
                  <a:ext uri="{FF2B5EF4-FFF2-40B4-BE49-F238E27FC236}">
                    <a16:creationId xmlns:a16="http://schemas.microsoft.com/office/drawing/2014/main" id="{FE68BF62-2BB0-934E-AB9B-B6347890BFDF}"/>
                  </a:ext>
                </a:extLst>
              </p:cNvPr>
              <p:cNvSpPr txBox="1"/>
              <p:nvPr/>
            </p:nvSpPr>
            <p:spPr>
              <a:xfrm>
                <a:off x="5109330" y="2322333"/>
                <a:ext cx="50521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tx1">
                              <a:lumMod val="95000"/>
                            </a:schemeClr>
                          </a:solidFill>
                          <a:latin typeface="Cambria Math" panose="02040503050406030204" pitchFamily="18" charset="0"/>
                        </a:rPr>
                        <m:t>𝑾</m:t>
                      </m:r>
                    </m:oMath>
                  </m:oMathPara>
                </a14:m>
                <a:endParaRPr lang="en-US" sz="2000" b="1" dirty="0">
                  <a:solidFill>
                    <a:schemeClr val="tx1">
                      <a:lumMod val="95000"/>
                    </a:schemeClr>
                  </a:solidFill>
                </a:endParaRPr>
              </a:p>
            </p:txBody>
          </p:sp>
        </mc:Choice>
        <mc:Fallback>
          <p:sp>
            <p:nvSpPr>
              <p:cNvPr id="110" name="TextBox 109">
                <a:extLst>
                  <a:ext uri="{FF2B5EF4-FFF2-40B4-BE49-F238E27FC236}">
                    <a16:creationId xmlns:a16="http://schemas.microsoft.com/office/drawing/2014/main" id="{FE68BF62-2BB0-934E-AB9B-B6347890BFDF}"/>
                  </a:ext>
                </a:extLst>
              </p:cNvPr>
              <p:cNvSpPr txBox="1">
                <a:spLocks noRot="1" noChangeAspect="1" noMove="1" noResize="1" noEditPoints="1" noAdjustHandles="1" noChangeArrowheads="1" noChangeShapeType="1" noTextEdit="1"/>
              </p:cNvSpPr>
              <p:nvPr/>
            </p:nvSpPr>
            <p:spPr>
              <a:xfrm>
                <a:off x="5109330" y="2322333"/>
                <a:ext cx="505219" cy="400110"/>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1" name="TextBox 110">
                <a:extLst>
                  <a:ext uri="{FF2B5EF4-FFF2-40B4-BE49-F238E27FC236}">
                    <a16:creationId xmlns:a16="http://schemas.microsoft.com/office/drawing/2014/main" id="{AE38C205-1299-2F48-8B0B-746CC6F52868}"/>
                  </a:ext>
                </a:extLst>
              </p:cNvPr>
              <p:cNvSpPr txBox="1"/>
              <p:nvPr/>
            </p:nvSpPr>
            <p:spPr>
              <a:xfrm>
                <a:off x="5139951" y="3207566"/>
                <a:ext cx="50521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tx1">
                              <a:lumMod val="95000"/>
                            </a:schemeClr>
                          </a:solidFill>
                          <a:latin typeface="Cambria Math" panose="02040503050406030204" pitchFamily="18" charset="0"/>
                        </a:rPr>
                        <m:t>𝑾</m:t>
                      </m:r>
                    </m:oMath>
                  </m:oMathPara>
                </a14:m>
                <a:endParaRPr lang="en-US" sz="2000" b="1" dirty="0">
                  <a:solidFill>
                    <a:schemeClr val="tx1">
                      <a:lumMod val="95000"/>
                    </a:schemeClr>
                  </a:solidFill>
                </a:endParaRPr>
              </a:p>
            </p:txBody>
          </p:sp>
        </mc:Choice>
        <mc:Fallback>
          <p:sp>
            <p:nvSpPr>
              <p:cNvPr id="111" name="TextBox 110">
                <a:extLst>
                  <a:ext uri="{FF2B5EF4-FFF2-40B4-BE49-F238E27FC236}">
                    <a16:creationId xmlns:a16="http://schemas.microsoft.com/office/drawing/2014/main" id="{AE38C205-1299-2F48-8B0B-746CC6F52868}"/>
                  </a:ext>
                </a:extLst>
              </p:cNvPr>
              <p:cNvSpPr txBox="1">
                <a:spLocks noRot="1" noChangeAspect="1" noMove="1" noResize="1" noEditPoints="1" noAdjustHandles="1" noChangeArrowheads="1" noChangeShapeType="1" noTextEdit="1"/>
              </p:cNvSpPr>
              <p:nvPr/>
            </p:nvSpPr>
            <p:spPr>
              <a:xfrm>
                <a:off x="5139951" y="3207566"/>
                <a:ext cx="505219" cy="40011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2" name="TextBox 111">
                <a:extLst>
                  <a:ext uri="{FF2B5EF4-FFF2-40B4-BE49-F238E27FC236}">
                    <a16:creationId xmlns:a16="http://schemas.microsoft.com/office/drawing/2014/main" id="{F9599703-4E50-444F-8E9F-F537795C30DC}"/>
                  </a:ext>
                </a:extLst>
              </p:cNvPr>
              <p:cNvSpPr txBox="1"/>
              <p:nvPr/>
            </p:nvSpPr>
            <p:spPr>
              <a:xfrm>
                <a:off x="5143159" y="4366591"/>
                <a:ext cx="50521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tx1">
                              <a:lumMod val="95000"/>
                            </a:schemeClr>
                          </a:solidFill>
                          <a:latin typeface="Cambria Math" panose="02040503050406030204" pitchFamily="18" charset="0"/>
                        </a:rPr>
                        <m:t>𝑾</m:t>
                      </m:r>
                    </m:oMath>
                  </m:oMathPara>
                </a14:m>
                <a:endParaRPr lang="en-US" sz="2000" b="1" dirty="0">
                  <a:solidFill>
                    <a:schemeClr val="tx1">
                      <a:lumMod val="95000"/>
                    </a:schemeClr>
                  </a:solidFill>
                </a:endParaRPr>
              </a:p>
            </p:txBody>
          </p:sp>
        </mc:Choice>
        <mc:Fallback>
          <p:sp>
            <p:nvSpPr>
              <p:cNvPr id="112" name="TextBox 111">
                <a:extLst>
                  <a:ext uri="{FF2B5EF4-FFF2-40B4-BE49-F238E27FC236}">
                    <a16:creationId xmlns:a16="http://schemas.microsoft.com/office/drawing/2014/main" id="{F9599703-4E50-444F-8E9F-F537795C30DC}"/>
                  </a:ext>
                </a:extLst>
              </p:cNvPr>
              <p:cNvSpPr txBox="1">
                <a:spLocks noRot="1" noChangeAspect="1" noMove="1" noResize="1" noEditPoints="1" noAdjustHandles="1" noChangeArrowheads="1" noChangeShapeType="1" noTextEdit="1"/>
              </p:cNvSpPr>
              <p:nvPr/>
            </p:nvSpPr>
            <p:spPr>
              <a:xfrm>
                <a:off x="5143159" y="4366591"/>
                <a:ext cx="505219" cy="400110"/>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3" name="TextBox 112">
                <a:extLst>
                  <a:ext uri="{FF2B5EF4-FFF2-40B4-BE49-F238E27FC236}">
                    <a16:creationId xmlns:a16="http://schemas.microsoft.com/office/drawing/2014/main" id="{F9A8553C-B31B-774E-928C-ADD00BE860F0}"/>
                  </a:ext>
                </a:extLst>
              </p:cNvPr>
              <p:cNvSpPr txBox="1"/>
              <p:nvPr/>
            </p:nvSpPr>
            <p:spPr>
              <a:xfrm>
                <a:off x="5168394" y="5209865"/>
                <a:ext cx="50521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tx1">
                              <a:lumMod val="95000"/>
                            </a:schemeClr>
                          </a:solidFill>
                          <a:latin typeface="Cambria Math" panose="02040503050406030204" pitchFamily="18" charset="0"/>
                        </a:rPr>
                        <m:t>𝑾</m:t>
                      </m:r>
                    </m:oMath>
                  </m:oMathPara>
                </a14:m>
                <a:endParaRPr lang="en-US" sz="2000" b="1" dirty="0">
                  <a:solidFill>
                    <a:schemeClr val="tx1">
                      <a:lumMod val="95000"/>
                    </a:schemeClr>
                  </a:solidFill>
                </a:endParaRPr>
              </a:p>
            </p:txBody>
          </p:sp>
        </mc:Choice>
        <mc:Fallback>
          <p:sp>
            <p:nvSpPr>
              <p:cNvPr id="113" name="TextBox 112">
                <a:extLst>
                  <a:ext uri="{FF2B5EF4-FFF2-40B4-BE49-F238E27FC236}">
                    <a16:creationId xmlns:a16="http://schemas.microsoft.com/office/drawing/2014/main" id="{F9A8553C-B31B-774E-928C-ADD00BE860F0}"/>
                  </a:ext>
                </a:extLst>
              </p:cNvPr>
              <p:cNvSpPr txBox="1">
                <a:spLocks noRot="1" noChangeAspect="1" noMove="1" noResize="1" noEditPoints="1" noAdjustHandles="1" noChangeArrowheads="1" noChangeShapeType="1" noTextEdit="1"/>
              </p:cNvSpPr>
              <p:nvPr/>
            </p:nvSpPr>
            <p:spPr>
              <a:xfrm>
                <a:off x="5168394" y="5209865"/>
                <a:ext cx="505219" cy="400110"/>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38962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5BC91-D19B-6C4A-A370-645008A5482F}"/>
              </a:ext>
            </a:extLst>
          </p:cNvPr>
          <p:cNvSpPr>
            <a:spLocks noGrp="1"/>
          </p:cNvSpPr>
          <p:nvPr>
            <p:ph type="title"/>
          </p:nvPr>
        </p:nvSpPr>
        <p:spPr/>
        <p:txBody>
          <a:bodyPr/>
          <a:lstStyle/>
          <a:p>
            <a:r>
              <a:rPr lang="en-US" dirty="0"/>
              <a:t>Assignment 6</a:t>
            </a:r>
          </a:p>
        </p:txBody>
      </p:sp>
      <p:sp>
        <p:nvSpPr>
          <p:cNvPr id="3" name="Content Placeholder 2">
            <a:extLst>
              <a:ext uri="{FF2B5EF4-FFF2-40B4-BE49-F238E27FC236}">
                <a16:creationId xmlns:a16="http://schemas.microsoft.com/office/drawing/2014/main" id="{1BB12CE5-358B-C84A-883E-B73A960615FF}"/>
              </a:ext>
            </a:extLst>
          </p:cNvPr>
          <p:cNvSpPr>
            <a:spLocks noGrp="1"/>
          </p:cNvSpPr>
          <p:nvPr>
            <p:ph idx="1"/>
          </p:nvPr>
        </p:nvSpPr>
        <p:spPr>
          <a:xfrm>
            <a:off x="525005" y="1690688"/>
            <a:ext cx="11393192" cy="4807650"/>
          </a:xfrm>
        </p:spPr>
        <p:txBody>
          <a:bodyPr>
            <a:normAutofit lnSpcReduction="10000"/>
          </a:bodyPr>
          <a:lstStyle/>
          <a:p>
            <a:r>
              <a:rPr lang="en-US" dirty="0"/>
              <a:t>You will be using a dataset comprised of lines of dialog from the TV series </a:t>
            </a:r>
            <a:r>
              <a:rPr lang="en-US" i="1" dirty="0"/>
              <a:t>Friends</a:t>
            </a:r>
            <a:endParaRPr lang="en-US" dirty="0"/>
          </a:p>
          <a:p>
            <a:endParaRPr lang="en-US" i="1" dirty="0"/>
          </a:p>
          <a:p>
            <a:r>
              <a:rPr lang="en-US" dirty="0"/>
              <a:t>Using this dataset, you will train the CBOW model and a model created by </a:t>
            </a:r>
            <a:r>
              <a:rPr lang="en-US" dirty="0" err="1"/>
              <a:t>Yoshua</a:t>
            </a:r>
            <a:r>
              <a:rPr lang="en-US" dirty="0"/>
              <a:t> </a:t>
            </a:r>
            <a:r>
              <a:rPr lang="en-US" dirty="0" err="1"/>
              <a:t>Bengio</a:t>
            </a:r>
            <a:r>
              <a:rPr lang="en-US" dirty="0"/>
              <a:t> in order to train a language model and obtain your own word vector embeddings</a:t>
            </a:r>
          </a:p>
          <a:p>
            <a:pPr lvl="1"/>
            <a:r>
              <a:rPr lang="en-CA" dirty="0">
                <a:hlinkClick r:id="rId3"/>
              </a:rPr>
              <a:t>http://www.jmlr.org/papers/volume3/bengio03a/bengio03a.pdf</a:t>
            </a:r>
            <a:endParaRPr lang="en-CA" dirty="0"/>
          </a:p>
          <a:p>
            <a:endParaRPr lang="en-CA" dirty="0"/>
          </a:p>
          <a:p>
            <a:r>
              <a:rPr lang="en-CA" b="1" dirty="0"/>
              <a:t>Note</a:t>
            </a:r>
            <a:r>
              <a:rPr lang="en-CA" dirty="0"/>
              <a:t>: there was a lot of preprocessing done in order to reduce the vocabulary size. This was only done to aid in the visualization. I encourage you to look at the </a:t>
            </a:r>
            <a:r>
              <a:rPr lang="en-CA" dirty="0" err="1">
                <a:latin typeface="Courier New" panose="02070309020205020404" pitchFamily="49" charset="0"/>
                <a:cs typeface="Courier New" panose="02070309020205020404" pitchFamily="49" charset="0"/>
              </a:rPr>
              <a:t>utils.py</a:t>
            </a:r>
            <a:r>
              <a:rPr lang="en-CA" dirty="0">
                <a:cs typeface="Courier New" panose="02070309020205020404" pitchFamily="49" charset="0"/>
              </a:rPr>
              <a:t> </a:t>
            </a:r>
            <a:r>
              <a:rPr lang="en-CA" dirty="0"/>
              <a:t>file to see how the popular NLP Python libraries are used (</a:t>
            </a:r>
            <a:r>
              <a:rPr lang="en-CA" dirty="0" err="1"/>
              <a:t>spaCy</a:t>
            </a:r>
            <a:r>
              <a:rPr lang="en-CA" dirty="0"/>
              <a:t> and </a:t>
            </a:r>
            <a:r>
              <a:rPr lang="en-CA" dirty="0" err="1"/>
              <a:t>nltk</a:t>
            </a:r>
            <a:r>
              <a:rPr lang="en-CA" dirty="0"/>
              <a:t>)</a:t>
            </a:r>
            <a:endParaRPr lang="en-US" dirty="0"/>
          </a:p>
        </p:txBody>
      </p:sp>
    </p:spTree>
    <p:extLst>
      <p:ext uri="{BB962C8B-B14F-4D97-AF65-F5344CB8AC3E}">
        <p14:creationId xmlns:p14="http://schemas.microsoft.com/office/powerpoint/2010/main" val="2848803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C8ADA-F776-BF43-88B8-EA912B1E6919}"/>
              </a:ext>
            </a:extLst>
          </p:cNvPr>
          <p:cNvSpPr>
            <a:spLocks noGrp="1"/>
          </p:cNvSpPr>
          <p:nvPr>
            <p:ph type="title"/>
          </p:nvPr>
        </p:nvSpPr>
        <p:spPr/>
        <p:txBody>
          <a:bodyPr/>
          <a:lstStyle/>
          <a:p>
            <a:r>
              <a:rPr lang="en-US" dirty="0"/>
              <a:t>What Makes NLP Challenging?</a:t>
            </a:r>
          </a:p>
        </p:txBody>
      </p:sp>
      <p:sp>
        <p:nvSpPr>
          <p:cNvPr id="3" name="Content Placeholder 2">
            <a:extLst>
              <a:ext uri="{FF2B5EF4-FFF2-40B4-BE49-F238E27FC236}">
                <a16:creationId xmlns:a16="http://schemas.microsoft.com/office/drawing/2014/main" id="{83BB1EDE-38C8-1442-BB9F-39BBE813B455}"/>
              </a:ext>
            </a:extLst>
          </p:cNvPr>
          <p:cNvSpPr>
            <a:spLocks noGrp="1"/>
          </p:cNvSpPr>
          <p:nvPr>
            <p:ph idx="1"/>
          </p:nvPr>
        </p:nvSpPr>
        <p:spPr/>
        <p:txBody>
          <a:bodyPr>
            <a:normAutofit lnSpcReduction="10000"/>
          </a:bodyPr>
          <a:lstStyle/>
          <a:p>
            <a:r>
              <a:rPr lang="en-US" b="1" dirty="0"/>
              <a:t>Human languages were not designed for computers</a:t>
            </a:r>
            <a:r>
              <a:rPr lang="en-US" dirty="0"/>
              <a:t>. Language evolved to be understood by the human brain, and the human brain evolved to understand language. </a:t>
            </a:r>
          </a:p>
          <a:p>
            <a:endParaRPr lang="en-US" dirty="0"/>
          </a:p>
          <a:p>
            <a:r>
              <a:rPr lang="en-US" b="1" dirty="0"/>
              <a:t>Human languages were not designed</a:t>
            </a:r>
            <a:r>
              <a:rPr lang="en-US" dirty="0"/>
              <a:t>, but rather organically developed over time. They are fluid and can change within a single generation as new lingo is introduced.</a:t>
            </a:r>
          </a:p>
          <a:p>
            <a:endParaRPr lang="en-US" dirty="0"/>
          </a:p>
          <a:p>
            <a:r>
              <a:rPr lang="en-US" dirty="0"/>
              <a:t>Overall, human language is just complicated and creating an algorithm that encapsulates all the nuances is challenging</a:t>
            </a:r>
          </a:p>
          <a:p>
            <a:endParaRPr lang="en-US" dirty="0"/>
          </a:p>
          <a:p>
            <a:endParaRPr lang="en-US" dirty="0"/>
          </a:p>
        </p:txBody>
      </p:sp>
    </p:spTree>
    <p:extLst>
      <p:ext uri="{BB962C8B-B14F-4D97-AF65-F5344CB8AC3E}">
        <p14:creationId xmlns:p14="http://schemas.microsoft.com/office/powerpoint/2010/main" val="2175652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6458-FACF-2A41-A031-07E5ADB6D2F4}"/>
              </a:ext>
            </a:extLst>
          </p:cNvPr>
          <p:cNvSpPr>
            <a:spLocks noGrp="1"/>
          </p:cNvSpPr>
          <p:nvPr>
            <p:ph type="title"/>
          </p:nvPr>
        </p:nvSpPr>
        <p:spPr/>
        <p:txBody>
          <a:bodyPr/>
          <a:lstStyle/>
          <a:p>
            <a:r>
              <a:rPr lang="en-US" dirty="0"/>
              <a:t>Assignment 6 – CBOW Architecture</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C8861A3F-1723-9342-977A-40A433E16DA3}"/>
                  </a:ext>
                </a:extLst>
              </p:cNvPr>
              <p:cNvSpPr txBox="1"/>
              <p:nvPr/>
            </p:nvSpPr>
            <p:spPr>
              <a:xfrm>
                <a:off x="10601131" y="3656849"/>
                <a:ext cx="1129527" cy="400110"/>
              </a:xfrm>
              <a:prstGeom prst="rect">
                <a:avLst/>
              </a:prstGeom>
              <a:noFill/>
            </p:spPr>
            <p:txBody>
              <a:bodyPr wrap="square" rtlCol="0">
                <a:spAutoFit/>
              </a:bodyPr>
              <a:lstStyle/>
              <a:p>
                <a:r>
                  <a:rPr lang="en-US" sz="2000" dirty="0">
                    <a:solidFill>
                      <a:srgbClr val="FF40FF"/>
                    </a:solidFill>
                  </a:rPr>
                  <a:t>Token   </a:t>
                </a:r>
                <a14:m>
                  <m:oMath xmlns:m="http://schemas.openxmlformats.org/officeDocument/2006/math">
                    <m:r>
                      <a:rPr lang="en-US" sz="2000" b="0" i="1" smtClean="0">
                        <a:solidFill>
                          <a:srgbClr val="FF40FF"/>
                        </a:solidFill>
                        <a:latin typeface="Cambria Math" panose="02040503050406030204" pitchFamily="18" charset="0"/>
                      </a:rPr>
                      <m:t>𝑡</m:t>
                    </m:r>
                  </m:oMath>
                </a14:m>
                <a:endParaRPr lang="en-US" sz="2000" dirty="0">
                  <a:solidFill>
                    <a:srgbClr val="FF40FF"/>
                  </a:solidFill>
                </a:endParaRPr>
              </a:p>
            </p:txBody>
          </p:sp>
        </mc:Choice>
        <mc:Fallback>
          <p:sp>
            <p:nvSpPr>
              <p:cNvPr id="16" name="TextBox 15">
                <a:extLst>
                  <a:ext uri="{FF2B5EF4-FFF2-40B4-BE49-F238E27FC236}">
                    <a16:creationId xmlns:a16="http://schemas.microsoft.com/office/drawing/2014/main" id="{C8861A3F-1723-9342-977A-40A433E16DA3}"/>
                  </a:ext>
                </a:extLst>
              </p:cNvPr>
              <p:cNvSpPr txBox="1">
                <a:spLocks noRot="1" noChangeAspect="1" noMove="1" noResize="1" noEditPoints="1" noAdjustHandles="1" noChangeArrowheads="1" noChangeShapeType="1" noTextEdit="1"/>
              </p:cNvSpPr>
              <p:nvPr/>
            </p:nvSpPr>
            <p:spPr>
              <a:xfrm>
                <a:off x="10601131" y="3656849"/>
                <a:ext cx="1129527" cy="400110"/>
              </a:xfrm>
              <a:prstGeom prst="rect">
                <a:avLst/>
              </a:prstGeom>
              <a:blipFill>
                <a:blip r:embed="rId3"/>
                <a:stretch>
                  <a:fillRect l="-5556" t="-9677" b="-25806"/>
                </a:stretch>
              </a:blipFill>
            </p:spPr>
            <p:txBody>
              <a:bodyPr/>
              <a:lstStyle/>
              <a:p>
                <a:r>
                  <a:rPr lang="en-US">
                    <a:noFill/>
                  </a:rPr>
                  <a:t> </a:t>
                </a:r>
              </a:p>
            </p:txBody>
          </p:sp>
        </mc:Fallback>
      </mc:AlternateContent>
      <p:sp>
        <p:nvSpPr>
          <p:cNvPr id="50" name="Left Brace 49">
            <a:extLst>
              <a:ext uri="{FF2B5EF4-FFF2-40B4-BE49-F238E27FC236}">
                <a16:creationId xmlns:a16="http://schemas.microsoft.com/office/drawing/2014/main" id="{59D3C7D8-5299-DF45-BDEC-65D6A605DF24}"/>
              </a:ext>
            </a:extLst>
          </p:cNvPr>
          <p:cNvSpPr/>
          <p:nvPr/>
        </p:nvSpPr>
        <p:spPr>
          <a:xfrm>
            <a:off x="3583785" y="2389751"/>
            <a:ext cx="400472" cy="3103393"/>
          </a:xfrm>
          <a:prstGeom prst="leftBrace">
            <a:avLst>
              <a:gd name="adj1" fmla="val 49559"/>
              <a:gd name="adj2" fmla="val 50000"/>
            </a:avLst>
          </a:prstGeom>
          <a:ln w="38100">
            <a:solidFill>
              <a:srgbClr val="7F7F7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Rectangle 50">
            <a:extLst>
              <a:ext uri="{FF2B5EF4-FFF2-40B4-BE49-F238E27FC236}">
                <a16:creationId xmlns:a16="http://schemas.microsoft.com/office/drawing/2014/main" id="{6AEEBB5C-D9CC-9944-AA6E-37D961A143A3}"/>
              </a:ext>
            </a:extLst>
          </p:cNvPr>
          <p:cNvSpPr/>
          <p:nvPr/>
        </p:nvSpPr>
        <p:spPr>
          <a:xfrm>
            <a:off x="589723" y="2616179"/>
            <a:ext cx="2885932" cy="2246769"/>
          </a:xfrm>
          <a:prstGeom prst="rect">
            <a:avLst/>
          </a:prstGeom>
        </p:spPr>
        <p:txBody>
          <a:bodyPr wrap="square">
            <a:spAutoFit/>
          </a:bodyPr>
          <a:lstStyle/>
          <a:p>
            <a:pPr algn="ctr"/>
            <a:r>
              <a:rPr lang="en-US" sz="1400" dirty="0">
                <a:solidFill>
                  <a:srgbClr val="7F7F7F"/>
                </a:solidFill>
              </a:rPr>
              <a:t>In the code, the variable </a:t>
            </a:r>
            <a:r>
              <a:rPr lang="en-US" sz="1400" dirty="0">
                <a:solidFill>
                  <a:srgbClr val="7F7F7F"/>
                </a:solidFill>
                <a:latin typeface="Courier New" panose="02070309020205020404" pitchFamily="49" charset="0"/>
                <a:cs typeface="Courier New" panose="02070309020205020404" pitchFamily="49" charset="0"/>
              </a:rPr>
              <a:t>context_length </a:t>
            </a:r>
            <a:r>
              <a:rPr lang="en-US" sz="1400" dirty="0">
                <a:solidFill>
                  <a:srgbClr val="7F7F7F"/>
                </a:solidFill>
              </a:rPr>
              <a:t>is a two-element tuple. The first element refers to how many words prior to the target token are in the input. Likewise, the second element refers to how many words after the target token are in the input.</a:t>
            </a:r>
          </a:p>
          <a:p>
            <a:pPr algn="ctr"/>
            <a:endParaRPr lang="en-US" sz="1400" dirty="0">
              <a:solidFill>
                <a:srgbClr val="7F7F7F"/>
              </a:solidFill>
            </a:endParaRPr>
          </a:p>
          <a:p>
            <a:pPr algn="ctr"/>
            <a:r>
              <a:rPr lang="en-US" sz="1400" dirty="0">
                <a:solidFill>
                  <a:srgbClr val="7F7F7F"/>
                </a:solidFill>
              </a:rPr>
              <a:t>In this case, it would be (2, 2)</a:t>
            </a:r>
          </a:p>
        </p:txBody>
      </p:sp>
      <p:sp>
        <p:nvSpPr>
          <p:cNvPr id="52" name="Rectangle 51">
            <a:extLst>
              <a:ext uri="{FF2B5EF4-FFF2-40B4-BE49-F238E27FC236}">
                <a16:creationId xmlns:a16="http://schemas.microsoft.com/office/drawing/2014/main" id="{2DF5BA7F-81D0-9A42-8091-E1734B703912}"/>
              </a:ext>
            </a:extLst>
          </p:cNvPr>
          <p:cNvSpPr/>
          <p:nvPr/>
        </p:nvSpPr>
        <p:spPr>
          <a:xfrm>
            <a:off x="4630544" y="6023884"/>
            <a:ext cx="1439455" cy="308694"/>
          </a:xfrm>
          <a:prstGeom prst="rect">
            <a:avLst/>
          </a:prstGeom>
        </p:spPr>
        <p:txBody>
          <a:bodyPr wrap="square">
            <a:spAutoFit/>
          </a:bodyPr>
          <a:lstStyle/>
          <a:p>
            <a:pPr algn="ctr"/>
            <a:r>
              <a:rPr lang="en-US" sz="1400" dirty="0">
                <a:solidFill>
                  <a:srgbClr val="7F7F7F"/>
                </a:solidFill>
                <a:latin typeface="Courier New" panose="02070309020205020404" pitchFamily="49" charset="0"/>
                <a:cs typeface="Courier New" panose="02070309020205020404" pitchFamily="49" charset="0"/>
              </a:rPr>
              <a:t>vocab_size</a:t>
            </a:r>
            <a:endParaRPr lang="en-US" sz="1400" dirty="0">
              <a:solidFill>
                <a:srgbClr val="7F7F7F"/>
              </a:solidFill>
            </a:endParaRPr>
          </a:p>
        </p:txBody>
      </p:sp>
      <p:sp>
        <p:nvSpPr>
          <p:cNvPr id="53" name="Rectangle 52">
            <a:extLst>
              <a:ext uri="{FF2B5EF4-FFF2-40B4-BE49-F238E27FC236}">
                <a16:creationId xmlns:a16="http://schemas.microsoft.com/office/drawing/2014/main" id="{64FE88A6-F42E-4B43-BC81-A62B59E9C1E7}"/>
              </a:ext>
            </a:extLst>
          </p:cNvPr>
          <p:cNvSpPr/>
          <p:nvPr/>
        </p:nvSpPr>
        <p:spPr>
          <a:xfrm>
            <a:off x="7223291" y="6087737"/>
            <a:ext cx="1680220" cy="307777"/>
          </a:xfrm>
          <a:prstGeom prst="rect">
            <a:avLst/>
          </a:prstGeom>
        </p:spPr>
        <p:txBody>
          <a:bodyPr wrap="square">
            <a:spAutoFit/>
          </a:bodyPr>
          <a:lstStyle/>
          <a:p>
            <a:pPr algn="ctr"/>
            <a:r>
              <a:rPr lang="en-US" sz="1400" dirty="0">
                <a:solidFill>
                  <a:srgbClr val="7F7F7F"/>
                </a:solidFill>
                <a:latin typeface="Courier New" panose="02070309020205020404" pitchFamily="49" charset="0"/>
                <a:cs typeface="Courier New" panose="02070309020205020404" pitchFamily="49" charset="0"/>
              </a:rPr>
              <a:t>embedding_size</a:t>
            </a:r>
            <a:endParaRPr lang="en-US" sz="1400" dirty="0">
              <a:solidFill>
                <a:srgbClr val="7F7F7F"/>
              </a:solidFill>
            </a:endParaRPr>
          </a:p>
        </p:txBody>
      </p:sp>
      <p:sp>
        <p:nvSpPr>
          <p:cNvPr id="54" name="Rectangle 53">
            <a:extLst>
              <a:ext uri="{FF2B5EF4-FFF2-40B4-BE49-F238E27FC236}">
                <a16:creationId xmlns:a16="http://schemas.microsoft.com/office/drawing/2014/main" id="{743EB382-2EFD-4E44-8ADA-D648DDDE546B}"/>
              </a:ext>
            </a:extLst>
          </p:cNvPr>
          <p:cNvSpPr/>
          <p:nvPr/>
        </p:nvSpPr>
        <p:spPr>
          <a:xfrm>
            <a:off x="8960080" y="4827128"/>
            <a:ext cx="1439455" cy="308694"/>
          </a:xfrm>
          <a:prstGeom prst="rect">
            <a:avLst/>
          </a:prstGeom>
        </p:spPr>
        <p:txBody>
          <a:bodyPr wrap="square">
            <a:spAutoFit/>
          </a:bodyPr>
          <a:lstStyle/>
          <a:p>
            <a:pPr algn="ctr"/>
            <a:r>
              <a:rPr lang="en-US" sz="1400" dirty="0">
                <a:solidFill>
                  <a:srgbClr val="7F7F7F"/>
                </a:solidFill>
                <a:latin typeface="Courier New" panose="02070309020205020404" pitchFamily="49" charset="0"/>
                <a:cs typeface="Courier New" panose="02070309020205020404" pitchFamily="49" charset="0"/>
              </a:rPr>
              <a:t>vocab_size</a:t>
            </a:r>
            <a:endParaRPr lang="en-US" sz="1400" dirty="0">
              <a:solidFill>
                <a:srgbClr val="7F7F7F"/>
              </a:solidFill>
            </a:endParaRPr>
          </a:p>
        </p:txBody>
      </p:sp>
      <p:cxnSp>
        <p:nvCxnSpPr>
          <p:cNvPr id="55" name="Straight Arrow Connector 54">
            <a:extLst>
              <a:ext uri="{FF2B5EF4-FFF2-40B4-BE49-F238E27FC236}">
                <a16:creationId xmlns:a16="http://schemas.microsoft.com/office/drawing/2014/main" id="{4CE92A62-8227-0349-86A7-31FC54DAF162}"/>
              </a:ext>
            </a:extLst>
          </p:cNvPr>
          <p:cNvCxnSpPr>
            <a:cxnSpLocks/>
          </p:cNvCxnSpPr>
          <p:nvPr/>
        </p:nvCxnSpPr>
        <p:spPr>
          <a:xfrm flipV="1">
            <a:off x="5322877" y="5651760"/>
            <a:ext cx="553791" cy="417603"/>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128F79A-5F7E-1645-AC22-A411157A46E7}"/>
              </a:ext>
            </a:extLst>
          </p:cNvPr>
          <p:cNvCxnSpPr>
            <a:cxnSpLocks/>
          </p:cNvCxnSpPr>
          <p:nvPr/>
        </p:nvCxnSpPr>
        <p:spPr>
          <a:xfrm flipH="1" flipV="1">
            <a:off x="7482956" y="5651761"/>
            <a:ext cx="312849" cy="417602"/>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75F7813-DBA2-F14B-BF55-0A4842042622}"/>
              </a:ext>
            </a:extLst>
          </p:cNvPr>
          <p:cNvCxnSpPr>
            <a:cxnSpLocks/>
          </p:cNvCxnSpPr>
          <p:nvPr/>
        </p:nvCxnSpPr>
        <p:spPr>
          <a:xfrm flipV="1">
            <a:off x="9762880" y="4315442"/>
            <a:ext cx="525739" cy="484855"/>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AA6760B-D39C-1243-816F-5782AEDBA58E}"/>
              </a:ext>
            </a:extLst>
          </p:cNvPr>
          <p:cNvCxnSpPr>
            <a:cxnSpLocks/>
          </p:cNvCxnSpPr>
          <p:nvPr/>
        </p:nvCxnSpPr>
        <p:spPr>
          <a:xfrm flipH="1" flipV="1">
            <a:off x="9096399" y="4314835"/>
            <a:ext cx="537594" cy="483380"/>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0" name="TextBox 99">
                <a:extLst>
                  <a:ext uri="{FF2B5EF4-FFF2-40B4-BE49-F238E27FC236}">
                    <a16:creationId xmlns:a16="http://schemas.microsoft.com/office/drawing/2014/main" id="{52180819-DF3B-8F4F-8617-90AD27A90016}"/>
                  </a:ext>
                </a:extLst>
              </p:cNvPr>
              <p:cNvSpPr txBox="1"/>
              <p:nvPr/>
            </p:nvSpPr>
            <p:spPr>
              <a:xfrm>
                <a:off x="4095490" y="2354958"/>
                <a:ext cx="1540889" cy="400110"/>
              </a:xfrm>
              <a:prstGeom prst="rect">
                <a:avLst/>
              </a:prstGeom>
              <a:noFill/>
            </p:spPr>
            <p:txBody>
              <a:bodyPr wrap="square" rtlCol="0">
                <a:spAutoFit/>
              </a:bodyPr>
              <a:lstStyle/>
              <a:p>
                <a:r>
                  <a:rPr lang="en-US" sz="2000" dirty="0">
                    <a:solidFill>
                      <a:srgbClr val="FFC000"/>
                    </a:solidFill>
                  </a:rPr>
                  <a:t>Token   </a:t>
                </a:r>
                <a14:m>
                  <m:oMath xmlns:m="http://schemas.openxmlformats.org/officeDocument/2006/math">
                    <m:r>
                      <a:rPr lang="en-US" sz="2000" b="0" i="1" smtClean="0">
                        <a:solidFill>
                          <a:srgbClr val="FFC000"/>
                        </a:solidFill>
                        <a:latin typeface="Cambria Math" panose="02040503050406030204" pitchFamily="18" charset="0"/>
                      </a:rPr>
                      <m:t>𝑡</m:t>
                    </m:r>
                    <m:r>
                      <a:rPr lang="en-US" sz="2000" b="0" i="1" smtClean="0">
                        <a:solidFill>
                          <a:srgbClr val="FFC000"/>
                        </a:solidFill>
                        <a:latin typeface="Cambria Math" panose="02040503050406030204" pitchFamily="18" charset="0"/>
                      </a:rPr>
                      <m:t>−2</m:t>
                    </m:r>
                  </m:oMath>
                </a14:m>
                <a:endParaRPr lang="en-US" sz="2000" dirty="0">
                  <a:solidFill>
                    <a:srgbClr val="FFC000"/>
                  </a:solidFill>
                </a:endParaRPr>
              </a:p>
            </p:txBody>
          </p:sp>
        </mc:Choice>
        <mc:Fallback>
          <p:sp>
            <p:nvSpPr>
              <p:cNvPr id="100" name="TextBox 99">
                <a:extLst>
                  <a:ext uri="{FF2B5EF4-FFF2-40B4-BE49-F238E27FC236}">
                    <a16:creationId xmlns:a16="http://schemas.microsoft.com/office/drawing/2014/main" id="{52180819-DF3B-8F4F-8617-90AD27A90016}"/>
                  </a:ext>
                </a:extLst>
              </p:cNvPr>
              <p:cNvSpPr txBox="1">
                <a:spLocks noRot="1" noChangeAspect="1" noMove="1" noResize="1" noEditPoints="1" noAdjustHandles="1" noChangeArrowheads="1" noChangeShapeType="1" noTextEdit="1"/>
              </p:cNvSpPr>
              <p:nvPr/>
            </p:nvSpPr>
            <p:spPr>
              <a:xfrm>
                <a:off x="4095490" y="2354958"/>
                <a:ext cx="1540889" cy="400110"/>
              </a:xfrm>
              <a:prstGeom prst="rect">
                <a:avLst/>
              </a:prstGeom>
              <a:blipFill>
                <a:blip r:embed="rId4"/>
                <a:stretch>
                  <a:fillRect l="-3252" t="-6061" b="-242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1" name="TextBox 100">
                <a:extLst>
                  <a:ext uri="{FF2B5EF4-FFF2-40B4-BE49-F238E27FC236}">
                    <a16:creationId xmlns:a16="http://schemas.microsoft.com/office/drawing/2014/main" id="{90FF9140-C34B-AE4B-9643-3A22E000ABA9}"/>
                  </a:ext>
                </a:extLst>
              </p:cNvPr>
              <p:cNvSpPr txBox="1"/>
              <p:nvPr/>
            </p:nvSpPr>
            <p:spPr>
              <a:xfrm>
                <a:off x="4095490" y="3065142"/>
                <a:ext cx="1540889" cy="400110"/>
              </a:xfrm>
              <a:prstGeom prst="rect">
                <a:avLst/>
              </a:prstGeom>
              <a:noFill/>
            </p:spPr>
            <p:txBody>
              <a:bodyPr wrap="square" rtlCol="0">
                <a:spAutoFit/>
              </a:bodyPr>
              <a:lstStyle/>
              <a:p>
                <a:r>
                  <a:rPr lang="en-US" sz="2000" dirty="0">
                    <a:solidFill>
                      <a:srgbClr val="FFC000"/>
                    </a:solidFill>
                  </a:rPr>
                  <a:t>Token   </a:t>
                </a:r>
                <a14:m>
                  <m:oMath xmlns:m="http://schemas.openxmlformats.org/officeDocument/2006/math">
                    <m:r>
                      <a:rPr lang="en-US" sz="2000" b="0" i="1" smtClean="0">
                        <a:solidFill>
                          <a:srgbClr val="FFC000"/>
                        </a:solidFill>
                        <a:latin typeface="Cambria Math" panose="02040503050406030204" pitchFamily="18" charset="0"/>
                      </a:rPr>
                      <m:t>𝑡</m:t>
                    </m:r>
                    <m:r>
                      <a:rPr lang="en-US" sz="2000" b="0" i="1" smtClean="0">
                        <a:solidFill>
                          <a:srgbClr val="FFC000"/>
                        </a:solidFill>
                        <a:latin typeface="Cambria Math" panose="02040503050406030204" pitchFamily="18" charset="0"/>
                      </a:rPr>
                      <m:t>−1</m:t>
                    </m:r>
                  </m:oMath>
                </a14:m>
                <a:endParaRPr lang="en-US" sz="2000" dirty="0">
                  <a:solidFill>
                    <a:srgbClr val="FFC000"/>
                  </a:solidFill>
                </a:endParaRPr>
              </a:p>
            </p:txBody>
          </p:sp>
        </mc:Choice>
        <mc:Fallback>
          <p:sp>
            <p:nvSpPr>
              <p:cNvPr id="101" name="TextBox 100">
                <a:extLst>
                  <a:ext uri="{FF2B5EF4-FFF2-40B4-BE49-F238E27FC236}">
                    <a16:creationId xmlns:a16="http://schemas.microsoft.com/office/drawing/2014/main" id="{90FF9140-C34B-AE4B-9643-3A22E000ABA9}"/>
                  </a:ext>
                </a:extLst>
              </p:cNvPr>
              <p:cNvSpPr txBox="1">
                <a:spLocks noRot="1" noChangeAspect="1" noMove="1" noResize="1" noEditPoints="1" noAdjustHandles="1" noChangeArrowheads="1" noChangeShapeType="1" noTextEdit="1"/>
              </p:cNvSpPr>
              <p:nvPr/>
            </p:nvSpPr>
            <p:spPr>
              <a:xfrm>
                <a:off x="4095490" y="3065142"/>
                <a:ext cx="1540889" cy="400110"/>
              </a:xfrm>
              <a:prstGeom prst="rect">
                <a:avLst/>
              </a:prstGeom>
              <a:blipFill>
                <a:blip r:embed="rId5"/>
                <a:stretch>
                  <a:fillRect l="-3252" t="-6061" b="-242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2" name="TextBox 101">
                <a:extLst>
                  <a:ext uri="{FF2B5EF4-FFF2-40B4-BE49-F238E27FC236}">
                    <a16:creationId xmlns:a16="http://schemas.microsoft.com/office/drawing/2014/main" id="{0FBFE38A-CD1B-3F4D-A290-B2E7B7C2CD3B}"/>
                  </a:ext>
                </a:extLst>
              </p:cNvPr>
              <p:cNvSpPr txBox="1"/>
              <p:nvPr/>
            </p:nvSpPr>
            <p:spPr>
              <a:xfrm>
                <a:off x="4095490" y="4256857"/>
                <a:ext cx="1540889" cy="400110"/>
              </a:xfrm>
              <a:prstGeom prst="rect">
                <a:avLst/>
              </a:prstGeom>
              <a:noFill/>
            </p:spPr>
            <p:txBody>
              <a:bodyPr wrap="square" rtlCol="0">
                <a:spAutoFit/>
              </a:bodyPr>
              <a:lstStyle/>
              <a:p>
                <a:r>
                  <a:rPr lang="en-US" sz="2000" dirty="0">
                    <a:solidFill>
                      <a:srgbClr val="FFC000"/>
                    </a:solidFill>
                  </a:rPr>
                  <a:t>Token   </a:t>
                </a:r>
                <a14:m>
                  <m:oMath xmlns:m="http://schemas.openxmlformats.org/officeDocument/2006/math">
                    <m:r>
                      <a:rPr lang="en-US" sz="2000" b="0" i="1" smtClean="0">
                        <a:solidFill>
                          <a:srgbClr val="FFC000"/>
                        </a:solidFill>
                        <a:latin typeface="Cambria Math" panose="02040503050406030204" pitchFamily="18" charset="0"/>
                      </a:rPr>
                      <m:t>𝑡</m:t>
                    </m:r>
                    <m:r>
                      <a:rPr lang="en-US" sz="2000" b="0" i="1" smtClean="0">
                        <a:solidFill>
                          <a:srgbClr val="FFC000"/>
                        </a:solidFill>
                        <a:latin typeface="Cambria Math" panose="02040503050406030204" pitchFamily="18" charset="0"/>
                      </a:rPr>
                      <m:t>+1</m:t>
                    </m:r>
                  </m:oMath>
                </a14:m>
                <a:endParaRPr lang="en-US" sz="2000" dirty="0">
                  <a:solidFill>
                    <a:srgbClr val="FFC000"/>
                  </a:solidFill>
                </a:endParaRPr>
              </a:p>
            </p:txBody>
          </p:sp>
        </mc:Choice>
        <mc:Fallback>
          <p:sp>
            <p:nvSpPr>
              <p:cNvPr id="102" name="TextBox 101">
                <a:extLst>
                  <a:ext uri="{FF2B5EF4-FFF2-40B4-BE49-F238E27FC236}">
                    <a16:creationId xmlns:a16="http://schemas.microsoft.com/office/drawing/2014/main" id="{0FBFE38A-CD1B-3F4D-A290-B2E7B7C2CD3B}"/>
                  </a:ext>
                </a:extLst>
              </p:cNvPr>
              <p:cNvSpPr txBox="1">
                <a:spLocks noRot="1" noChangeAspect="1" noMove="1" noResize="1" noEditPoints="1" noAdjustHandles="1" noChangeArrowheads="1" noChangeShapeType="1" noTextEdit="1"/>
              </p:cNvSpPr>
              <p:nvPr/>
            </p:nvSpPr>
            <p:spPr>
              <a:xfrm>
                <a:off x="4095490" y="4256857"/>
                <a:ext cx="1540889" cy="400110"/>
              </a:xfrm>
              <a:prstGeom prst="rect">
                <a:avLst/>
              </a:prstGeom>
              <a:blipFill>
                <a:blip r:embed="rId6"/>
                <a:stretch>
                  <a:fillRect l="-3252" t="-6061" b="-2121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3" name="TextBox 102">
                <a:extLst>
                  <a:ext uri="{FF2B5EF4-FFF2-40B4-BE49-F238E27FC236}">
                    <a16:creationId xmlns:a16="http://schemas.microsoft.com/office/drawing/2014/main" id="{38D3CBB6-9E9B-834B-A60E-6138D9085F33}"/>
                  </a:ext>
                </a:extLst>
              </p:cNvPr>
              <p:cNvSpPr txBox="1"/>
              <p:nvPr/>
            </p:nvSpPr>
            <p:spPr>
              <a:xfrm>
                <a:off x="4095490" y="5036568"/>
                <a:ext cx="1540889" cy="400110"/>
              </a:xfrm>
              <a:prstGeom prst="rect">
                <a:avLst/>
              </a:prstGeom>
              <a:noFill/>
            </p:spPr>
            <p:txBody>
              <a:bodyPr wrap="square" rtlCol="0">
                <a:spAutoFit/>
              </a:bodyPr>
              <a:lstStyle/>
              <a:p>
                <a:r>
                  <a:rPr lang="en-US" sz="2000" dirty="0">
                    <a:solidFill>
                      <a:srgbClr val="FFC000"/>
                    </a:solidFill>
                  </a:rPr>
                  <a:t>Token   </a:t>
                </a:r>
                <a14:m>
                  <m:oMath xmlns:m="http://schemas.openxmlformats.org/officeDocument/2006/math">
                    <m:r>
                      <a:rPr lang="en-US" sz="2000" b="0" i="1" smtClean="0">
                        <a:solidFill>
                          <a:srgbClr val="FFC000"/>
                        </a:solidFill>
                        <a:latin typeface="Cambria Math" panose="02040503050406030204" pitchFamily="18" charset="0"/>
                      </a:rPr>
                      <m:t>𝑡</m:t>
                    </m:r>
                    <m:r>
                      <a:rPr lang="en-US" sz="2000" b="0" i="1" smtClean="0">
                        <a:solidFill>
                          <a:srgbClr val="FFC000"/>
                        </a:solidFill>
                        <a:latin typeface="Cambria Math" panose="02040503050406030204" pitchFamily="18" charset="0"/>
                      </a:rPr>
                      <m:t>+2</m:t>
                    </m:r>
                  </m:oMath>
                </a14:m>
                <a:endParaRPr lang="en-US" sz="2000" dirty="0">
                  <a:solidFill>
                    <a:srgbClr val="FFC000"/>
                  </a:solidFill>
                </a:endParaRPr>
              </a:p>
            </p:txBody>
          </p:sp>
        </mc:Choice>
        <mc:Fallback>
          <p:sp>
            <p:nvSpPr>
              <p:cNvPr id="103" name="TextBox 102">
                <a:extLst>
                  <a:ext uri="{FF2B5EF4-FFF2-40B4-BE49-F238E27FC236}">
                    <a16:creationId xmlns:a16="http://schemas.microsoft.com/office/drawing/2014/main" id="{38D3CBB6-9E9B-834B-A60E-6138D9085F33}"/>
                  </a:ext>
                </a:extLst>
              </p:cNvPr>
              <p:cNvSpPr txBox="1">
                <a:spLocks noRot="1" noChangeAspect="1" noMove="1" noResize="1" noEditPoints="1" noAdjustHandles="1" noChangeArrowheads="1" noChangeShapeType="1" noTextEdit="1"/>
              </p:cNvSpPr>
              <p:nvPr/>
            </p:nvSpPr>
            <p:spPr>
              <a:xfrm>
                <a:off x="4095490" y="5036568"/>
                <a:ext cx="1540889" cy="400110"/>
              </a:xfrm>
              <a:prstGeom prst="rect">
                <a:avLst/>
              </a:prstGeom>
              <a:blipFill>
                <a:blip r:embed="rId7"/>
                <a:stretch>
                  <a:fillRect l="-3252" t="-6250" b="-25000"/>
                </a:stretch>
              </a:blipFill>
            </p:spPr>
            <p:txBody>
              <a:bodyPr/>
              <a:lstStyle/>
              <a:p>
                <a:r>
                  <a:rPr lang="en-US">
                    <a:noFill/>
                  </a:rPr>
                  <a:t> </a:t>
                </a:r>
              </a:p>
            </p:txBody>
          </p:sp>
        </mc:Fallback>
      </mc:AlternateContent>
      <p:grpSp>
        <p:nvGrpSpPr>
          <p:cNvPr id="104" name="Group 103">
            <a:extLst>
              <a:ext uri="{FF2B5EF4-FFF2-40B4-BE49-F238E27FC236}">
                <a16:creationId xmlns:a16="http://schemas.microsoft.com/office/drawing/2014/main" id="{90C7520D-D854-C94E-80F7-07F6D8CD5067}"/>
              </a:ext>
            </a:extLst>
          </p:cNvPr>
          <p:cNvGrpSpPr/>
          <p:nvPr/>
        </p:nvGrpSpPr>
        <p:grpSpPr>
          <a:xfrm>
            <a:off x="6733740" y="1490898"/>
            <a:ext cx="69695" cy="528199"/>
            <a:chOff x="2571253" y="3553422"/>
            <a:chExt cx="69695" cy="528199"/>
          </a:xfrm>
        </p:grpSpPr>
        <p:sp>
          <p:nvSpPr>
            <p:cNvPr id="105" name="Oval 104">
              <a:extLst>
                <a:ext uri="{FF2B5EF4-FFF2-40B4-BE49-F238E27FC236}">
                  <a16:creationId xmlns:a16="http://schemas.microsoft.com/office/drawing/2014/main" id="{52273DE4-F980-1248-82A5-E9A82A0D831A}"/>
                </a:ext>
              </a:extLst>
            </p:cNvPr>
            <p:cNvSpPr/>
            <p:nvPr/>
          </p:nvSpPr>
          <p:spPr>
            <a:xfrm flipH="1" flipV="1">
              <a:off x="2571253" y="3553422"/>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17EBB9B2-C742-8344-9489-42B2926819A7}"/>
                </a:ext>
              </a:extLst>
            </p:cNvPr>
            <p:cNvSpPr/>
            <p:nvPr/>
          </p:nvSpPr>
          <p:spPr>
            <a:xfrm flipH="1" flipV="1">
              <a:off x="2571253" y="3781841"/>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92B3B04B-FB38-C044-A23D-01A2AA967106}"/>
                </a:ext>
              </a:extLst>
            </p:cNvPr>
            <p:cNvSpPr/>
            <p:nvPr/>
          </p:nvSpPr>
          <p:spPr>
            <a:xfrm flipH="1" flipV="1">
              <a:off x="2573638" y="4014311"/>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10" name="Straight Arrow Connector 109">
            <a:extLst>
              <a:ext uri="{FF2B5EF4-FFF2-40B4-BE49-F238E27FC236}">
                <a16:creationId xmlns:a16="http://schemas.microsoft.com/office/drawing/2014/main" id="{6056E1F2-4407-8243-9420-D0D4D38694F7}"/>
              </a:ext>
            </a:extLst>
          </p:cNvPr>
          <p:cNvCxnSpPr>
            <a:cxnSpLocks/>
          </p:cNvCxnSpPr>
          <p:nvPr/>
        </p:nvCxnSpPr>
        <p:spPr>
          <a:xfrm>
            <a:off x="9336543" y="3900084"/>
            <a:ext cx="6636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1" name="TextBox 110">
                <a:extLst>
                  <a:ext uri="{FF2B5EF4-FFF2-40B4-BE49-F238E27FC236}">
                    <a16:creationId xmlns:a16="http://schemas.microsoft.com/office/drawing/2014/main" id="{CFAD5F01-CF25-6345-8E63-9B965565FD3F}"/>
                  </a:ext>
                </a:extLst>
              </p:cNvPr>
              <p:cNvSpPr txBox="1"/>
              <p:nvPr/>
            </p:nvSpPr>
            <p:spPr>
              <a:xfrm>
                <a:off x="9242609" y="3559300"/>
                <a:ext cx="907091" cy="276999"/>
              </a:xfrm>
              <a:prstGeom prst="rect">
                <a:avLst/>
              </a:prstGeom>
              <a:noFill/>
            </p:spPr>
            <p:txBody>
              <a:bodyPr wrap="square" rtlCol="0">
                <a:spAutoFit/>
              </a:bodyPr>
              <a:lstStyle/>
              <a:p>
                <a:r>
                  <a:rPr lang="en-US" sz="1200" b="0" dirty="0">
                    <a:solidFill>
                      <a:schemeClr val="tx1"/>
                    </a:solidFill>
                    <a:ea typeface="Cambria Math" panose="02040503050406030204" pitchFamily="18" charset="0"/>
                  </a:rPr>
                  <a:t>Softmax</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rPr>
                      <m:t>(∙)</m:t>
                    </m:r>
                  </m:oMath>
                </a14:m>
                <a:endParaRPr lang="en-US" sz="1200" dirty="0">
                  <a:solidFill>
                    <a:schemeClr val="tx1"/>
                  </a:solidFill>
                </a:endParaRPr>
              </a:p>
            </p:txBody>
          </p:sp>
        </mc:Choice>
        <mc:Fallback>
          <p:sp>
            <p:nvSpPr>
              <p:cNvPr id="111" name="TextBox 110">
                <a:extLst>
                  <a:ext uri="{FF2B5EF4-FFF2-40B4-BE49-F238E27FC236}">
                    <a16:creationId xmlns:a16="http://schemas.microsoft.com/office/drawing/2014/main" id="{CFAD5F01-CF25-6345-8E63-9B965565FD3F}"/>
                  </a:ext>
                </a:extLst>
              </p:cNvPr>
              <p:cNvSpPr txBox="1">
                <a:spLocks noRot="1" noChangeAspect="1" noMove="1" noResize="1" noEditPoints="1" noAdjustHandles="1" noChangeArrowheads="1" noChangeShapeType="1" noTextEdit="1"/>
              </p:cNvSpPr>
              <p:nvPr/>
            </p:nvSpPr>
            <p:spPr>
              <a:xfrm>
                <a:off x="9242609" y="3559300"/>
                <a:ext cx="907091" cy="276999"/>
              </a:xfrm>
              <a:prstGeom prst="rect">
                <a:avLst/>
              </a:prstGeom>
              <a:blipFill>
                <a:blip r:embed="rId8"/>
                <a:stretch>
                  <a:fillRect b="-13043"/>
                </a:stretch>
              </a:blipFill>
            </p:spPr>
            <p:txBody>
              <a:bodyPr/>
              <a:lstStyle/>
              <a:p>
                <a:r>
                  <a:rPr lang="en-US">
                    <a:noFill/>
                  </a:rPr>
                  <a:t> </a:t>
                </a:r>
              </a:p>
            </p:txBody>
          </p:sp>
        </mc:Fallback>
      </mc:AlternateContent>
      <p:sp>
        <p:nvSpPr>
          <p:cNvPr id="112" name="Oval 111">
            <a:extLst>
              <a:ext uri="{FF2B5EF4-FFF2-40B4-BE49-F238E27FC236}">
                <a16:creationId xmlns:a16="http://schemas.microsoft.com/office/drawing/2014/main" id="{BDFB6515-9968-764E-B3AA-10492CEE2E6D}"/>
              </a:ext>
            </a:extLst>
          </p:cNvPr>
          <p:cNvSpPr/>
          <p:nvPr/>
        </p:nvSpPr>
        <p:spPr>
          <a:xfrm>
            <a:off x="5954138" y="2183911"/>
            <a:ext cx="264478" cy="66808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5F4106A0-FFB5-BB41-B4C1-D39ADB01BD30}"/>
              </a:ext>
            </a:extLst>
          </p:cNvPr>
          <p:cNvSpPr/>
          <p:nvPr/>
        </p:nvSpPr>
        <p:spPr>
          <a:xfrm>
            <a:off x="5949724" y="2988768"/>
            <a:ext cx="264478" cy="66808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C14BF481-F500-0B41-882F-F0223E0A8EC3}"/>
              </a:ext>
            </a:extLst>
          </p:cNvPr>
          <p:cNvSpPr/>
          <p:nvPr/>
        </p:nvSpPr>
        <p:spPr>
          <a:xfrm>
            <a:off x="5949724" y="4132216"/>
            <a:ext cx="264478" cy="66808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9A2960A1-2566-4F40-8EA1-21F99EC83832}"/>
              </a:ext>
            </a:extLst>
          </p:cNvPr>
          <p:cNvSpPr/>
          <p:nvPr/>
        </p:nvSpPr>
        <p:spPr>
          <a:xfrm>
            <a:off x="5937576" y="4983679"/>
            <a:ext cx="264478" cy="66808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4268D35A-43BD-514A-96F6-822B095FE454}"/>
              </a:ext>
            </a:extLst>
          </p:cNvPr>
          <p:cNvSpPr/>
          <p:nvPr/>
        </p:nvSpPr>
        <p:spPr>
          <a:xfrm>
            <a:off x="7388257" y="2263131"/>
            <a:ext cx="144963" cy="51212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C8263A30-CF6B-5845-AC41-CE098858D14B}"/>
              </a:ext>
            </a:extLst>
          </p:cNvPr>
          <p:cNvSpPr/>
          <p:nvPr/>
        </p:nvSpPr>
        <p:spPr>
          <a:xfrm>
            <a:off x="8891699" y="3531545"/>
            <a:ext cx="264478" cy="66808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ADA38592-3DFF-5047-A37B-76C0EBD2F3DD}"/>
              </a:ext>
            </a:extLst>
          </p:cNvPr>
          <p:cNvSpPr/>
          <p:nvPr/>
        </p:nvSpPr>
        <p:spPr>
          <a:xfrm>
            <a:off x="10216473" y="3514716"/>
            <a:ext cx="264478" cy="66808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rapezoid 118">
            <a:extLst>
              <a:ext uri="{FF2B5EF4-FFF2-40B4-BE49-F238E27FC236}">
                <a16:creationId xmlns:a16="http://schemas.microsoft.com/office/drawing/2014/main" id="{BADA8970-E543-CF47-8CF3-F4197481F1C1}"/>
              </a:ext>
            </a:extLst>
          </p:cNvPr>
          <p:cNvSpPr/>
          <p:nvPr/>
        </p:nvSpPr>
        <p:spPr>
          <a:xfrm rot="16200000" flipV="1">
            <a:off x="6401119" y="3406695"/>
            <a:ext cx="3629082" cy="839709"/>
          </a:xfrm>
          <a:prstGeom prst="trapezoid">
            <a:avLst>
              <a:gd name="adj" fmla="val 177522"/>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0" name="TextBox 119">
                <a:extLst>
                  <a:ext uri="{FF2B5EF4-FFF2-40B4-BE49-F238E27FC236}">
                    <a16:creationId xmlns:a16="http://schemas.microsoft.com/office/drawing/2014/main" id="{1B5DBF53-C60A-C342-B3D1-95CAA1FEFCE5}"/>
                  </a:ext>
                </a:extLst>
              </p:cNvPr>
              <p:cNvSpPr txBox="1"/>
              <p:nvPr/>
            </p:nvSpPr>
            <p:spPr>
              <a:xfrm>
                <a:off x="7978229" y="3679679"/>
                <a:ext cx="50521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tx1">
                              <a:lumMod val="95000"/>
                            </a:schemeClr>
                          </a:solidFill>
                          <a:latin typeface="Cambria Math" panose="02040503050406030204" pitchFamily="18" charset="0"/>
                        </a:rPr>
                        <m:t>𝑾</m:t>
                      </m:r>
                      <m:r>
                        <a:rPr lang="en-US" sz="2000" b="1" i="1" smtClean="0">
                          <a:solidFill>
                            <a:schemeClr val="tx1">
                              <a:lumMod val="95000"/>
                            </a:schemeClr>
                          </a:solidFill>
                          <a:latin typeface="Cambria Math" panose="02040503050406030204" pitchFamily="18" charset="0"/>
                        </a:rPr>
                        <m:t>′</m:t>
                      </m:r>
                    </m:oMath>
                  </m:oMathPara>
                </a14:m>
                <a:endParaRPr lang="en-US" sz="2000" b="1" dirty="0">
                  <a:solidFill>
                    <a:schemeClr val="tx1">
                      <a:lumMod val="95000"/>
                    </a:schemeClr>
                  </a:solidFill>
                </a:endParaRPr>
              </a:p>
            </p:txBody>
          </p:sp>
        </mc:Choice>
        <mc:Fallback>
          <p:sp>
            <p:nvSpPr>
              <p:cNvPr id="120" name="TextBox 119">
                <a:extLst>
                  <a:ext uri="{FF2B5EF4-FFF2-40B4-BE49-F238E27FC236}">
                    <a16:creationId xmlns:a16="http://schemas.microsoft.com/office/drawing/2014/main" id="{1B5DBF53-C60A-C342-B3D1-95CAA1FEFCE5}"/>
                  </a:ext>
                </a:extLst>
              </p:cNvPr>
              <p:cNvSpPr txBox="1">
                <a:spLocks noRot="1" noChangeAspect="1" noMove="1" noResize="1" noEditPoints="1" noAdjustHandles="1" noChangeArrowheads="1" noChangeShapeType="1" noTextEdit="1"/>
              </p:cNvSpPr>
              <p:nvPr/>
            </p:nvSpPr>
            <p:spPr>
              <a:xfrm>
                <a:off x="7978229" y="3679679"/>
                <a:ext cx="505219" cy="400110"/>
              </a:xfrm>
              <a:prstGeom prst="rect">
                <a:avLst/>
              </a:prstGeom>
              <a:blipFill>
                <a:blip r:embed="rId9"/>
                <a:stretch>
                  <a:fillRect/>
                </a:stretch>
              </a:blipFill>
            </p:spPr>
            <p:txBody>
              <a:bodyPr/>
              <a:lstStyle/>
              <a:p>
                <a:r>
                  <a:rPr lang="en-US">
                    <a:noFill/>
                  </a:rPr>
                  <a:t> </a:t>
                </a:r>
              </a:p>
            </p:txBody>
          </p:sp>
        </mc:Fallback>
      </mc:AlternateContent>
      <p:sp>
        <p:nvSpPr>
          <p:cNvPr id="121" name="Trapezoid 120">
            <a:extLst>
              <a:ext uri="{FF2B5EF4-FFF2-40B4-BE49-F238E27FC236}">
                <a16:creationId xmlns:a16="http://schemas.microsoft.com/office/drawing/2014/main" id="{87249645-5A01-1B44-B233-234F37A691F0}"/>
              </a:ext>
            </a:extLst>
          </p:cNvPr>
          <p:cNvSpPr/>
          <p:nvPr/>
        </p:nvSpPr>
        <p:spPr>
          <a:xfrm rot="16200000" flipV="1">
            <a:off x="6503082" y="2098096"/>
            <a:ext cx="600709" cy="839709"/>
          </a:xfrm>
          <a:prstGeom prst="trapezoid">
            <a:avLst>
              <a:gd name="adj" fmla="val 20640"/>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9AACEA06-7306-F74A-82B1-AC086FFA2215}"/>
              </a:ext>
            </a:extLst>
          </p:cNvPr>
          <p:cNvSpPr/>
          <p:nvPr/>
        </p:nvSpPr>
        <p:spPr>
          <a:xfrm>
            <a:off x="7388257" y="3034303"/>
            <a:ext cx="144963" cy="51212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rapezoid 122">
            <a:extLst>
              <a:ext uri="{FF2B5EF4-FFF2-40B4-BE49-F238E27FC236}">
                <a16:creationId xmlns:a16="http://schemas.microsoft.com/office/drawing/2014/main" id="{54AA9E81-2866-C845-B606-39CBFFF22358}"/>
              </a:ext>
            </a:extLst>
          </p:cNvPr>
          <p:cNvSpPr/>
          <p:nvPr/>
        </p:nvSpPr>
        <p:spPr>
          <a:xfrm rot="16200000" flipV="1">
            <a:off x="6503082" y="2869268"/>
            <a:ext cx="600709" cy="839709"/>
          </a:xfrm>
          <a:prstGeom prst="trapezoid">
            <a:avLst>
              <a:gd name="adj" fmla="val 20640"/>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2100B522-2FDD-BB4E-8BCA-24D93AC5E170}"/>
              </a:ext>
            </a:extLst>
          </p:cNvPr>
          <p:cNvSpPr/>
          <p:nvPr/>
        </p:nvSpPr>
        <p:spPr>
          <a:xfrm>
            <a:off x="7402013" y="4177751"/>
            <a:ext cx="144963" cy="51212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rapezoid 124">
            <a:extLst>
              <a:ext uri="{FF2B5EF4-FFF2-40B4-BE49-F238E27FC236}">
                <a16:creationId xmlns:a16="http://schemas.microsoft.com/office/drawing/2014/main" id="{7C20148E-A90D-8F47-B7D6-EF722882331C}"/>
              </a:ext>
            </a:extLst>
          </p:cNvPr>
          <p:cNvSpPr/>
          <p:nvPr/>
        </p:nvSpPr>
        <p:spPr>
          <a:xfrm rot="16200000" flipV="1">
            <a:off x="6516838" y="4012716"/>
            <a:ext cx="600709" cy="839709"/>
          </a:xfrm>
          <a:prstGeom prst="trapezoid">
            <a:avLst>
              <a:gd name="adj" fmla="val 20640"/>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826FD7C3-54FC-A140-BFE2-B5F39C4FA006}"/>
              </a:ext>
            </a:extLst>
          </p:cNvPr>
          <p:cNvSpPr/>
          <p:nvPr/>
        </p:nvSpPr>
        <p:spPr>
          <a:xfrm>
            <a:off x="7417332" y="5008998"/>
            <a:ext cx="144963" cy="51212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rapezoid 126">
            <a:extLst>
              <a:ext uri="{FF2B5EF4-FFF2-40B4-BE49-F238E27FC236}">
                <a16:creationId xmlns:a16="http://schemas.microsoft.com/office/drawing/2014/main" id="{E0BE1287-B040-9943-BC1C-BA2632E36C6E}"/>
              </a:ext>
            </a:extLst>
          </p:cNvPr>
          <p:cNvSpPr/>
          <p:nvPr/>
        </p:nvSpPr>
        <p:spPr>
          <a:xfrm rot="16200000" flipV="1">
            <a:off x="6532157" y="4843963"/>
            <a:ext cx="600709" cy="839709"/>
          </a:xfrm>
          <a:prstGeom prst="trapezoid">
            <a:avLst>
              <a:gd name="adj" fmla="val 20640"/>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8" name="TextBox 127">
                <a:extLst>
                  <a:ext uri="{FF2B5EF4-FFF2-40B4-BE49-F238E27FC236}">
                    <a16:creationId xmlns:a16="http://schemas.microsoft.com/office/drawing/2014/main" id="{629BB0CB-83F0-8B47-865A-4D6C78CA6FCE}"/>
                  </a:ext>
                </a:extLst>
              </p:cNvPr>
              <p:cNvSpPr txBox="1"/>
              <p:nvPr/>
            </p:nvSpPr>
            <p:spPr>
              <a:xfrm>
                <a:off x="6536375" y="2325363"/>
                <a:ext cx="50521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tx1">
                              <a:lumMod val="95000"/>
                            </a:schemeClr>
                          </a:solidFill>
                          <a:latin typeface="Cambria Math" panose="02040503050406030204" pitchFamily="18" charset="0"/>
                        </a:rPr>
                        <m:t>𝑾</m:t>
                      </m:r>
                    </m:oMath>
                  </m:oMathPara>
                </a14:m>
                <a:endParaRPr lang="en-US" sz="2000" b="1" dirty="0">
                  <a:solidFill>
                    <a:schemeClr val="tx1">
                      <a:lumMod val="95000"/>
                    </a:schemeClr>
                  </a:solidFill>
                </a:endParaRPr>
              </a:p>
            </p:txBody>
          </p:sp>
        </mc:Choice>
        <mc:Fallback>
          <p:sp>
            <p:nvSpPr>
              <p:cNvPr id="128" name="TextBox 127">
                <a:extLst>
                  <a:ext uri="{FF2B5EF4-FFF2-40B4-BE49-F238E27FC236}">
                    <a16:creationId xmlns:a16="http://schemas.microsoft.com/office/drawing/2014/main" id="{629BB0CB-83F0-8B47-865A-4D6C78CA6FCE}"/>
                  </a:ext>
                </a:extLst>
              </p:cNvPr>
              <p:cNvSpPr txBox="1">
                <a:spLocks noRot="1" noChangeAspect="1" noMove="1" noResize="1" noEditPoints="1" noAdjustHandles="1" noChangeArrowheads="1" noChangeShapeType="1" noTextEdit="1"/>
              </p:cNvSpPr>
              <p:nvPr/>
            </p:nvSpPr>
            <p:spPr>
              <a:xfrm>
                <a:off x="6536375" y="2325363"/>
                <a:ext cx="505219" cy="400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9" name="TextBox 128">
                <a:extLst>
                  <a:ext uri="{FF2B5EF4-FFF2-40B4-BE49-F238E27FC236}">
                    <a16:creationId xmlns:a16="http://schemas.microsoft.com/office/drawing/2014/main" id="{E20560E9-A210-AC4E-A36C-26BE9A6C9320}"/>
                  </a:ext>
                </a:extLst>
              </p:cNvPr>
              <p:cNvSpPr txBox="1"/>
              <p:nvPr/>
            </p:nvSpPr>
            <p:spPr>
              <a:xfrm>
                <a:off x="6536374" y="3073100"/>
                <a:ext cx="50521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tx1">
                              <a:lumMod val="95000"/>
                            </a:schemeClr>
                          </a:solidFill>
                          <a:latin typeface="Cambria Math" panose="02040503050406030204" pitchFamily="18" charset="0"/>
                        </a:rPr>
                        <m:t>𝑾</m:t>
                      </m:r>
                    </m:oMath>
                  </m:oMathPara>
                </a14:m>
                <a:endParaRPr lang="en-US" sz="2000" b="1" dirty="0">
                  <a:solidFill>
                    <a:schemeClr val="tx1">
                      <a:lumMod val="95000"/>
                    </a:schemeClr>
                  </a:solidFill>
                </a:endParaRPr>
              </a:p>
            </p:txBody>
          </p:sp>
        </mc:Choice>
        <mc:Fallback>
          <p:sp>
            <p:nvSpPr>
              <p:cNvPr id="129" name="TextBox 128">
                <a:extLst>
                  <a:ext uri="{FF2B5EF4-FFF2-40B4-BE49-F238E27FC236}">
                    <a16:creationId xmlns:a16="http://schemas.microsoft.com/office/drawing/2014/main" id="{E20560E9-A210-AC4E-A36C-26BE9A6C9320}"/>
                  </a:ext>
                </a:extLst>
              </p:cNvPr>
              <p:cNvSpPr txBox="1">
                <a:spLocks noRot="1" noChangeAspect="1" noMove="1" noResize="1" noEditPoints="1" noAdjustHandles="1" noChangeArrowheads="1" noChangeShapeType="1" noTextEdit="1"/>
              </p:cNvSpPr>
              <p:nvPr/>
            </p:nvSpPr>
            <p:spPr>
              <a:xfrm>
                <a:off x="6536374" y="3073100"/>
                <a:ext cx="505219" cy="4001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0" name="TextBox 129">
                <a:extLst>
                  <a:ext uri="{FF2B5EF4-FFF2-40B4-BE49-F238E27FC236}">
                    <a16:creationId xmlns:a16="http://schemas.microsoft.com/office/drawing/2014/main" id="{CDBCBD57-0A74-894B-83B2-7F73321E2D47}"/>
                  </a:ext>
                </a:extLst>
              </p:cNvPr>
              <p:cNvSpPr txBox="1"/>
              <p:nvPr/>
            </p:nvSpPr>
            <p:spPr>
              <a:xfrm>
                <a:off x="6550826" y="4230465"/>
                <a:ext cx="50521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tx1">
                              <a:lumMod val="95000"/>
                            </a:schemeClr>
                          </a:solidFill>
                          <a:latin typeface="Cambria Math" panose="02040503050406030204" pitchFamily="18" charset="0"/>
                        </a:rPr>
                        <m:t>𝑾</m:t>
                      </m:r>
                    </m:oMath>
                  </m:oMathPara>
                </a14:m>
                <a:endParaRPr lang="en-US" sz="2000" b="1" dirty="0">
                  <a:solidFill>
                    <a:schemeClr val="tx1">
                      <a:lumMod val="95000"/>
                    </a:schemeClr>
                  </a:solidFill>
                </a:endParaRPr>
              </a:p>
            </p:txBody>
          </p:sp>
        </mc:Choice>
        <mc:Fallback>
          <p:sp>
            <p:nvSpPr>
              <p:cNvPr id="130" name="TextBox 129">
                <a:extLst>
                  <a:ext uri="{FF2B5EF4-FFF2-40B4-BE49-F238E27FC236}">
                    <a16:creationId xmlns:a16="http://schemas.microsoft.com/office/drawing/2014/main" id="{CDBCBD57-0A74-894B-83B2-7F73321E2D47}"/>
                  </a:ext>
                </a:extLst>
              </p:cNvPr>
              <p:cNvSpPr txBox="1">
                <a:spLocks noRot="1" noChangeAspect="1" noMove="1" noResize="1" noEditPoints="1" noAdjustHandles="1" noChangeArrowheads="1" noChangeShapeType="1" noTextEdit="1"/>
              </p:cNvSpPr>
              <p:nvPr/>
            </p:nvSpPr>
            <p:spPr>
              <a:xfrm>
                <a:off x="6550826" y="4230465"/>
                <a:ext cx="505219" cy="400110"/>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1" name="TextBox 130">
                <a:extLst>
                  <a:ext uri="{FF2B5EF4-FFF2-40B4-BE49-F238E27FC236}">
                    <a16:creationId xmlns:a16="http://schemas.microsoft.com/office/drawing/2014/main" id="{F7520EC3-A633-BE4D-9322-28F55661F8B4}"/>
                  </a:ext>
                </a:extLst>
              </p:cNvPr>
              <p:cNvSpPr txBox="1"/>
              <p:nvPr/>
            </p:nvSpPr>
            <p:spPr>
              <a:xfrm>
                <a:off x="6550826" y="5092064"/>
                <a:ext cx="50521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tx1">
                              <a:lumMod val="95000"/>
                            </a:schemeClr>
                          </a:solidFill>
                          <a:latin typeface="Cambria Math" panose="02040503050406030204" pitchFamily="18" charset="0"/>
                        </a:rPr>
                        <m:t>𝑾</m:t>
                      </m:r>
                    </m:oMath>
                  </m:oMathPara>
                </a14:m>
                <a:endParaRPr lang="en-US" sz="2000" b="1" dirty="0">
                  <a:solidFill>
                    <a:schemeClr val="tx1">
                      <a:lumMod val="95000"/>
                    </a:schemeClr>
                  </a:solidFill>
                </a:endParaRPr>
              </a:p>
            </p:txBody>
          </p:sp>
        </mc:Choice>
        <mc:Fallback>
          <p:sp>
            <p:nvSpPr>
              <p:cNvPr id="131" name="TextBox 130">
                <a:extLst>
                  <a:ext uri="{FF2B5EF4-FFF2-40B4-BE49-F238E27FC236}">
                    <a16:creationId xmlns:a16="http://schemas.microsoft.com/office/drawing/2014/main" id="{F7520EC3-A633-BE4D-9322-28F55661F8B4}"/>
                  </a:ext>
                </a:extLst>
              </p:cNvPr>
              <p:cNvSpPr txBox="1">
                <a:spLocks noRot="1" noChangeAspect="1" noMove="1" noResize="1" noEditPoints="1" noAdjustHandles="1" noChangeArrowheads="1" noChangeShapeType="1" noTextEdit="1"/>
              </p:cNvSpPr>
              <p:nvPr/>
            </p:nvSpPr>
            <p:spPr>
              <a:xfrm>
                <a:off x="6550826" y="5092064"/>
                <a:ext cx="505219" cy="400110"/>
              </a:xfrm>
              <a:prstGeom prst="rect">
                <a:avLst/>
              </a:prstGeom>
              <a:blipFill>
                <a:blip r:embed="rId13"/>
                <a:stretch>
                  <a:fillRect/>
                </a:stretch>
              </a:blipFill>
            </p:spPr>
            <p:txBody>
              <a:bodyPr/>
              <a:lstStyle/>
              <a:p>
                <a:r>
                  <a:rPr lang="en-US">
                    <a:noFill/>
                  </a:rPr>
                  <a:t> </a:t>
                </a:r>
              </a:p>
            </p:txBody>
          </p:sp>
        </mc:Fallback>
      </mc:AlternateContent>
      <p:grpSp>
        <p:nvGrpSpPr>
          <p:cNvPr id="132" name="Group 131">
            <a:extLst>
              <a:ext uri="{FF2B5EF4-FFF2-40B4-BE49-F238E27FC236}">
                <a16:creationId xmlns:a16="http://schemas.microsoft.com/office/drawing/2014/main" id="{56E25A49-B442-5845-9F32-0137DDC3A2C3}"/>
              </a:ext>
            </a:extLst>
          </p:cNvPr>
          <p:cNvGrpSpPr/>
          <p:nvPr/>
        </p:nvGrpSpPr>
        <p:grpSpPr>
          <a:xfrm>
            <a:off x="6825562" y="5781171"/>
            <a:ext cx="69695" cy="528199"/>
            <a:chOff x="2571253" y="3553422"/>
            <a:chExt cx="69695" cy="528199"/>
          </a:xfrm>
        </p:grpSpPr>
        <p:sp>
          <p:nvSpPr>
            <p:cNvPr id="133" name="Oval 132">
              <a:extLst>
                <a:ext uri="{FF2B5EF4-FFF2-40B4-BE49-F238E27FC236}">
                  <a16:creationId xmlns:a16="http://schemas.microsoft.com/office/drawing/2014/main" id="{6351BE09-4C21-6D49-87FC-5F1CB03E8B93}"/>
                </a:ext>
              </a:extLst>
            </p:cNvPr>
            <p:cNvSpPr/>
            <p:nvPr/>
          </p:nvSpPr>
          <p:spPr>
            <a:xfrm flipH="1" flipV="1">
              <a:off x="2571253" y="3553422"/>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E79D04C4-86E3-4740-BA28-81EFF496D64B}"/>
                </a:ext>
              </a:extLst>
            </p:cNvPr>
            <p:cNvSpPr/>
            <p:nvPr/>
          </p:nvSpPr>
          <p:spPr>
            <a:xfrm flipH="1" flipV="1">
              <a:off x="2571253" y="3781841"/>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3828EEB9-A301-7442-8018-15EC465C67B6}"/>
                </a:ext>
              </a:extLst>
            </p:cNvPr>
            <p:cNvSpPr/>
            <p:nvPr/>
          </p:nvSpPr>
          <p:spPr>
            <a:xfrm flipH="1" flipV="1">
              <a:off x="2573638" y="4014311"/>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43090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3DA7E-5F66-4849-A813-B7AA6A234B0F}"/>
              </a:ext>
            </a:extLst>
          </p:cNvPr>
          <p:cNvSpPr>
            <a:spLocks noGrp="1"/>
          </p:cNvSpPr>
          <p:nvPr>
            <p:ph type="title"/>
          </p:nvPr>
        </p:nvSpPr>
        <p:spPr/>
        <p:txBody>
          <a:bodyPr/>
          <a:lstStyle/>
          <a:p>
            <a:r>
              <a:rPr lang="en-US" dirty="0"/>
              <a:t>Assignment 6 – </a:t>
            </a:r>
            <a:r>
              <a:rPr lang="en-US" dirty="0" err="1"/>
              <a:t>Bengio</a:t>
            </a:r>
            <a:r>
              <a:rPr lang="en-US" dirty="0"/>
              <a:t> Architecture</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A08CB83-FEF4-8D48-A66F-F540E938E494}"/>
                  </a:ext>
                </a:extLst>
              </p:cNvPr>
              <p:cNvSpPr txBox="1"/>
              <p:nvPr/>
            </p:nvSpPr>
            <p:spPr>
              <a:xfrm>
                <a:off x="10992717" y="3894451"/>
                <a:ext cx="1129527" cy="400110"/>
              </a:xfrm>
              <a:prstGeom prst="rect">
                <a:avLst/>
              </a:prstGeom>
              <a:noFill/>
            </p:spPr>
            <p:txBody>
              <a:bodyPr wrap="square" rtlCol="0">
                <a:spAutoFit/>
              </a:bodyPr>
              <a:lstStyle/>
              <a:p>
                <a:r>
                  <a:rPr lang="en-US" sz="2000" dirty="0">
                    <a:solidFill>
                      <a:srgbClr val="FF40FF"/>
                    </a:solidFill>
                  </a:rPr>
                  <a:t>Token   </a:t>
                </a:r>
                <a14:m>
                  <m:oMath xmlns:m="http://schemas.openxmlformats.org/officeDocument/2006/math">
                    <m:r>
                      <a:rPr lang="en-US" sz="2000" b="0" i="1" smtClean="0">
                        <a:solidFill>
                          <a:srgbClr val="FF40FF"/>
                        </a:solidFill>
                        <a:latin typeface="Cambria Math" panose="02040503050406030204" pitchFamily="18" charset="0"/>
                      </a:rPr>
                      <m:t>𝑡</m:t>
                    </m:r>
                  </m:oMath>
                </a14:m>
                <a:endParaRPr lang="en-US" sz="2000" dirty="0">
                  <a:solidFill>
                    <a:srgbClr val="FF40FF"/>
                  </a:solidFill>
                </a:endParaRPr>
              </a:p>
            </p:txBody>
          </p:sp>
        </mc:Choice>
        <mc:Fallback>
          <p:sp>
            <p:nvSpPr>
              <p:cNvPr id="16" name="TextBox 15">
                <a:extLst>
                  <a:ext uri="{FF2B5EF4-FFF2-40B4-BE49-F238E27FC236}">
                    <a16:creationId xmlns:a16="http://schemas.microsoft.com/office/drawing/2014/main" id="{DA08CB83-FEF4-8D48-A66F-F540E938E494}"/>
                  </a:ext>
                </a:extLst>
              </p:cNvPr>
              <p:cNvSpPr txBox="1">
                <a:spLocks noRot="1" noChangeAspect="1" noMove="1" noResize="1" noEditPoints="1" noAdjustHandles="1" noChangeArrowheads="1" noChangeShapeType="1" noTextEdit="1"/>
              </p:cNvSpPr>
              <p:nvPr/>
            </p:nvSpPr>
            <p:spPr>
              <a:xfrm>
                <a:off x="10992717" y="3894451"/>
                <a:ext cx="1129527" cy="400110"/>
              </a:xfrm>
              <a:prstGeom prst="rect">
                <a:avLst/>
              </a:prstGeom>
              <a:blipFill>
                <a:blip r:embed="rId2"/>
                <a:stretch>
                  <a:fillRect l="-5556" t="-9375" b="-25000"/>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BD693B36-5971-C041-BF7D-13EEB0809861}"/>
              </a:ext>
            </a:extLst>
          </p:cNvPr>
          <p:cNvCxnSpPr>
            <a:cxnSpLocks/>
          </p:cNvCxnSpPr>
          <p:nvPr/>
        </p:nvCxnSpPr>
        <p:spPr>
          <a:xfrm>
            <a:off x="9746185" y="4116579"/>
            <a:ext cx="6636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AECC7F4A-0959-B24D-85DE-47C084552B30}"/>
                  </a:ext>
                </a:extLst>
              </p:cNvPr>
              <p:cNvSpPr txBox="1"/>
              <p:nvPr/>
            </p:nvSpPr>
            <p:spPr>
              <a:xfrm>
                <a:off x="9652251" y="3775795"/>
                <a:ext cx="907091" cy="276999"/>
              </a:xfrm>
              <a:prstGeom prst="rect">
                <a:avLst/>
              </a:prstGeom>
              <a:noFill/>
            </p:spPr>
            <p:txBody>
              <a:bodyPr wrap="square" rtlCol="0">
                <a:spAutoFit/>
              </a:bodyPr>
              <a:lstStyle/>
              <a:p>
                <a:r>
                  <a:rPr lang="en-US" sz="1200" b="0" dirty="0">
                    <a:solidFill>
                      <a:schemeClr val="tx1"/>
                    </a:solidFill>
                    <a:ea typeface="Cambria Math" panose="02040503050406030204" pitchFamily="18" charset="0"/>
                  </a:rPr>
                  <a:t>Softmax</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rPr>
                      <m:t>(∙)</m:t>
                    </m:r>
                  </m:oMath>
                </a14:m>
                <a:endParaRPr lang="en-US" sz="1200" dirty="0">
                  <a:solidFill>
                    <a:schemeClr val="tx1"/>
                  </a:solidFill>
                </a:endParaRPr>
              </a:p>
            </p:txBody>
          </p:sp>
        </mc:Choice>
        <mc:Fallback>
          <p:sp>
            <p:nvSpPr>
              <p:cNvPr id="26" name="TextBox 25">
                <a:extLst>
                  <a:ext uri="{FF2B5EF4-FFF2-40B4-BE49-F238E27FC236}">
                    <a16:creationId xmlns:a16="http://schemas.microsoft.com/office/drawing/2014/main" id="{AECC7F4A-0959-B24D-85DE-47C084552B30}"/>
                  </a:ext>
                </a:extLst>
              </p:cNvPr>
              <p:cNvSpPr txBox="1">
                <a:spLocks noRot="1" noChangeAspect="1" noMove="1" noResize="1" noEditPoints="1" noAdjustHandles="1" noChangeArrowheads="1" noChangeShapeType="1" noTextEdit="1"/>
              </p:cNvSpPr>
              <p:nvPr/>
            </p:nvSpPr>
            <p:spPr>
              <a:xfrm>
                <a:off x="9652251" y="3775795"/>
                <a:ext cx="907091" cy="276999"/>
              </a:xfrm>
              <a:prstGeom prst="rect">
                <a:avLst/>
              </a:prstGeom>
              <a:blipFill>
                <a:blip r:embed="rId3"/>
                <a:stretch>
                  <a:fillRect b="-13043"/>
                </a:stretch>
              </a:blipFill>
            </p:spPr>
            <p:txBody>
              <a:bodyPr/>
              <a:lstStyle/>
              <a:p>
                <a:r>
                  <a:rPr lang="en-US">
                    <a:noFill/>
                  </a:rPr>
                  <a:t> </a:t>
                </a:r>
              </a:p>
            </p:txBody>
          </p:sp>
        </mc:Fallback>
      </mc:AlternateContent>
      <p:sp>
        <p:nvSpPr>
          <p:cNvPr id="33" name="Oval 32">
            <a:extLst>
              <a:ext uri="{FF2B5EF4-FFF2-40B4-BE49-F238E27FC236}">
                <a16:creationId xmlns:a16="http://schemas.microsoft.com/office/drawing/2014/main" id="{CCC197AC-4704-8748-80CE-B3A8B27278F9}"/>
              </a:ext>
            </a:extLst>
          </p:cNvPr>
          <p:cNvSpPr/>
          <p:nvPr/>
        </p:nvSpPr>
        <p:spPr>
          <a:xfrm>
            <a:off x="9305065" y="3740294"/>
            <a:ext cx="264478" cy="66808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122974AF-7053-9C4C-A05B-B78AAE3DBFD6}"/>
              </a:ext>
            </a:extLst>
          </p:cNvPr>
          <p:cNvCxnSpPr>
            <a:cxnSpLocks/>
          </p:cNvCxnSpPr>
          <p:nvPr/>
        </p:nvCxnSpPr>
        <p:spPr>
          <a:xfrm flipV="1">
            <a:off x="5372165" y="4107661"/>
            <a:ext cx="690851" cy="99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A1B70266-7AC7-4045-A6E2-ED8EC2E1A5C8}"/>
                  </a:ext>
                </a:extLst>
              </p:cNvPr>
              <p:cNvSpPr txBox="1"/>
              <p:nvPr/>
            </p:nvSpPr>
            <p:spPr>
              <a:xfrm>
                <a:off x="5394210" y="3763701"/>
                <a:ext cx="907091" cy="276999"/>
              </a:xfrm>
              <a:prstGeom prst="rect">
                <a:avLst/>
              </a:prstGeom>
              <a:noFill/>
            </p:spPr>
            <p:txBody>
              <a:bodyPr wrap="square" rtlCol="0">
                <a:spAutoFit/>
              </a:bodyPr>
              <a:lstStyle/>
              <a:p>
                <a:r>
                  <a:rPr lang="en-US" sz="1200" b="0" dirty="0">
                    <a:solidFill>
                      <a:schemeClr val="tx1"/>
                    </a:solidFill>
                    <a:ea typeface="Cambria Math" panose="02040503050406030204" pitchFamily="18" charset="0"/>
                  </a:rPr>
                  <a:t>T</a:t>
                </a:r>
                <a14:m>
                  <m:oMath xmlns:m="http://schemas.openxmlformats.org/officeDocument/2006/math">
                    <m:r>
                      <m:rPr>
                        <m:sty m:val="p"/>
                      </m:rPr>
                      <a:rPr lang="en-US" sz="1200" b="0" i="0" smtClean="0">
                        <a:solidFill>
                          <a:schemeClr val="tx1"/>
                        </a:solidFill>
                        <a:latin typeface="Cambria Math" panose="02040503050406030204" pitchFamily="18" charset="0"/>
                        <a:ea typeface="Cambria Math" panose="02040503050406030204" pitchFamily="18" charset="0"/>
                      </a:rPr>
                      <m:t>anh</m:t>
                    </m:r>
                    <m:r>
                      <a:rPr lang="en-US" sz="1200" b="0" i="1" smtClean="0">
                        <a:solidFill>
                          <a:schemeClr val="tx1"/>
                        </a:solidFill>
                        <a:latin typeface="Cambria Math" panose="02040503050406030204" pitchFamily="18" charset="0"/>
                        <a:ea typeface="Cambria Math" panose="02040503050406030204" pitchFamily="18" charset="0"/>
                      </a:rPr>
                      <m:t>(∙)</m:t>
                    </m:r>
                  </m:oMath>
                </a14:m>
                <a:endParaRPr lang="en-US" sz="1200" dirty="0">
                  <a:solidFill>
                    <a:schemeClr val="tx1"/>
                  </a:solidFill>
                </a:endParaRPr>
              </a:p>
            </p:txBody>
          </p:sp>
        </mc:Choice>
        <mc:Fallback>
          <p:sp>
            <p:nvSpPr>
              <p:cNvPr id="37" name="TextBox 36">
                <a:extLst>
                  <a:ext uri="{FF2B5EF4-FFF2-40B4-BE49-F238E27FC236}">
                    <a16:creationId xmlns:a16="http://schemas.microsoft.com/office/drawing/2014/main" id="{A1B70266-7AC7-4045-A6E2-ED8EC2E1A5C8}"/>
                  </a:ext>
                </a:extLst>
              </p:cNvPr>
              <p:cNvSpPr txBox="1">
                <a:spLocks noRot="1" noChangeAspect="1" noMove="1" noResize="1" noEditPoints="1" noAdjustHandles="1" noChangeArrowheads="1" noChangeShapeType="1" noTextEdit="1"/>
              </p:cNvSpPr>
              <p:nvPr/>
            </p:nvSpPr>
            <p:spPr>
              <a:xfrm>
                <a:off x="5394210" y="3763701"/>
                <a:ext cx="907091" cy="276999"/>
              </a:xfrm>
              <a:prstGeom prst="rect">
                <a:avLst/>
              </a:prstGeom>
              <a:blipFill>
                <a:blip r:embed="rId4"/>
                <a:stretch>
                  <a:fillRect b="-13043"/>
                </a:stretch>
              </a:blipFill>
            </p:spPr>
            <p:txBody>
              <a:bodyPr/>
              <a:lstStyle/>
              <a:p>
                <a:r>
                  <a:rPr lang="en-US">
                    <a:noFill/>
                  </a:rPr>
                  <a:t> </a:t>
                </a:r>
              </a:p>
            </p:txBody>
          </p:sp>
        </mc:Fallback>
      </mc:AlternateContent>
      <p:sp>
        <p:nvSpPr>
          <p:cNvPr id="40" name="Arc 39">
            <a:extLst>
              <a:ext uri="{FF2B5EF4-FFF2-40B4-BE49-F238E27FC236}">
                <a16:creationId xmlns:a16="http://schemas.microsoft.com/office/drawing/2014/main" id="{DB73FB81-ED80-7D4D-8108-F307DD0610F2}"/>
              </a:ext>
            </a:extLst>
          </p:cNvPr>
          <p:cNvSpPr/>
          <p:nvPr/>
        </p:nvSpPr>
        <p:spPr>
          <a:xfrm rot="204078">
            <a:off x="3503191" y="1685934"/>
            <a:ext cx="3900757" cy="2459070"/>
          </a:xfrm>
          <a:prstGeom prst="arc">
            <a:avLst>
              <a:gd name="adj1" fmla="val 11712442"/>
              <a:gd name="adj2" fmla="val 20769963"/>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3BACFD10-B90B-EC4B-B338-195B60E31711}"/>
              </a:ext>
            </a:extLst>
          </p:cNvPr>
          <p:cNvCxnSpPr>
            <a:cxnSpLocks/>
          </p:cNvCxnSpPr>
          <p:nvPr/>
        </p:nvCxnSpPr>
        <p:spPr>
          <a:xfrm>
            <a:off x="6674619" y="4068203"/>
            <a:ext cx="91940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1333259-5030-5F40-A0B9-433BEED83D14}"/>
              </a:ext>
            </a:extLst>
          </p:cNvPr>
          <p:cNvSpPr txBox="1"/>
          <p:nvPr/>
        </p:nvSpPr>
        <p:spPr>
          <a:xfrm>
            <a:off x="6628125" y="3743950"/>
            <a:ext cx="1067546" cy="276999"/>
          </a:xfrm>
          <a:prstGeom prst="rect">
            <a:avLst/>
          </a:prstGeom>
          <a:noFill/>
        </p:spPr>
        <p:txBody>
          <a:bodyPr wrap="square" rtlCol="0">
            <a:spAutoFit/>
          </a:bodyPr>
          <a:lstStyle/>
          <a:p>
            <a:r>
              <a:rPr lang="en-US" sz="1200" b="0" dirty="0">
                <a:solidFill>
                  <a:schemeClr val="tx1"/>
                </a:solidFill>
                <a:ea typeface="Cambria Math" panose="02040503050406030204" pitchFamily="18" charset="0"/>
              </a:rPr>
              <a:t>concatenate</a:t>
            </a:r>
            <a:endParaRPr lang="en-US" sz="1200" dirty="0">
              <a:solidFill>
                <a:schemeClr val="tx1"/>
              </a:solidFill>
            </a:endParaRPr>
          </a:p>
        </p:txBody>
      </p:sp>
      <p:sp>
        <p:nvSpPr>
          <p:cNvPr id="44" name="TextBox 43">
            <a:extLst>
              <a:ext uri="{FF2B5EF4-FFF2-40B4-BE49-F238E27FC236}">
                <a16:creationId xmlns:a16="http://schemas.microsoft.com/office/drawing/2014/main" id="{F9E5892E-FCD7-644E-941F-8DEFFA88D616}"/>
              </a:ext>
            </a:extLst>
          </p:cNvPr>
          <p:cNvSpPr txBox="1"/>
          <p:nvPr/>
        </p:nvSpPr>
        <p:spPr>
          <a:xfrm>
            <a:off x="4331291" y="2000880"/>
            <a:ext cx="2276543" cy="584775"/>
          </a:xfrm>
          <a:prstGeom prst="rect">
            <a:avLst/>
          </a:prstGeom>
          <a:noFill/>
        </p:spPr>
        <p:txBody>
          <a:bodyPr wrap="square" rtlCol="0">
            <a:spAutoFit/>
          </a:bodyPr>
          <a:lstStyle/>
          <a:p>
            <a:pPr algn="ctr"/>
            <a:r>
              <a:rPr lang="en-US" sz="1600" b="0" dirty="0">
                <a:solidFill>
                  <a:srgbClr val="7F7F7F"/>
                </a:solidFill>
                <a:ea typeface="Cambria Math" panose="02040503050406030204" pitchFamily="18" charset="0"/>
              </a:rPr>
              <a:t>Called a </a:t>
            </a:r>
            <a:r>
              <a:rPr lang="en-US" sz="1600" b="1" dirty="0">
                <a:solidFill>
                  <a:srgbClr val="7F7F7F"/>
                </a:solidFill>
                <a:ea typeface="Cambria Math" panose="02040503050406030204" pitchFamily="18" charset="0"/>
              </a:rPr>
              <a:t>skip connection </a:t>
            </a:r>
            <a:r>
              <a:rPr lang="en-US" sz="1600" dirty="0">
                <a:solidFill>
                  <a:srgbClr val="7F7F7F"/>
                </a:solidFill>
                <a:ea typeface="Cambria Math" panose="02040503050406030204" pitchFamily="18" charset="0"/>
              </a:rPr>
              <a:t>or </a:t>
            </a:r>
            <a:r>
              <a:rPr lang="en-US" sz="1600" b="1" dirty="0">
                <a:solidFill>
                  <a:srgbClr val="7F7F7F"/>
                </a:solidFill>
                <a:ea typeface="Cambria Math" panose="02040503050406030204" pitchFamily="18" charset="0"/>
              </a:rPr>
              <a:t>residual connection </a:t>
            </a:r>
            <a:endParaRPr lang="en-US" sz="1600" b="1" dirty="0">
              <a:solidFill>
                <a:srgbClr val="7F7F7F"/>
              </a:solidFill>
            </a:endParaRPr>
          </a:p>
        </p:txBody>
      </p:sp>
      <p:grpSp>
        <p:nvGrpSpPr>
          <p:cNvPr id="45" name="Group 44">
            <a:extLst>
              <a:ext uri="{FF2B5EF4-FFF2-40B4-BE49-F238E27FC236}">
                <a16:creationId xmlns:a16="http://schemas.microsoft.com/office/drawing/2014/main" id="{A342E767-28B3-CB43-BC1D-E9EA6C332299}"/>
              </a:ext>
            </a:extLst>
          </p:cNvPr>
          <p:cNvGrpSpPr/>
          <p:nvPr/>
        </p:nvGrpSpPr>
        <p:grpSpPr>
          <a:xfrm>
            <a:off x="7797442" y="6063169"/>
            <a:ext cx="69695" cy="528199"/>
            <a:chOff x="2571253" y="3553422"/>
            <a:chExt cx="69695" cy="528199"/>
          </a:xfrm>
        </p:grpSpPr>
        <p:sp>
          <p:nvSpPr>
            <p:cNvPr id="46" name="Oval 45">
              <a:extLst>
                <a:ext uri="{FF2B5EF4-FFF2-40B4-BE49-F238E27FC236}">
                  <a16:creationId xmlns:a16="http://schemas.microsoft.com/office/drawing/2014/main" id="{DABEB474-02EB-B144-9CBA-E3FAE2ECD57D}"/>
                </a:ext>
              </a:extLst>
            </p:cNvPr>
            <p:cNvSpPr/>
            <p:nvPr/>
          </p:nvSpPr>
          <p:spPr>
            <a:xfrm flipH="1" flipV="1">
              <a:off x="2571253" y="3553422"/>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1F23A66-1742-7D4C-939B-4DC9C7D9E5A9}"/>
                </a:ext>
              </a:extLst>
            </p:cNvPr>
            <p:cNvSpPr/>
            <p:nvPr/>
          </p:nvSpPr>
          <p:spPr>
            <a:xfrm flipH="1" flipV="1">
              <a:off x="2571253" y="3781841"/>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7B50F56D-7E63-8E4F-AA03-1D92BF372C0B}"/>
                </a:ext>
              </a:extLst>
            </p:cNvPr>
            <p:cNvSpPr/>
            <p:nvPr/>
          </p:nvSpPr>
          <p:spPr>
            <a:xfrm flipH="1" flipV="1">
              <a:off x="2573638" y="4014311"/>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 name="Group 48">
            <a:extLst>
              <a:ext uri="{FF2B5EF4-FFF2-40B4-BE49-F238E27FC236}">
                <a16:creationId xmlns:a16="http://schemas.microsoft.com/office/drawing/2014/main" id="{B5956BF3-45CE-094E-A5F6-CA466443B6E2}"/>
              </a:ext>
            </a:extLst>
          </p:cNvPr>
          <p:cNvGrpSpPr/>
          <p:nvPr/>
        </p:nvGrpSpPr>
        <p:grpSpPr>
          <a:xfrm>
            <a:off x="7795057" y="1509169"/>
            <a:ext cx="69695" cy="528199"/>
            <a:chOff x="2571253" y="3553422"/>
            <a:chExt cx="69695" cy="528199"/>
          </a:xfrm>
        </p:grpSpPr>
        <p:sp>
          <p:nvSpPr>
            <p:cNvPr id="50" name="Oval 49">
              <a:extLst>
                <a:ext uri="{FF2B5EF4-FFF2-40B4-BE49-F238E27FC236}">
                  <a16:creationId xmlns:a16="http://schemas.microsoft.com/office/drawing/2014/main" id="{C320D95A-C641-F94F-8D22-C23F29BB3485}"/>
                </a:ext>
              </a:extLst>
            </p:cNvPr>
            <p:cNvSpPr/>
            <p:nvPr/>
          </p:nvSpPr>
          <p:spPr>
            <a:xfrm flipH="1" flipV="1">
              <a:off x="2571253" y="3553422"/>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68C1341A-E0CE-C74C-9DB7-4260D83AC06D}"/>
                </a:ext>
              </a:extLst>
            </p:cNvPr>
            <p:cNvSpPr/>
            <p:nvPr/>
          </p:nvSpPr>
          <p:spPr>
            <a:xfrm flipH="1" flipV="1">
              <a:off x="2571253" y="3781841"/>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5BF64C2-06A2-4940-A481-FFB17F68E0C7}"/>
                </a:ext>
              </a:extLst>
            </p:cNvPr>
            <p:cNvSpPr/>
            <p:nvPr/>
          </p:nvSpPr>
          <p:spPr>
            <a:xfrm flipH="1" flipV="1">
              <a:off x="2573638" y="4014311"/>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8" name="Oval 57">
            <a:extLst>
              <a:ext uri="{FF2B5EF4-FFF2-40B4-BE49-F238E27FC236}">
                <a16:creationId xmlns:a16="http://schemas.microsoft.com/office/drawing/2014/main" id="{B8B50D27-A87D-2942-934A-F45B49188CB8}"/>
              </a:ext>
            </a:extLst>
          </p:cNvPr>
          <p:cNvSpPr/>
          <p:nvPr/>
        </p:nvSpPr>
        <p:spPr>
          <a:xfrm>
            <a:off x="10559342" y="3722154"/>
            <a:ext cx="264478" cy="66808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48C4F6A9-CC8C-3340-8173-07FE3BE25604}"/>
              </a:ext>
            </a:extLst>
          </p:cNvPr>
          <p:cNvSpPr/>
          <p:nvPr/>
        </p:nvSpPr>
        <p:spPr>
          <a:xfrm>
            <a:off x="4954432" y="3629395"/>
            <a:ext cx="252113" cy="930222"/>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7D0D8AE2-229F-C044-9991-B656BD931C5F}"/>
              </a:ext>
            </a:extLst>
          </p:cNvPr>
          <p:cNvSpPr/>
          <p:nvPr/>
        </p:nvSpPr>
        <p:spPr>
          <a:xfrm>
            <a:off x="7705653" y="3557413"/>
            <a:ext cx="252113" cy="930222"/>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86B38263-A04A-FF47-BD8A-F8C1BFD4979F}"/>
              </a:ext>
            </a:extLst>
          </p:cNvPr>
          <p:cNvSpPr/>
          <p:nvPr/>
        </p:nvSpPr>
        <p:spPr>
          <a:xfrm>
            <a:off x="6234309" y="3609761"/>
            <a:ext cx="252113" cy="930222"/>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5DF7729F-AFAC-5E48-878D-A3DC2EDC378C}"/>
              </a:ext>
            </a:extLst>
          </p:cNvPr>
          <p:cNvSpPr/>
          <p:nvPr/>
        </p:nvSpPr>
        <p:spPr>
          <a:xfrm>
            <a:off x="9394640" y="5032355"/>
            <a:ext cx="1439455" cy="308694"/>
          </a:xfrm>
          <a:prstGeom prst="rect">
            <a:avLst/>
          </a:prstGeom>
        </p:spPr>
        <p:txBody>
          <a:bodyPr wrap="square">
            <a:spAutoFit/>
          </a:bodyPr>
          <a:lstStyle/>
          <a:p>
            <a:pPr algn="ctr"/>
            <a:r>
              <a:rPr lang="en-US" sz="1400" dirty="0">
                <a:solidFill>
                  <a:srgbClr val="7F7F7F"/>
                </a:solidFill>
                <a:latin typeface="Courier New" panose="02070309020205020404" pitchFamily="49" charset="0"/>
                <a:cs typeface="Courier New" panose="02070309020205020404" pitchFamily="49" charset="0"/>
              </a:rPr>
              <a:t>vocab_size</a:t>
            </a:r>
            <a:endParaRPr lang="en-US" sz="1400" dirty="0">
              <a:solidFill>
                <a:srgbClr val="7F7F7F"/>
              </a:solidFill>
            </a:endParaRPr>
          </a:p>
        </p:txBody>
      </p:sp>
      <p:cxnSp>
        <p:nvCxnSpPr>
          <p:cNvPr id="73" name="Straight Arrow Connector 72">
            <a:extLst>
              <a:ext uri="{FF2B5EF4-FFF2-40B4-BE49-F238E27FC236}">
                <a16:creationId xmlns:a16="http://schemas.microsoft.com/office/drawing/2014/main" id="{6FC610B1-2692-D747-8C61-12B3347E2C11}"/>
              </a:ext>
            </a:extLst>
          </p:cNvPr>
          <p:cNvCxnSpPr>
            <a:cxnSpLocks/>
          </p:cNvCxnSpPr>
          <p:nvPr/>
        </p:nvCxnSpPr>
        <p:spPr>
          <a:xfrm flipH="1" flipV="1">
            <a:off x="9530959" y="4520062"/>
            <a:ext cx="285485" cy="456763"/>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C5CA2645-64A5-F745-8F7F-46B88BCFB97B}"/>
              </a:ext>
            </a:extLst>
          </p:cNvPr>
          <p:cNvSpPr/>
          <p:nvPr/>
        </p:nvSpPr>
        <p:spPr>
          <a:xfrm>
            <a:off x="5037467" y="5172827"/>
            <a:ext cx="1439455" cy="308694"/>
          </a:xfrm>
          <a:prstGeom prst="rect">
            <a:avLst/>
          </a:prstGeom>
        </p:spPr>
        <p:txBody>
          <a:bodyPr wrap="square">
            <a:spAutoFit/>
          </a:bodyPr>
          <a:lstStyle/>
          <a:p>
            <a:pPr algn="ctr"/>
            <a:r>
              <a:rPr lang="en-US" sz="1400" dirty="0">
                <a:solidFill>
                  <a:srgbClr val="7F7F7F"/>
                </a:solidFill>
                <a:latin typeface="Courier New" panose="02070309020205020404" pitchFamily="49" charset="0"/>
                <a:cs typeface="Courier New" panose="02070309020205020404" pitchFamily="49" charset="0"/>
              </a:rPr>
              <a:t>hidden_size</a:t>
            </a:r>
            <a:endParaRPr lang="en-US" sz="1400" dirty="0">
              <a:solidFill>
                <a:srgbClr val="7F7F7F"/>
              </a:solidFill>
            </a:endParaRPr>
          </a:p>
        </p:txBody>
      </p:sp>
      <p:cxnSp>
        <p:nvCxnSpPr>
          <p:cNvPr id="76" name="Straight Arrow Connector 75">
            <a:extLst>
              <a:ext uri="{FF2B5EF4-FFF2-40B4-BE49-F238E27FC236}">
                <a16:creationId xmlns:a16="http://schemas.microsoft.com/office/drawing/2014/main" id="{4B14AEC6-8198-2746-AF12-1AB9A0BD612B}"/>
              </a:ext>
            </a:extLst>
          </p:cNvPr>
          <p:cNvCxnSpPr>
            <a:cxnSpLocks/>
          </p:cNvCxnSpPr>
          <p:nvPr/>
        </p:nvCxnSpPr>
        <p:spPr>
          <a:xfrm flipH="1" flipV="1">
            <a:off x="5209327" y="4683056"/>
            <a:ext cx="329454" cy="475730"/>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44A06790-1296-CB4A-8576-84DD2235B2C4}"/>
              </a:ext>
            </a:extLst>
          </p:cNvPr>
          <p:cNvCxnSpPr>
            <a:cxnSpLocks/>
          </p:cNvCxnSpPr>
          <p:nvPr/>
        </p:nvCxnSpPr>
        <p:spPr>
          <a:xfrm flipV="1">
            <a:off x="5878686" y="4697058"/>
            <a:ext cx="329454" cy="475730"/>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3" name="TextBox 82">
                <a:extLst>
                  <a:ext uri="{FF2B5EF4-FFF2-40B4-BE49-F238E27FC236}">
                    <a16:creationId xmlns:a16="http://schemas.microsoft.com/office/drawing/2014/main" id="{B8098A68-6EFB-6043-AFE9-E1CAC402598F}"/>
                  </a:ext>
                </a:extLst>
              </p:cNvPr>
              <p:cNvSpPr txBox="1"/>
              <p:nvPr/>
            </p:nvSpPr>
            <p:spPr>
              <a:xfrm>
                <a:off x="250524" y="2641911"/>
                <a:ext cx="1540889" cy="400110"/>
              </a:xfrm>
              <a:prstGeom prst="rect">
                <a:avLst/>
              </a:prstGeom>
              <a:noFill/>
            </p:spPr>
            <p:txBody>
              <a:bodyPr wrap="square" rtlCol="0">
                <a:spAutoFit/>
              </a:bodyPr>
              <a:lstStyle/>
              <a:p>
                <a:r>
                  <a:rPr lang="en-US" sz="2000" dirty="0">
                    <a:solidFill>
                      <a:srgbClr val="FFC000"/>
                    </a:solidFill>
                  </a:rPr>
                  <a:t>Token   </a:t>
                </a:r>
                <a14:m>
                  <m:oMath xmlns:m="http://schemas.openxmlformats.org/officeDocument/2006/math">
                    <m:r>
                      <a:rPr lang="en-US" sz="2000" b="0" i="1" smtClean="0">
                        <a:solidFill>
                          <a:srgbClr val="FFC000"/>
                        </a:solidFill>
                        <a:latin typeface="Cambria Math" panose="02040503050406030204" pitchFamily="18" charset="0"/>
                      </a:rPr>
                      <m:t>𝑡</m:t>
                    </m:r>
                    <m:r>
                      <a:rPr lang="en-US" sz="2000" b="0" i="1" smtClean="0">
                        <a:solidFill>
                          <a:srgbClr val="FFC000"/>
                        </a:solidFill>
                        <a:latin typeface="Cambria Math" panose="02040503050406030204" pitchFamily="18" charset="0"/>
                      </a:rPr>
                      <m:t>−2</m:t>
                    </m:r>
                  </m:oMath>
                </a14:m>
                <a:endParaRPr lang="en-US" sz="2000" dirty="0">
                  <a:solidFill>
                    <a:srgbClr val="FFC000"/>
                  </a:solidFill>
                </a:endParaRPr>
              </a:p>
            </p:txBody>
          </p:sp>
        </mc:Choice>
        <mc:Fallback>
          <p:sp>
            <p:nvSpPr>
              <p:cNvPr id="83" name="TextBox 82">
                <a:extLst>
                  <a:ext uri="{FF2B5EF4-FFF2-40B4-BE49-F238E27FC236}">
                    <a16:creationId xmlns:a16="http://schemas.microsoft.com/office/drawing/2014/main" id="{B8098A68-6EFB-6043-AFE9-E1CAC402598F}"/>
                  </a:ext>
                </a:extLst>
              </p:cNvPr>
              <p:cNvSpPr txBox="1">
                <a:spLocks noRot="1" noChangeAspect="1" noMove="1" noResize="1" noEditPoints="1" noAdjustHandles="1" noChangeArrowheads="1" noChangeShapeType="1" noTextEdit="1"/>
              </p:cNvSpPr>
              <p:nvPr/>
            </p:nvSpPr>
            <p:spPr>
              <a:xfrm>
                <a:off x="250524" y="2641911"/>
                <a:ext cx="1540889" cy="400110"/>
              </a:xfrm>
              <a:prstGeom prst="rect">
                <a:avLst/>
              </a:prstGeom>
              <a:blipFill>
                <a:blip r:embed="rId5"/>
                <a:stretch>
                  <a:fillRect l="-4098" t="-6061" b="-2121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4" name="TextBox 83">
                <a:extLst>
                  <a:ext uri="{FF2B5EF4-FFF2-40B4-BE49-F238E27FC236}">
                    <a16:creationId xmlns:a16="http://schemas.microsoft.com/office/drawing/2014/main" id="{5EBB8F1F-7FB9-9240-8BD2-6B5D9B458BF6}"/>
                  </a:ext>
                </a:extLst>
              </p:cNvPr>
              <p:cNvSpPr txBox="1"/>
              <p:nvPr/>
            </p:nvSpPr>
            <p:spPr>
              <a:xfrm>
                <a:off x="250524" y="3352095"/>
                <a:ext cx="1540889" cy="400110"/>
              </a:xfrm>
              <a:prstGeom prst="rect">
                <a:avLst/>
              </a:prstGeom>
              <a:noFill/>
            </p:spPr>
            <p:txBody>
              <a:bodyPr wrap="square" rtlCol="0">
                <a:spAutoFit/>
              </a:bodyPr>
              <a:lstStyle/>
              <a:p>
                <a:r>
                  <a:rPr lang="en-US" sz="2000" dirty="0">
                    <a:solidFill>
                      <a:srgbClr val="FFC000"/>
                    </a:solidFill>
                  </a:rPr>
                  <a:t>Token   </a:t>
                </a:r>
                <a14:m>
                  <m:oMath xmlns:m="http://schemas.openxmlformats.org/officeDocument/2006/math">
                    <m:r>
                      <a:rPr lang="en-US" sz="2000" b="0" i="1" smtClean="0">
                        <a:solidFill>
                          <a:srgbClr val="FFC000"/>
                        </a:solidFill>
                        <a:latin typeface="Cambria Math" panose="02040503050406030204" pitchFamily="18" charset="0"/>
                      </a:rPr>
                      <m:t>𝑡</m:t>
                    </m:r>
                    <m:r>
                      <a:rPr lang="en-US" sz="2000" b="0" i="1" smtClean="0">
                        <a:solidFill>
                          <a:srgbClr val="FFC000"/>
                        </a:solidFill>
                        <a:latin typeface="Cambria Math" panose="02040503050406030204" pitchFamily="18" charset="0"/>
                      </a:rPr>
                      <m:t>−1</m:t>
                    </m:r>
                  </m:oMath>
                </a14:m>
                <a:endParaRPr lang="en-US" sz="2000" dirty="0">
                  <a:solidFill>
                    <a:srgbClr val="FFC000"/>
                  </a:solidFill>
                </a:endParaRPr>
              </a:p>
            </p:txBody>
          </p:sp>
        </mc:Choice>
        <mc:Fallback>
          <p:sp>
            <p:nvSpPr>
              <p:cNvPr id="84" name="TextBox 83">
                <a:extLst>
                  <a:ext uri="{FF2B5EF4-FFF2-40B4-BE49-F238E27FC236}">
                    <a16:creationId xmlns:a16="http://schemas.microsoft.com/office/drawing/2014/main" id="{5EBB8F1F-7FB9-9240-8BD2-6B5D9B458BF6}"/>
                  </a:ext>
                </a:extLst>
              </p:cNvPr>
              <p:cNvSpPr txBox="1">
                <a:spLocks noRot="1" noChangeAspect="1" noMove="1" noResize="1" noEditPoints="1" noAdjustHandles="1" noChangeArrowheads="1" noChangeShapeType="1" noTextEdit="1"/>
              </p:cNvSpPr>
              <p:nvPr/>
            </p:nvSpPr>
            <p:spPr>
              <a:xfrm>
                <a:off x="250524" y="3352095"/>
                <a:ext cx="1540889" cy="400110"/>
              </a:xfrm>
              <a:prstGeom prst="rect">
                <a:avLst/>
              </a:prstGeom>
              <a:blipFill>
                <a:blip r:embed="rId6"/>
                <a:stretch>
                  <a:fillRect l="-4098" t="-9677" b="-2580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5" name="TextBox 84">
                <a:extLst>
                  <a:ext uri="{FF2B5EF4-FFF2-40B4-BE49-F238E27FC236}">
                    <a16:creationId xmlns:a16="http://schemas.microsoft.com/office/drawing/2014/main" id="{6BDB8306-E1C4-E244-B51B-BA05CB432491}"/>
                  </a:ext>
                </a:extLst>
              </p:cNvPr>
              <p:cNvSpPr txBox="1"/>
              <p:nvPr/>
            </p:nvSpPr>
            <p:spPr>
              <a:xfrm>
                <a:off x="250524" y="4543810"/>
                <a:ext cx="1540889" cy="400110"/>
              </a:xfrm>
              <a:prstGeom prst="rect">
                <a:avLst/>
              </a:prstGeom>
              <a:noFill/>
            </p:spPr>
            <p:txBody>
              <a:bodyPr wrap="square" rtlCol="0">
                <a:spAutoFit/>
              </a:bodyPr>
              <a:lstStyle/>
              <a:p>
                <a:r>
                  <a:rPr lang="en-US" sz="2000" dirty="0">
                    <a:solidFill>
                      <a:srgbClr val="FFC000"/>
                    </a:solidFill>
                  </a:rPr>
                  <a:t>Token   </a:t>
                </a:r>
                <a14:m>
                  <m:oMath xmlns:m="http://schemas.openxmlformats.org/officeDocument/2006/math">
                    <m:r>
                      <a:rPr lang="en-US" sz="2000" b="0" i="1" smtClean="0">
                        <a:solidFill>
                          <a:srgbClr val="FFC000"/>
                        </a:solidFill>
                        <a:latin typeface="Cambria Math" panose="02040503050406030204" pitchFamily="18" charset="0"/>
                      </a:rPr>
                      <m:t>𝑡</m:t>
                    </m:r>
                    <m:r>
                      <a:rPr lang="en-US" sz="2000" b="0" i="1" smtClean="0">
                        <a:solidFill>
                          <a:srgbClr val="FFC000"/>
                        </a:solidFill>
                        <a:latin typeface="Cambria Math" panose="02040503050406030204" pitchFamily="18" charset="0"/>
                      </a:rPr>
                      <m:t>+1</m:t>
                    </m:r>
                  </m:oMath>
                </a14:m>
                <a:endParaRPr lang="en-US" sz="2000" dirty="0">
                  <a:solidFill>
                    <a:srgbClr val="FFC000"/>
                  </a:solidFill>
                </a:endParaRPr>
              </a:p>
            </p:txBody>
          </p:sp>
        </mc:Choice>
        <mc:Fallback>
          <p:sp>
            <p:nvSpPr>
              <p:cNvPr id="85" name="TextBox 84">
                <a:extLst>
                  <a:ext uri="{FF2B5EF4-FFF2-40B4-BE49-F238E27FC236}">
                    <a16:creationId xmlns:a16="http://schemas.microsoft.com/office/drawing/2014/main" id="{6BDB8306-E1C4-E244-B51B-BA05CB432491}"/>
                  </a:ext>
                </a:extLst>
              </p:cNvPr>
              <p:cNvSpPr txBox="1">
                <a:spLocks noRot="1" noChangeAspect="1" noMove="1" noResize="1" noEditPoints="1" noAdjustHandles="1" noChangeArrowheads="1" noChangeShapeType="1" noTextEdit="1"/>
              </p:cNvSpPr>
              <p:nvPr/>
            </p:nvSpPr>
            <p:spPr>
              <a:xfrm>
                <a:off x="250524" y="4543810"/>
                <a:ext cx="1540889" cy="400110"/>
              </a:xfrm>
              <a:prstGeom prst="rect">
                <a:avLst/>
              </a:prstGeom>
              <a:blipFill>
                <a:blip r:embed="rId7"/>
                <a:stretch>
                  <a:fillRect l="-4098" t="-6250" b="-2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6" name="TextBox 85">
                <a:extLst>
                  <a:ext uri="{FF2B5EF4-FFF2-40B4-BE49-F238E27FC236}">
                    <a16:creationId xmlns:a16="http://schemas.microsoft.com/office/drawing/2014/main" id="{6DF1C891-0252-C643-8F07-3108C6EDF346}"/>
                  </a:ext>
                </a:extLst>
              </p:cNvPr>
              <p:cNvSpPr txBox="1"/>
              <p:nvPr/>
            </p:nvSpPr>
            <p:spPr>
              <a:xfrm>
                <a:off x="250524" y="5323521"/>
                <a:ext cx="1540889" cy="400110"/>
              </a:xfrm>
              <a:prstGeom prst="rect">
                <a:avLst/>
              </a:prstGeom>
              <a:noFill/>
            </p:spPr>
            <p:txBody>
              <a:bodyPr wrap="square" rtlCol="0">
                <a:spAutoFit/>
              </a:bodyPr>
              <a:lstStyle/>
              <a:p>
                <a:r>
                  <a:rPr lang="en-US" sz="2000" dirty="0">
                    <a:solidFill>
                      <a:srgbClr val="FFC000"/>
                    </a:solidFill>
                  </a:rPr>
                  <a:t>Token   </a:t>
                </a:r>
                <a14:m>
                  <m:oMath xmlns:m="http://schemas.openxmlformats.org/officeDocument/2006/math">
                    <m:r>
                      <a:rPr lang="en-US" sz="2000" b="0" i="1" smtClean="0">
                        <a:solidFill>
                          <a:srgbClr val="FFC000"/>
                        </a:solidFill>
                        <a:latin typeface="Cambria Math" panose="02040503050406030204" pitchFamily="18" charset="0"/>
                      </a:rPr>
                      <m:t>𝑡</m:t>
                    </m:r>
                    <m:r>
                      <a:rPr lang="en-US" sz="2000" b="0" i="1" smtClean="0">
                        <a:solidFill>
                          <a:srgbClr val="FFC000"/>
                        </a:solidFill>
                        <a:latin typeface="Cambria Math" panose="02040503050406030204" pitchFamily="18" charset="0"/>
                      </a:rPr>
                      <m:t>+2</m:t>
                    </m:r>
                  </m:oMath>
                </a14:m>
                <a:endParaRPr lang="en-US" sz="2000" dirty="0">
                  <a:solidFill>
                    <a:srgbClr val="FFC000"/>
                  </a:solidFill>
                </a:endParaRPr>
              </a:p>
            </p:txBody>
          </p:sp>
        </mc:Choice>
        <mc:Fallback>
          <p:sp>
            <p:nvSpPr>
              <p:cNvPr id="86" name="TextBox 85">
                <a:extLst>
                  <a:ext uri="{FF2B5EF4-FFF2-40B4-BE49-F238E27FC236}">
                    <a16:creationId xmlns:a16="http://schemas.microsoft.com/office/drawing/2014/main" id="{6DF1C891-0252-C643-8F07-3108C6EDF346}"/>
                  </a:ext>
                </a:extLst>
              </p:cNvPr>
              <p:cNvSpPr txBox="1">
                <a:spLocks noRot="1" noChangeAspect="1" noMove="1" noResize="1" noEditPoints="1" noAdjustHandles="1" noChangeArrowheads="1" noChangeShapeType="1" noTextEdit="1"/>
              </p:cNvSpPr>
              <p:nvPr/>
            </p:nvSpPr>
            <p:spPr>
              <a:xfrm>
                <a:off x="250524" y="5323521"/>
                <a:ext cx="1540889" cy="400110"/>
              </a:xfrm>
              <a:prstGeom prst="rect">
                <a:avLst/>
              </a:prstGeom>
              <a:blipFill>
                <a:blip r:embed="rId8"/>
                <a:stretch>
                  <a:fillRect l="-4098" t="-6061" b="-21212"/>
                </a:stretch>
              </a:blipFill>
            </p:spPr>
            <p:txBody>
              <a:bodyPr/>
              <a:lstStyle/>
              <a:p>
                <a:r>
                  <a:rPr lang="en-US">
                    <a:noFill/>
                  </a:rPr>
                  <a:t> </a:t>
                </a:r>
              </a:p>
            </p:txBody>
          </p:sp>
        </mc:Fallback>
      </mc:AlternateContent>
      <p:grpSp>
        <p:nvGrpSpPr>
          <p:cNvPr id="87" name="Group 86">
            <a:extLst>
              <a:ext uri="{FF2B5EF4-FFF2-40B4-BE49-F238E27FC236}">
                <a16:creationId xmlns:a16="http://schemas.microsoft.com/office/drawing/2014/main" id="{1EE79591-8427-654C-A619-7B6B228AF20A}"/>
              </a:ext>
            </a:extLst>
          </p:cNvPr>
          <p:cNvGrpSpPr/>
          <p:nvPr/>
        </p:nvGrpSpPr>
        <p:grpSpPr>
          <a:xfrm>
            <a:off x="2888774" y="1777851"/>
            <a:ext cx="69695" cy="528199"/>
            <a:chOff x="2571253" y="3553422"/>
            <a:chExt cx="69695" cy="528199"/>
          </a:xfrm>
        </p:grpSpPr>
        <p:sp>
          <p:nvSpPr>
            <p:cNvPr id="88" name="Oval 87">
              <a:extLst>
                <a:ext uri="{FF2B5EF4-FFF2-40B4-BE49-F238E27FC236}">
                  <a16:creationId xmlns:a16="http://schemas.microsoft.com/office/drawing/2014/main" id="{FF69EDC0-9F67-5D41-8F1D-9BC75EDF72C1}"/>
                </a:ext>
              </a:extLst>
            </p:cNvPr>
            <p:cNvSpPr/>
            <p:nvPr/>
          </p:nvSpPr>
          <p:spPr>
            <a:xfrm flipH="1" flipV="1">
              <a:off x="2571253" y="3553422"/>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8191E983-7E89-A948-A633-042FBD1DE569}"/>
                </a:ext>
              </a:extLst>
            </p:cNvPr>
            <p:cNvSpPr/>
            <p:nvPr/>
          </p:nvSpPr>
          <p:spPr>
            <a:xfrm flipH="1" flipV="1">
              <a:off x="2571253" y="3781841"/>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C12C0E7A-C9E4-B241-8389-09D4424765D6}"/>
                </a:ext>
              </a:extLst>
            </p:cNvPr>
            <p:cNvSpPr/>
            <p:nvPr/>
          </p:nvSpPr>
          <p:spPr>
            <a:xfrm flipH="1" flipV="1">
              <a:off x="2573638" y="4014311"/>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5" name="Oval 94">
            <a:extLst>
              <a:ext uri="{FF2B5EF4-FFF2-40B4-BE49-F238E27FC236}">
                <a16:creationId xmlns:a16="http://schemas.microsoft.com/office/drawing/2014/main" id="{505A5534-8237-6E4E-9F42-B817337184C3}"/>
              </a:ext>
            </a:extLst>
          </p:cNvPr>
          <p:cNvSpPr/>
          <p:nvPr/>
        </p:nvSpPr>
        <p:spPr>
          <a:xfrm>
            <a:off x="2109172" y="2470864"/>
            <a:ext cx="264478" cy="66808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32DBF246-78EA-684C-9A01-028C92AB33B7}"/>
              </a:ext>
            </a:extLst>
          </p:cNvPr>
          <p:cNvSpPr/>
          <p:nvPr/>
        </p:nvSpPr>
        <p:spPr>
          <a:xfrm>
            <a:off x="2104758" y="3275721"/>
            <a:ext cx="264478" cy="66808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1F00E903-B946-7D47-9A3C-A3E20D6A385A}"/>
              </a:ext>
            </a:extLst>
          </p:cNvPr>
          <p:cNvSpPr/>
          <p:nvPr/>
        </p:nvSpPr>
        <p:spPr>
          <a:xfrm>
            <a:off x="2104758" y="4419169"/>
            <a:ext cx="264478" cy="66808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8DA325BD-C4D1-F644-B1C0-F1B46C62F6FC}"/>
              </a:ext>
            </a:extLst>
          </p:cNvPr>
          <p:cNvSpPr/>
          <p:nvPr/>
        </p:nvSpPr>
        <p:spPr>
          <a:xfrm>
            <a:off x="2092610" y="5270632"/>
            <a:ext cx="264478" cy="66808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D817859D-C5CA-FF44-A251-7D46EB6988B8}"/>
              </a:ext>
            </a:extLst>
          </p:cNvPr>
          <p:cNvSpPr/>
          <p:nvPr/>
        </p:nvSpPr>
        <p:spPr>
          <a:xfrm>
            <a:off x="3543291" y="2550084"/>
            <a:ext cx="144963" cy="51212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rapezoid 101">
            <a:extLst>
              <a:ext uri="{FF2B5EF4-FFF2-40B4-BE49-F238E27FC236}">
                <a16:creationId xmlns:a16="http://schemas.microsoft.com/office/drawing/2014/main" id="{16741EDC-6EE3-9E46-AC7C-C628C8729A00}"/>
              </a:ext>
            </a:extLst>
          </p:cNvPr>
          <p:cNvSpPr/>
          <p:nvPr/>
        </p:nvSpPr>
        <p:spPr>
          <a:xfrm rot="16200000" flipV="1">
            <a:off x="2556153" y="3693648"/>
            <a:ext cx="3629082" cy="839709"/>
          </a:xfrm>
          <a:prstGeom prst="trapezoid">
            <a:avLst>
              <a:gd name="adj" fmla="val 15721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3" name="TextBox 102">
                <a:extLst>
                  <a:ext uri="{FF2B5EF4-FFF2-40B4-BE49-F238E27FC236}">
                    <a16:creationId xmlns:a16="http://schemas.microsoft.com/office/drawing/2014/main" id="{462D7F17-2F5C-0943-839B-D6F6C187A055}"/>
                  </a:ext>
                </a:extLst>
              </p:cNvPr>
              <p:cNvSpPr txBox="1"/>
              <p:nvPr/>
            </p:nvSpPr>
            <p:spPr>
              <a:xfrm>
                <a:off x="4133263" y="3966632"/>
                <a:ext cx="50521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tx1">
                              <a:lumMod val="95000"/>
                            </a:schemeClr>
                          </a:solidFill>
                          <a:latin typeface="Cambria Math" panose="02040503050406030204" pitchFamily="18" charset="0"/>
                        </a:rPr>
                        <m:t>𝑾</m:t>
                      </m:r>
                      <m:r>
                        <a:rPr lang="en-US" sz="2000" b="1" i="1" smtClean="0">
                          <a:solidFill>
                            <a:schemeClr val="tx1">
                              <a:lumMod val="95000"/>
                            </a:schemeClr>
                          </a:solidFill>
                          <a:latin typeface="Cambria Math" panose="02040503050406030204" pitchFamily="18" charset="0"/>
                        </a:rPr>
                        <m:t>′</m:t>
                      </m:r>
                    </m:oMath>
                  </m:oMathPara>
                </a14:m>
                <a:endParaRPr lang="en-US" sz="2000" b="1" dirty="0">
                  <a:solidFill>
                    <a:schemeClr val="tx1">
                      <a:lumMod val="95000"/>
                    </a:schemeClr>
                  </a:solidFill>
                </a:endParaRPr>
              </a:p>
            </p:txBody>
          </p:sp>
        </mc:Choice>
        <mc:Fallback>
          <p:sp>
            <p:nvSpPr>
              <p:cNvPr id="103" name="TextBox 102">
                <a:extLst>
                  <a:ext uri="{FF2B5EF4-FFF2-40B4-BE49-F238E27FC236}">
                    <a16:creationId xmlns:a16="http://schemas.microsoft.com/office/drawing/2014/main" id="{462D7F17-2F5C-0943-839B-D6F6C187A055}"/>
                  </a:ext>
                </a:extLst>
              </p:cNvPr>
              <p:cNvSpPr txBox="1">
                <a:spLocks noRot="1" noChangeAspect="1" noMove="1" noResize="1" noEditPoints="1" noAdjustHandles="1" noChangeArrowheads="1" noChangeShapeType="1" noTextEdit="1"/>
              </p:cNvSpPr>
              <p:nvPr/>
            </p:nvSpPr>
            <p:spPr>
              <a:xfrm>
                <a:off x="4133263" y="3966632"/>
                <a:ext cx="505219" cy="400110"/>
              </a:xfrm>
              <a:prstGeom prst="rect">
                <a:avLst/>
              </a:prstGeom>
              <a:blipFill>
                <a:blip r:embed="rId9"/>
                <a:stretch>
                  <a:fillRect/>
                </a:stretch>
              </a:blipFill>
            </p:spPr>
            <p:txBody>
              <a:bodyPr/>
              <a:lstStyle/>
              <a:p>
                <a:r>
                  <a:rPr lang="en-US">
                    <a:noFill/>
                  </a:rPr>
                  <a:t> </a:t>
                </a:r>
              </a:p>
            </p:txBody>
          </p:sp>
        </mc:Fallback>
      </mc:AlternateContent>
      <p:sp>
        <p:nvSpPr>
          <p:cNvPr id="104" name="Trapezoid 103">
            <a:extLst>
              <a:ext uri="{FF2B5EF4-FFF2-40B4-BE49-F238E27FC236}">
                <a16:creationId xmlns:a16="http://schemas.microsoft.com/office/drawing/2014/main" id="{34EB5E78-7965-5B4F-8B77-CA5B59B69BB6}"/>
              </a:ext>
            </a:extLst>
          </p:cNvPr>
          <p:cNvSpPr/>
          <p:nvPr/>
        </p:nvSpPr>
        <p:spPr>
          <a:xfrm rot="16200000" flipV="1">
            <a:off x="2658116" y="2385049"/>
            <a:ext cx="600709" cy="839709"/>
          </a:xfrm>
          <a:prstGeom prst="trapezoid">
            <a:avLst>
              <a:gd name="adj" fmla="val 20640"/>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AAE26040-F99D-3141-9930-613106EC951B}"/>
              </a:ext>
            </a:extLst>
          </p:cNvPr>
          <p:cNvSpPr/>
          <p:nvPr/>
        </p:nvSpPr>
        <p:spPr>
          <a:xfrm>
            <a:off x="3543291" y="3321256"/>
            <a:ext cx="144963" cy="51212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rapezoid 105">
            <a:extLst>
              <a:ext uri="{FF2B5EF4-FFF2-40B4-BE49-F238E27FC236}">
                <a16:creationId xmlns:a16="http://schemas.microsoft.com/office/drawing/2014/main" id="{0FD2D35E-AAAD-CB49-907E-96E8463263AD}"/>
              </a:ext>
            </a:extLst>
          </p:cNvPr>
          <p:cNvSpPr/>
          <p:nvPr/>
        </p:nvSpPr>
        <p:spPr>
          <a:xfrm rot="16200000" flipV="1">
            <a:off x="2658116" y="3156221"/>
            <a:ext cx="600709" cy="839709"/>
          </a:xfrm>
          <a:prstGeom prst="trapezoid">
            <a:avLst>
              <a:gd name="adj" fmla="val 20640"/>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736F2BE9-7854-4041-8841-9D140C3D28C0}"/>
              </a:ext>
            </a:extLst>
          </p:cNvPr>
          <p:cNvSpPr/>
          <p:nvPr/>
        </p:nvSpPr>
        <p:spPr>
          <a:xfrm>
            <a:off x="3557047" y="4464704"/>
            <a:ext cx="144963" cy="51212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rapezoid 107">
            <a:extLst>
              <a:ext uri="{FF2B5EF4-FFF2-40B4-BE49-F238E27FC236}">
                <a16:creationId xmlns:a16="http://schemas.microsoft.com/office/drawing/2014/main" id="{A1185191-31AE-1C48-9239-A6235FAC4BB3}"/>
              </a:ext>
            </a:extLst>
          </p:cNvPr>
          <p:cNvSpPr/>
          <p:nvPr/>
        </p:nvSpPr>
        <p:spPr>
          <a:xfrm rot="16200000" flipV="1">
            <a:off x="2671872" y="4299669"/>
            <a:ext cx="600709" cy="839709"/>
          </a:xfrm>
          <a:prstGeom prst="trapezoid">
            <a:avLst>
              <a:gd name="adj" fmla="val 20640"/>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AABE7175-4B6A-7B43-AEF7-A6BB5F4B2B16}"/>
              </a:ext>
            </a:extLst>
          </p:cNvPr>
          <p:cNvSpPr/>
          <p:nvPr/>
        </p:nvSpPr>
        <p:spPr>
          <a:xfrm>
            <a:off x="3572366" y="5295951"/>
            <a:ext cx="144963" cy="51212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rapezoid 109">
            <a:extLst>
              <a:ext uri="{FF2B5EF4-FFF2-40B4-BE49-F238E27FC236}">
                <a16:creationId xmlns:a16="http://schemas.microsoft.com/office/drawing/2014/main" id="{411AF00C-1F3A-0141-A5C1-AF4936B0503A}"/>
              </a:ext>
            </a:extLst>
          </p:cNvPr>
          <p:cNvSpPr/>
          <p:nvPr/>
        </p:nvSpPr>
        <p:spPr>
          <a:xfrm rot="16200000" flipV="1">
            <a:off x="2687191" y="5130916"/>
            <a:ext cx="600709" cy="839709"/>
          </a:xfrm>
          <a:prstGeom prst="trapezoid">
            <a:avLst>
              <a:gd name="adj" fmla="val 20640"/>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1" name="TextBox 110">
                <a:extLst>
                  <a:ext uri="{FF2B5EF4-FFF2-40B4-BE49-F238E27FC236}">
                    <a16:creationId xmlns:a16="http://schemas.microsoft.com/office/drawing/2014/main" id="{6F9E8EFD-4836-F84B-B2FB-9C532956E068}"/>
                  </a:ext>
                </a:extLst>
              </p:cNvPr>
              <p:cNvSpPr txBox="1"/>
              <p:nvPr/>
            </p:nvSpPr>
            <p:spPr>
              <a:xfrm>
                <a:off x="2691409" y="2612316"/>
                <a:ext cx="50521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tx1">
                              <a:lumMod val="95000"/>
                            </a:schemeClr>
                          </a:solidFill>
                          <a:latin typeface="Cambria Math" panose="02040503050406030204" pitchFamily="18" charset="0"/>
                        </a:rPr>
                        <m:t>𝑾</m:t>
                      </m:r>
                    </m:oMath>
                  </m:oMathPara>
                </a14:m>
                <a:endParaRPr lang="en-US" sz="2000" b="1" dirty="0">
                  <a:solidFill>
                    <a:schemeClr val="tx1">
                      <a:lumMod val="95000"/>
                    </a:schemeClr>
                  </a:solidFill>
                </a:endParaRPr>
              </a:p>
            </p:txBody>
          </p:sp>
        </mc:Choice>
        <mc:Fallback>
          <p:sp>
            <p:nvSpPr>
              <p:cNvPr id="111" name="TextBox 110">
                <a:extLst>
                  <a:ext uri="{FF2B5EF4-FFF2-40B4-BE49-F238E27FC236}">
                    <a16:creationId xmlns:a16="http://schemas.microsoft.com/office/drawing/2014/main" id="{6F9E8EFD-4836-F84B-B2FB-9C532956E068}"/>
                  </a:ext>
                </a:extLst>
              </p:cNvPr>
              <p:cNvSpPr txBox="1">
                <a:spLocks noRot="1" noChangeAspect="1" noMove="1" noResize="1" noEditPoints="1" noAdjustHandles="1" noChangeArrowheads="1" noChangeShapeType="1" noTextEdit="1"/>
              </p:cNvSpPr>
              <p:nvPr/>
            </p:nvSpPr>
            <p:spPr>
              <a:xfrm>
                <a:off x="2691409" y="2612316"/>
                <a:ext cx="505219" cy="400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2" name="TextBox 111">
                <a:extLst>
                  <a:ext uri="{FF2B5EF4-FFF2-40B4-BE49-F238E27FC236}">
                    <a16:creationId xmlns:a16="http://schemas.microsoft.com/office/drawing/2014/main" id="{FB0E5CB2-3B64-C248-AD7C-4E5B2ECDABF4}"/>
                  </a:ext>
                </a:extLst>
              </p:cNvPr>
              <p:cNvSpPr txBox="1"/>
              <p:nvPr/>
            </p:nvSpPr>
            <p:spPr>
              <a:xfrm>
                <a:off x="2691408" y="3360053"/>
                <a:ext cx="50521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tx1">
                              <a:lumMod val="95000"/>
                            </a:schemeClr>
                          </a:solidFill>
                          <a:latin typeface="Cambria Math" panose="02040503050406030204" pitchFamily="18" charset="0"/>
                        </a:rPr>
                        <m:t>𝑾</m:t>
                      </m:r>
                    </m:oMath>
                  </m:oMathPara>
                </a14:m>
                <a:endParaRPr lang="en-US" sz="2000" b="1" dirty="0">
                  <a:solidFill>
                    <a:schemeClr val="tx1">
                      <a:lumMod val="95000"/>
                    </a:schemeClr>
                  </a:solidFill>
                </a:endParaRPr>
              </a:p>
            </p:txBody>
          </p:sp>
        </mc:Choice>
        <mc:Fallback>
          <p:sp>
            <p:nvSpPr>
              <p:cNvPr id="112" name="TextBox 111">
                <a:extLst>
                  <a:ext uri="{FF2B5EF4-FFF2-40B4-BE49-F238E27FC236}">
                    <a16:creationId xmlns:a16="http://schemas.microsoft.com/office/drawing/2014/main" id="{FB0E5CB2-3B64-C248-AD7C-4E5B2ECDABF4}"/>
                  </a:ext>
                </a:extLst>
              </p:cNvPr>
              <p:cNvSpPr txBox="1">
                <a:spLocks noRot="1" noChangeAspect="1" noMove="1" noResize="1" noEditPoints="1" noAdjustHandles="1" noChangeArrowheads="1" noChangeShapeType="1" noTextEdit="1"/>
              </p:cNvSpPr>
              <p:nvPr/>
            </p:nvSpPr>
            <p:spPr>
              <a:xfrm>
                <a:off x="2691408" y="3360053"/>
                <a:ext cx="505219" cy="4001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3" name="TextBox 112">
                <a:extLst>
                  <a:ext uri="{FF2B5EF4-FFF2-40B4-BE49-F238E27FC236}">
                    <a16:creationId xmlns:a16="http://schemas.microsoft.com/office/drawing/2014/main" id="{D65A02A3-694A-3D45-96E0-DDD15E6145C2}"/>
                  </a:ext>
                </a:extLst>
              </p:cNvPr>
              <p:cNvSpPr txBox="1"/>
              <p:nvPr/>
            </p:nvSpPr>
            <p:spPr>
              <a:xfrm>
                <a:off x="2705860" y="4517418"/>
                <a:ext cx="50521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tx1">
                              <a:lumMod val="95000"/>
                            </a:schemeClr>
                          </a:solidFill>
                          <a:latin typeface="Cambria Math" panose="02040503050406030204" pitchFamily="18" charset="0"/>
                        </a:rPr>
                        <m:t>𝑾</m:t>
                      </m:r>
                    </m:oMath>
                  </m:oMathPara>
                </a14:m>
                <a:endParaRPr lang="en-US" sz="2000" b="1" dirty="0">
                  <a:solidFill>
                    <a:schemeClr val="tx1">
                      <a:lumMod val="95000"/>
                    </a:schemeClr>
                  </a:solidFill>
                </a:endParaRPr>
              </a:p>
            </p:txBody>
          </p:sp>
        </mc:Choice>
        <mc:Fallback>
          <p:sp>
            <p:nvSpPr>
              <p:cNvPr id="113" name="TextBox 112">
                <a:extLst>
                  <a:ext uri="{FF2B5EF4-FFF2-40B4-BE49-F238E27FC236}">
                    <a16:creationId xmlns:a16="http://schemas.microsoft.com/office/drawing/2014/main" id="{D65A02A3-694A-3D45-96E0-DDD15E6145C2}"/>
                  </a:ext>
                </a:extLst>
              </p:cNvPr>
              <p:cNvSpPr txBox="1">
                <a:spLocks noRot="1" noChangeAspect="1" noMove="1" noResize="1" noEditPoints="1" noAdjustHandles="1" noChangeArrowheads="1" noChangeShapeType="1" noTextEdit="1"/>
              </p:cNvSpPr>
              <p:nvPr/>
            </p:nvSpPr>
            <p:spPr>
              <a:xfrm>
                <a:off x="2705860" y="4517418"/>
                <a:ext cx="505219" cy="400110"/>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4" name="TextBox 113">
                <a:extLst>
                  <a:ext uri="{FF2B5EF4-FFF2-40B4-BE49-F238E27FC236}">
                    <a16:creationId xmlns:a16="http://schemas.microsoft.com/office/drawing/2014/main" id="{181D12A6-D073-3546-8829-EE3838F8B4B0}"/>
                  </a:ext>
                </a:extLst>
              </p:cNvPr>
              <p:cNvSpPr txBox="1"/>
              <p:nvPr/>
            </p:nvSpPr>
            <p:spPr>
              <a:xfrm>
                <a:off x="2705860" y="5379017"/>
                <a:ext cx="50521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tx1">
                              <a:lumMod val="95000"/>
                            </a:schemeClr>
                          </a:solidFill>
                          <a:latin typeface="Cambria Math" panose="02040503050406030204" pitchFamily="18" charset="0"/>
                        </a:rPr>
                        <m:t>𝑾</m:t>
                      </m:r>
                    </m:oMath>
                  </m:oMathPara>
                </a14:m>
                <a:endParaRPr lang="en-US" sz="2000" b="1" dirty="0">
                  <a:solidFill>
                    <a:schemeClr val="tx1">
                      <a:lumMod val="95000"/>
                    </a:schemeClr>
                  </a:solidFill>
                </a:endParaRPr>
              </a:p>
            </p:txBody>
          </p:sp>
        </mc:Choice>
        <mc:Fallback>
          <p:sp>
            <p:nvSpPr>
              <p:cNvPr id="114" name="TextBox 113">
                <a:extLst>
                  <a:ext uri="{FF2B5EF4-FFF2-40B4-BE49-F238E27FC236}">
                    <a16:creationId xmlns:a16="http://schemas.microsoft.com/office/drawing/2014/main" id="{181D12A6-D073-3546-8829-EE3838F8B4B0}"/>
                  </a:ext>
                </a:extLst>
              </p:cNvPr>
              <p:cNvSpPr txBox="1">
                <a:spLocks noRot="1" noChangeAspect="1" noMove="1" noResize="1" noEditPoints="1" noAdjustHandles="1" noChangeArrowheads="1" noChangeShapeType="1" noTextEdit="1"/>
              </p:cNvSpPr>
              <p:nvPr/>
            </p:nvSpPr>
            <p:spPr>
              <a:xfrm>
                <a:off x="2705860" y="5379017"/>
                <a:ext cx="505219" cy="400110"/>
              </a:xfrm>
              <a:prstGeom prst="rect">
                <a:avLst/>
              </a:prstGeom>
              <a:blipFill>
                <a:blip r:embed="rId13"/>
                <a:stretch>
                  <a:fillRect/>
                </a:stretch>
              </a:blipFill>
            </p:spPr>
            <p:txBody>
              <a:bodyPr/>
              <a:lstStyle/>
              <a:p>
                <a:r>
                  <a:rPr lang="en-US">
                    <a:noFill/>
                  </a:rPr>
                  <a:t> </a:t>
                </a:r>
              </a:p>
            </p:txBody>
          </p:sp>
        </mc:Fallback>
      </mc:AlternateContent>
      <p:sp>
        <p:nvSpPr>
          <p:cNvPr id="121" name="Trapezoid 120">
            <a:extLst>
              <a:ext uri="{FF2B5EF4-FFF2-40B4-BE49-F238E27FC236}">
                <a16:creationId xmlns:a16="http://schemas.microsoft.com/office/drawing/2014/main" id="{FDA7FA69-F57D-EE46-8B40-B0F3D9273A6A}"/>
              </a:ext>
            </a:extLst>
          </p:cNvPr>
          <p:cNvSpPr/>
          <p:nvPr/>
        </p:nvSpPr>
        <p:spPr>
          <a:xfrm rot="16200000" flipV="1">
            <a:off x="6482407" y="3648349"/>
            <a:ext cx="4331498" cy="839709"/>
          </a:xfrm>
          <a:prstGeom prst="trapezoid">
            <a:avLst>
              <a:gd name="adj" fmla="val 218126"/>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F85C165D-EAC9-7449-A811-2E7F45AE3C35}"/>
              </a:ext>
            </a:extLst>
          </p:cNvPr>
          <p:cNvSpPr txBox="1"/>
          <p:nvPr/>
        </p:nvSpPr>
        <p:spPr>
          <a:xfrm>
            <a:off x="8398504" y="3878159"/>
            <a:ext cx="505219" cy="400110"/>
          </a:xfrm>
          <a:prstGeom prst="rect">
            <a:avLst/>
          </a:prstGeom>
          <a:noFill/>
        </p:spPr>
        <p:txBody>
          <a:bodyPr wrap="square" rtlCol="0">
            <a:spAutoFit/>
          </a:bodyPr>
          <a:lstStyle/>
          <a:p>
            <a:pPr/>
            <a:r>
              <a:rPr lang="en-US" sz="2000" dirty="0">
                <a:solidFill>
                  <a:schemeClr val="bg1"/>
                </a:solidFill>
              </a:rPr>
              <a:t>FC</a:t>
            </a:r>
          </a:p>
        </p:txBody>
      </p:sp>
      <p:cxnSp>
        <p:nvCxnSpPr>
          <p:cNvPr id="125" name="Straight Arrow Connector 124">
            <a:extLst>
              <a:ext uri="{FF2B5EF4-FFF2-40B4-BE49-F238E27FC236}">
                <a16:creationId xmlns:a16="http://schemas.microsoft.com/office/drawing/2014/main" id="{E06C0F3D-979B-2B44-B925-24E38A76E782}"/>
              </a:ext>
            </a:extLst>
          </p:cNvPr>
          <p:cNvCxnSpPr>
            <a:cxnSpLocks/>
          </p:cNvCxnSpPr>
          <p:nvPr/>
        </p:nvCxnSpPr>
        <p:spPr>
          <a:xfrm flipV="1">
            <a:off x="10279866" y="4517418"/>
            <a:ext cx="285485" cy="456763"/>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sp>
        <p:nvSpPr>
          <p:cNvPr id="126" name="Rectangle 125">
            <a:extLst>
              <a:ext uri="{FF2B5EF4-FFF2-40B4-BE49-F238E27FC236}">
                <a16:creationId xmlns:a16="http://schemas.microsoft.com/office/drawing/2014/main" id="{9424D6E3-8AB4-5742-8C46-7922F4E82078}"/>
              </a:ext>
            </a:extLst>
          </p:cNvPr>
          <p:cNvSpPr/>
          <p:nvPr/>
        </p:nvSpPr>
        <p:spPr>
          <a:xfrm>
            <a:off x="829190" y="6445009"/>
            <a:ext cx="1439455" cy="308694"/>
          </a:xfrm>
          <a:prstGeom prst="rect">
            <a:avLst/>
          </a:prstGeom>
        </p:spPr>
        <p:txBody>
          <a:bodyPr wrap="square">
            <a:spAutoFit/>
          </a:bodyPr>
          <a:lstStyle/>
          <a:p>
            <a:pPr algn="ctr"/>
            <a:r>
              <a:rPr lang="en-US" sz="1400" dirty="0">
                <a:solidFill>
                  <a:srgbClr val="7F7F7F"/>
                </a:solidFill>
                <a:latin typeface="Courier New" panose="02070309020205020404" pitchFamily="49" charset="0"/>
                <a:cs typeface="Courier New" panose="02070309020205020404" pitchFamily="49" charset="0"/>
              </a:rPr>
              <a:t>vocab_size</a:t>
            </a:r>
            <a:endParaRPr lang="en-US" sz="1400" dirty="0">
              <a:solidFill>
                <a:srgbClr val="7F7F7F"/>
              </a:solidFill>
            </a:endParaRPr>
          </a:p>
        </p:txBody>
      </p:sp>
      <p:sp>
        <p:nvSpPr>
          <p:cNvPr id="127" name="Rectangle 126">
            <a:extLst>
              <a:ext uri="{FF2B5EF4-FFF2-40B4-BE49-F238E27FC236}">
                <a16:creationId xmlns:a16="http://schemas.microsoft.com/office/drawing/2014/main" id="{5040326C-BF32-914B-815D-ADEA89E2353C}"/>
              </a:ext>
            </a:extLst>
          </p:cNvPr>
          <p:cNvSpPr/>
          <p:nvPr/>
        </p:nvSpPr>
        <p:spPr>
          <a:xfrm>
            <a:off x="3425970" y="6414270"/>
            <a:ext cx="1680220" cy="307777"/>
          </a:xfrm>
          <a:prstGeom prst="rect">
            <a:avLst/>
          </a:prstGeom>
        </p:spPr>
        <p:txBody>
          <a:bodyPr wrap="square">
            <a:spAutoFit/>
          </a:bodyPr>
          <a:lstStyle/>
          <a:p>
            <a:pPr algn="ctr"/>
            <a:r>
              <a:rPr lang="en-US" sz="1400" dirty="0">
                <a:solidFill>
                  <a:srgbClr val="7F7F7F"/>
                </a:solidFill>
                <a:latin typeface="Courier New" panose="02070309020205020404" pitchFamily="49" charset="0"/>
                <a:cs typeface="Courier New" panose="02070309020205020404" pitchFamily="49" charset="0"/>
              </a:rPr>
              <a:t>embedding_size</a:t>
            </a:r>
            <a:endParaRPr lang="en-US" sz="1400" dirty="0">
              <a:solidFill>
                <a:srgbClr val="7F7F7F"/>
              </a:solidFill>
            </a:endParaRPr>
          </a:p>
        </p:txBody>
      </p:sp>
      <p:cxnSp>
        <p:nvCxnSpPr>
          <p:cNvPr id="128" name="Straight Arrow Connector 127">
            <a:extLst>
              <a:ext uri="{FF2B5EF4-FFF2-40B4-BE49-F238E27FC236}">
                <a16:creationId xmlns:a16="http://schemas.microsoft.com/office/drawing/2014/main" id="{D90C38EC-51B8-DA4D-AB9A-F6F0F0EDD4ED}"/>
              </a:ext>
            </a:extLst>
          </p:cNvPr>
          <p:cNvCxnSpPr>
            <a:cxnSpLocks/>
          </p:cNvCxnSpPr>
          <p:nvPr/>
        </p:nvCxnSpPr>
        <p:spPr>
          <a:xfrm flipV="1">
            <a:off x="1521523" y="6072885"/>
            <a:ext cx="553791" cy="417603"/>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D30834C7-2E4B-4542-BF3F-1769D0C37305}"/>
              </a:ext>
            </a:extLst>
          </p:cNvPr>
          <p:cNvCxnSpPr>
            <a:cxnSpLocks/>
          </p:cNvCxnSpPr>
          <p:nvPr/>
        </p:nvCxnSpPr>
        <p:spPr>
          <a:xfrm flipH="1" flipV="1">
            <a:off x="3685635" y="5978294"/>
            <a:ext cx="312849" cy="417602"/>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49CA8EEC-CB80-6140-BC7A-339081FF4EAB}"/>
              </a:ext>
            </a:extLst>
          </p:cNvPr>
          <p:cNvGrpSpPr/>
          <p:nvPr/>
        </p:nvGrpSpPr>
        <p:grpSpPr>
          <a:xfrm>
            <a:off x="2962139" y="6085449"/>
            <a:ext cx="69695" cy="528199"/>
            <a:chOff x="2571253" y="3553422"/>
            <a:chExt cx="69695" cy="528199"/>
          </a:xfrm>
        </p:grpSpPr>
        <p:sp>
          <p:nvSpPr>
            <p:cNvPr id="131" name="Oval 130">
              <a:extLst>
                <a:ext uri="{FF2B5EF4-FFF2-40B4-BE49-F238E27FC236}">
                  <a16:creationId xmlns:a16="http://schemas.microsoft.com/office/drawing/2014/main" id="{3261AAE8-C3A6-EF4C-B9DD-29335A59565C}"/>
                </a:ext>
              </a:extLst>
            </p:cNvPr>
            <p:cNvSpPr/>
            <p:nvPr/>
          </p:nvSpPr>
          <p:spPr>
            <a:xfrm flipH="1" flipV="1">
              <a:off x="2571253" y="3553422"/>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ADC8E7A8-401E-F948-AC3F-A03CA9A2373E}"/>
                </a:ext>
              </a:extLst>
            </p:cNvPr>
            <p:cNvSpPr/>
            <p:nvPr/>
          </p:nvSpPr>
          <p:spPr>
            <a:xfrm flipH="1" flipV="1">
              <a:off x="2571253" y="3781841"/>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A9406B67-98E3-7846-AA47-2D89C6E86776}"/>
                </a:ext>
              </a:extLst>
            </p:cNvPr>
            <p:cNvSpPr/>
            <p:nvPr/>
          </p:nvSpPr>
          <p:spPr>
            <a:xfrm flipH="1" flipV="1">
              <a:off x="2573638" y="4014311"/>
              <a:ext cx="67310" cy="67310"/>
            </a:xfrm>
            <a:prstGeom prst="ellipse">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4" name="Oval 133">
            <a:extLst>
              <a:ext uri="{FF2B5EF4-FFF2-40B4-BE49-F238E27FC236}">
                <a16:creationId xmlns:a16="http://schemas.microsoft.com/office/drawing/2014/main" id="{8D21D618-BA83-1B47-BD91-50FED904F9D1}"/>
              </a:ext>
            </a:extLst>
          </p:cNvPr>
          <p:cNvSpPr/>
          <p:nvPr/>
        </p:nvSpPr>
        <p:spPr>
          <a:xfrm>
            <a:off x="7756709" y="2856166"/>
            <a:ext cx="144963" cy="51212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2D580A38-3B2C-844B-883B-6ABBB5D7A596}"/>
              </a:ext>
            </a:extLst>
          </p:cNvPr>
          <p:cNvSpPr/>
          <p:nvPr/>
        </p:nvSpPr>
        <p:spPr>
          <a:xfrm>
            <a:off x="7756708" y="2191891"/>
            <a:ext cx="144963" cy="51212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C4B75599-403C-1249-BE86-EA6B845835C1}"/>
              </a:ext>
            </a:extLst>
          </p:cNvPr>
          <p:cNvSpPr/>
          <p:nvPr/>
        </p:nvSpPr>
        <p:spPr>
          <a:xfrm>
            <a:off x="7756707" y="4717473"/>
            <a:ext cx="144963" cy="51212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8D018BF9-3B1C-9B4C-BA05-22A91D31DDBB}"/>
              </a:ext>
            </a:extLst>
          </p:cNvPr>
          <p:cNvSpPr/>
          <p:nvPr/>
        </p:nvSpPr>
        <p:spPr>
          <a:xfrm>
            <a:off x="7756706" y="5367112"/>
            <a:ext cx="144963" cy="512121"/>
          </a:xfrm>
          <a:prstGeom prst="ellipse">
            <a:avLst/>
          </a:prstGeom>
          <a:solidFill>
            <a:srgbClr val="7F7F7F">
              <a:alpha val="5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0459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C8ADA-F776-BF43-88B8-EA912B1E6919}"/>
              </a:ext>
            </a:extLst>
          </p:cNvPr>
          <p:cNvSpPr>
            <a:spLocks noGrp="1"/>
          </p:cNvSpPr>
          <p:nvPr>
            <p:ph type="title"/>
          </p:nvPr>
        </p:nvSpPr>
        <p:spPr/>
        <p:txBody>
          <a:bodyPr/>
          <a:lstStyle/>
          <a:p>
            <a:r>
              <a:rPr lang="en-US" dirty="0"/>
              <a:t>Weird Quirks of English – Word Meanings</a:t>
            </a:r>
          </a:p>
        </p:txBody>
      </p:sp>
      <p:sp>
        <p:nvSpPr>
          <p:cNvPr id="3" name="Content Placeholder 2">
            <a:extLst>
              <a:ext uri="{FF2B5EF4-FFF2-40B4-BE49-F238E27FC236}">
                <a16:creationId xmlns:a16="http://schemas.microsoft.com/office/drawing/2014/main" id="{83BB1EDE-38C8-1442-BB9F-39BBE813B455}"/>
              </a:ext>
            </a:extLst>
          </p:cNvPr>
          <p:cNvSpPr>
            <a:spLocks noGrp="1"/>
          </p:cNvSpPr>
          <p:nvPr>
            <p:ph idx="1"/>
          </p:nvPr>
        </p:nvSpPr>
        <p:spPr>
          <a:xfrm>
            <a:off x="838200" y="1690688"/>
            <a:ext cx="10515600" cy="4776653"/>
          </a:xfrm>
        </p:spPr>
        <p:txBody>
          <a:bodyPr>
            <a:normAutofit lnSpcReduction="10000"/>
          </a:bodyPr>
          <a:lstStyle/>
          <a:p>
            <a:r>
              <a:rPr lang="en-US" b="1" dirty="0" err="1"/>
              <a:t>Contronyms</a:t>
            </a:r>
            <a:r>
              <a:rPr lang="en-US" b="1" dirty="0"/>
              <a:t>: </a:t>
            </a:r>
            <a:r>
              <a:rPr lang="en-US" dirty="0"/>
              <a:t>words that have two opposite meanings</a:t>
            </a:r>
          </a:p>
          <a:p>
            <a:pPr lvl="1"/>
            <a:r>
              <a:rPr lang="en-US" dirty="0"/>
              <a:t>Ex: “clip” can mean “to cut” or “to attach”</a:t>
            </a:r>
          </a:p>
          <a:p>
            <a:pPr lvl="1"/>
            <a:r>
              <a:rPr lang="en-US" dirty="0"/>
              <a:t>Ex: “off” sometimes actually means “on” – “my alarm clock went off”</a:t>
            </a:r>
          </a:p>
          <a:p>
            <a:endParaRPr lang="en-US" dirty="0"/>
          </a:p>
          <a:p>
            <a:r>
              <a:rPr lang="en-US" b="1" dirty="0"/>
              <a:t>Homographs:</a:t>
            </a:r>
            <a:r>
              <a:rPr lang="en-US" dirty="0"/>
              <a:t> words that are spelled the same, and even often pronounced the same, but mean different things</a:t>
            </a:r>
          </a:p>
          <a:p>
            <a:pPr lvl="1"/>
            <a:r>
              <a:rPr lang="en-US" dirty="0"/>
              <a:t>Ex: baseball “bat” vs animal “bat” or beverage “tea” vs gossip “tea”</a:t>
            </a:r>
          </a:p>
          <a:p>
            <a:endParaRPr lang="en-US" dirty="0"/>
          </a:p>
          <a:p>
            <a:r>
              <a:rPr lang="en-US" b="1" dirty="0"/>
              <a:t>Idioms</a:t>
            </a:r>
            <a:r>
              <a:rPr lang="en-US" dirty="0"/>
              <a:t>: a group of words established by usage as having a meaning not deducible from those of the individual words</a:t>
            </a:r>
          </a:p>
          <a:p>
            <a:pPr lvl="1"/>
            <a:r>
              <a:rPr lang="en-US" dirty="0"/>
              <a:t>Ex: “it’s raining cats and dogs out there”</a:t>
            </a:r>
          </a:p>
        </p:txBody>
      </p:sp>
    </p:spTree>
    <p:extLst>
      <p:ext uri="{BB962C8B-B14F-4D97-AF65-F5344CB8AC3E}">
        <p14:creationId xmlns:p14="http://schemas.microsoft.com/office/powerpoint/2010/main" val="723310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C8ADA-F776-BF43-88B8-EA912B1E6919}"/>
              </a:ext>
            </a:extLst>
          </p:cNvPr>
          <p:cNvSpPr>
            <a:spLocks noGrp="1"/>
          </p:cNvSpPr>
          <p:nvPr>
            <p:ph type="title"/>
          </p:nvPr>
        </p:nvSpPr>
        <p:spPr/>
        <p:txBody>
          <a:bodyPr/>
          <a:lstStyle/>
          <a:p>
            <a:r>
              <a:rPr lang="en-US" dirty="0"/>
              <a:t>Weird Quirks of English - Speech</a:t>
            </a:r>
          </a:p>
        </p:txBody>
      </p:sp>
      <p:sp>
        <p:nvSpPr>
          <p:cNvPr id="3" name="Content Placeholder 2">
            <a:extLst>
              <a:ext uri="{FF2B5EF4-FFF2-40B4-BE49-F238E27FC236}">
                <a16:creationId xmlns:a16="http://schemas.microsoft.com/office/drawing/2014/main" id="{83BB1EDE-38C8-1442-BB9F-39BBE813B455}"/>
              </a:ext>
            </a:extLst>
          </p:cNvPr>
          <p:cNvSpPr>
            <a:spLocks noGrp="1"/>
          </p:cNvSpPr>
          <p:nvPr>
            <p:ph idx="1"/>
          </p:nvPr>
        </p:nvSpPr>
        <p:spPr>
          <a:xfrm>
            <a:off x="838200" y="1690688"/>
            <a:ext cx="10515600" cy="4776653"/>
          </a:xfrm>
        </p:spPr>
        <p:txBody>
          <a:bodyPr>
            <a:normAutofit fontScale="92500" lnSpcReduction="10000"/>
          </a:bodyPr>
          <a:lstStyle/>
          <a:p>
            <a:r>
              <a:rPr lang="en-CA" b="1" dirty="0"/>
              <a:t>Homophones</a:t>
            </a:r>
            <a:r>
              <a:rPr lang="en-CA" dirty="0"/>
              <a:t>: different words that sound the same</a:t>
            </a:r>
          </a:p>
          <a:p>
            <a:pPr lvl="1"/>
            <a:r>
              <a:rPr lang="en-CA" dirty="0"/>
              <a:t>Ex: “worn” vs “warn” or “waste” vs “waist”</a:t>
            </a:r>
            <a:endParaRPr lang="en-US" dirty="0"/>
          </a:p>
          <a:p>
            <a:endParaRPr lang="en-US" dirty="0"/>
          </a:p>
          <a:p>
            <a:r>
              <a:rPr lang="en-US" dirty="0"/>
              <a:t>The meaning of a sentence can completely change depending of which syllable is emphasized</a:t>
            </a:r>
          </a:p>
          <a:p>
            <a:pPr lvl="1"/>
            <a:r>
              <a:rPr lang="en-US" dirty="0"/>
              <a:t>Ex: “I never said she stole the money”</a:t>
            </a:r>
          </a:p>
          <a:p>
            <a:endParaRPr lang="en-US" dirty="0"/>
          </a:p>
          <a:p>
            <a:r>
              <a:rPr lang="en-US" dirty="0"/>
              <a:t>Silent letters</a:t>
            </a:r>
          </a:p>
          <a:p>
            <a:pPr lvl="1"/>
            <a:r>
              <a:rPr lang="en-US" dirty="0"/>
              <a:t>Ex: “Pterodactyl”, “knife”, “pneumonia”, “gnome”, </a:t>
            </a:r>
            <a:r>
              <a:rPr lang="en-US" dirty="0" err="1"/>
              <a:t>etc</a:t>
            </a:r>
            <a:endParaRPr lang="en-US" dirty="0"/>
          </a:p>
          <a:p>
            <a:endParaRPr lang="en-US" dirty="0"/>
          </a:p>
          <a:p>
            <a:r>
              <a:rPr lang="en-US" dirty="0"/>
              <a:t>Unintuitive pronunciation / spelling</a:t>
            </a:r>
          </a:p>
          <a:p>
            <a:pPr lvl="1"/>
            <a:r>
              <a:rPr lang="en-US" dirty="0"/>
              <a:t>Ex: “Colonel” = \KER-</a:t>
            </a:r>
            <a:r>
              <a:rPr lang="en-US" dirty="0" err="1"/>
              <a:t>nul</a:t>
            </a:r>
            <a:r>
              <a:rPr lang="en-US" dirty="0"/>
              <a:t>\</a:t>
            </a:r>
          </a:p>
          <a:p>
            <a:endParaRPr lang="en-US" dirty="0"/>
          </a:p>
          <a:p>
            <a:endParaRPr lang="en-US" dirty="0"/>
          </a:p>
        </p:txBody>
      </p:sp>
    </p:spTree>
    <p:extLst>
      <p:ext uri="{BB962C8B-B14F-4D97-AF65-F5344CB8AC3E}">
        <p14:creationId xmlns:p14="http://schemas.microsoft.com/office/powerpoint/2010/main" val="1361585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C8ADA-F776-BF43-88B8-EA912B1E6919}"/>
              </a:ext>
            </a:extLst>
          </p:cNvPr>
          <p:cNvSpPr>
            <a:spLocks noGrp="1"/>
          </p:cNvSpPr>
          <p:nvPr>
            <p:ph type="title"/>
          </p:nvPr>
        </p:nvSpPr>
        <p:spPr/>
        <p:txBody>
          <a:bodyPr/>
          <a:lstStyle/>
          <a:p>
            <a:r>
              <a:rPr lang="en-US" dirty="0"/>
              <a:t>Weird Quirks of English - Grammar</a:t>
            </a:r>
          </a:p>
        </p:txBody>
      </p:sp>
      <p:sp>
        <p:nvSpPr>
          <p:cNvPr id="3" name="Content Placeholder 2">
            <a:extLst>
              <a:ext uri="{FF2B5EF4-FFF2-40B4-BE49-F238E27FC236}">
                <a16:creationId xmlns:a16="http://schemas.microsoft.com/office/drawing/2014/main" id="{83BB1EDE-38C8-1442-BB9F-39BBE813B455}"/>
              </a:ext>
            </a:extLst>
          </p:cNvPr>
          <p:cNvSpPr>
            <a:spLocks noGrp="1"/>
          </p:cNvSpPr>
          <p:nvPr>
            <p:ph idx="1"/>
          </p:nvPr>
        </p:nvSpPr>
        <p:spPr>
          <a:xfrm>
            <a:off x="838200" y="1690688"/>
            <a:ext cx="10515600" cy="4667250"/>
          </a:xfrm>
        </p:spPr>
        <p:txBody>
          <a:bodyPr>
            <a:normAutofit lnSpcReduction="10000"/>
          </a:bodyPr>
          <a:lstStyle/>
          <a:p>
            <a:r>
              <a:rPr lang="en-US" dirty="0"/>
              <a:t>Irregular plurals </a:t>
            </a:r>
            <a:r>
              <a:rPr lang="en-US" dirty="0">
                <a:solidFill>
                  <a:srgbClr val="7F7F7F"/>
                </a:solidFill>
              </a:rPr>
              <a:t>(you don’t just add an ‘s’)</a:t>
            </a:r>
          </a:p>
          <a:p>
            <a:pPr lvl="1"/>
            <a:r>
              <a:rPr lang="en-US" dirty="0"/>
              <a:t>Ex: “bus” </a:t>
            </a:r>
            <a:r>
              <a:rPr lang="en-US" dirty="0">
                <a:sym typeface="Wingdings" pitchFamily="2" charset="2"/>
              </a:rPr>
              <a:t> “buses” or</a:t>
            </a:r>
            <a:r>
              <a:rPr lang="en-US" dirty="0"/>
              <a:t> “child” </a:t>
            </a:r>
            <a:r>
              <a:rPr lang="en-US" dirty="0">
                <a:sym typeface="Wingdings" pitchFamily="2" charset="2"/>
              </a:rPr>
              <a:t> “</a:t>
            </a:r>
            <a:r>
              <a:rPr lang="en-US" dirty="0"/>
              <a:t>children” or “person” </a:t>
            </a:r>
            <a:r>
              <a:rPr lang="en-US" dirty="0">
                <a:sym typeface="Wingdings" pitchFamily="2" charset="2"/>
              </a:rPr>
              <a:t> “</a:t>
            </a:r>
            <a:r>
              <a:rPr lang="en-US" dirty="0"/>
              <a:t>people”</a:t>
            </a:r>
          </a:p>
          <a:p>
            <a:endParaRPr lang="en-US" dirty="0"/>
          </a:p>
          <a:p>
            <a:r>
              <a:rPr lang="en-US" dirty="0"/>
              <a:t>“Who” vs “Whom” </a:t>
            </a:r>
            <a:r>
              <a:rPr lang="en-US" dirty="0">
                <a:solidFill>
                  <a:srgbClr val="7F7F7F"/>
                </a:solidFill>
              </a:rPr>
              <a:t>(does anyone know the difference?)</a:t>
            </a:r>
          </a:p>
          <a:p>
            <a:endParaRPr lang="en-US" dirty="0"/>
          </a:p>
          <a:p>
            <a:r>
              <a:rPr lang="en-US" dirty="0"/>
              <a:t>Irregular patterns for no reason</a:t>
            </a:r>
          </a:p>
          <a:p>
            <a:pPr lvl="1"/>
            <a:r>
              <a:rPr lang="en-US" dirty="0"/>
              <a:t>Ex: if it’s “he”, “his”, and “him” why isn’t it “she”, “</a:t>
            </a:r>
            <a:r>
              <a:rPr lang="en-US" dirty="0" err="1"/>
              <a:t>shis</a:t>
            </a:r>
            <a:r>
              <a:rPr lang="en-US" dirty="0"/>
              <a:t>”, and “shim”?</a:t>
            </a:r>
          </a:p>
          <a:p>
            <a:endParaRPr lang="en-US" dirty="0"/>
          </a:p>
          <a:p>
            <a:r>
              <a:rPr lang="en-US" dirty="0"/>
              <a:t>Contractions</a:t>
            </a:r>
          </a:p>
          <a:p>
            <a:pPr lvl="1"/>
            <a:r>
              <a:rPr lang="en-US" dirty="0"/>
              <a:t>Ex: “do not” </a:t>
            </a:r>
            <a:r>
              <a:rPr lang="en-US" dirty="0">
                <a:sym typeface="Wingdings" pitchFamily="2" charset="2"/>
              </a:rPr>
              <a:t></a:t>
            </a:r>
            <a:r>
              <a:rPr lang="en-US" dirty="0"/>
              <a:t> “don’t”</a:t>
            </a:r>
          </a:p>
        </p:txBody>
      </p:sp>
    </p:spTree>
    <p:extLst>
      <p:ext uri="{BB962C8B-B14F-4D97-AF65-F5344CB8AC3E}">
        <p14:creationId xmlns:p14="http://schemas.microsoft.com/office/powerpoint/2010/main" val="3004672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0BA7-908E-754E-A1B7-5760DA50B3DA}"/>
              </a:ext>
            </a:extLst>
          </p:cNvPr>
          <p:cNvSpPr>
            <a:spLocks noGrp="1"/>
          </p:cNvSpPr>
          <p:nvPr>
            <p:ph type="ctrTitle"/>
          </p:nvPr>
        </p:nvSpPr>
        <p:spPr>
          <a:xfrm>
            <a:off x="1842710" y="2043663"/>
            <a:ext cx="8506579" cy="2031055"/>
          </a:xfrm>
        </p:spPr>
        <p:txBody>
          <a:bodyPr>
            <a:normAutofit/>
          </a:bodyPr>
          <a:lstStyle/>
          <a:p>
            <a:r>
              <a:rPr lang="en-US" dirty="0">
                <a:solidFill>
                  <a:srgbClr val="FFFFFF"/>
                </a:solidFill>
              </a:rPr>
              <a:t>Preprocessing</a:t>
            </a:r>
          </a:p>
        </p:txBody>
      </p:sp>
    </p:spTree>
    <p:extLst>
      <p:ext uri="{BB962C8B-B14F-4D97-AF65-F5344CB8AC3E}">
        <p14:creationId xmlns:p14="http://schemas.microsoft.com/office/powerpoint/2010/main" val="117364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0FC40-90B2-E04A-925F-9276DD7000B6}"/>
              </a:ext>
            </a:extLst>
          </p:cNvPr>
          <p:cNvSpPr>
            <a:spLocks noGrp="1"/>
          </p:cNvSpPr>
          <p:nvPr>
            <p:ph type="title"/>
          </p:nvPr>
        </p:nvSpPr>
        <p:spPr/>
        <p:txBody>
          <a:bodyPr/>
          <a:lstStyle/>
          <a:p>
            <a:r>
              <a:rPr lang="en-US" dirty="0"/>
              <a:t>Tokenization</a:t>
            </a:r>
          </a:p>
        </p:txBody>
      </p:sp>
      <p:sp>
        <p:nvSpPr>
          <p:cNvPr id="3" name="Content Placeholder 2">
            <a:extLst>
              <a:ext uri="{FF2B5EF4-FFF2-40B4-BE49-F238E27FC236}">
                <a16:creationId xmlns:a16="http://schemas.microsoft.com/office/drawing/2014/main" id="{06EC2EF9-5CD0-3548-A0EF-D4097BC59A30}"/>
              </a:ext>
            </a:extLst>
          </p:cNvPr>
          <p:cNvSpPr>
            <a:spLocks noGrp="1"/>
          </p:cNvSpPr>
          <p:nvPr>
            <p:ph idx="1"/>
          </p:nvPr>
        </p:nvSpPr>
        <p:spPr/>
        <p:txBody>
          <a:bodyPr>
            <a:normAutofit/>
          </a:bodyPr>
          <a:lstStyle/>
          <a:p>
            <a:r>
              <a:rPr lang="en-US" dirty="0"/>
              <a:t>The process of breaking up the text into the smallest units that contain meaning. These units are called </a:t>
            </a:r>
            <a:r>
              <a:rPr lang="en-US" b="1" dirty="0"/>
              <a:t>tokens</a:t>
            </a:r>
          </a:p>
          <a:p>
            <a:endParaRPr lang="en-US" dirty="0"/>
          </a:p>
          <a:p>
            <a:r>
              <a:rPr lang="en-US" dirty="0"/>
              <a:t>How do I decide what constitutes a token?</a:t>
            </a:r>
          </a:p>
          <a:p>
            <a:pPr lvl="1"/>
            <a:r>
              <a:rPr lang="en-US" dirty="0"/>
              <a:t>What is and is not a token is somewhat arbitrary</a:t>
            </a:r>
          </a:p>
          <a:p>
            <a:pPr lvl="1"/>
            <a:r>
              <a:rPr lang="en-US" dirty="0"/>
              <a:t>Usually it depends on your model</a:t>
            </a:r>
          </a:p>
          <a:p>
            <a:pPr lvl="1"/>
            <a:r>
              <a:rPr lang="en-US" dirty="0"/>
              <a:t>And there are libraries that will do it for you</a:t>
            </a:r>
          </a:p>
          <a:p>
            <a:endParaRPr lang="en-US" dirty="0"/>
          </a:p>
          <a:p>
            <a:r>
              <a:rPr lang="en-US" dirty="0"/>
              <a:t>The set of all tokens is called the model’s </a:t>
            </a:r>
            <a:r>
              <a:rPr lang="en-US" b="1" dirty="0"/>
              <a:t>vocabulary</a:t>
            </a:r>
            <a:endParaRPr lang="en-US" dirty="0"/>
          </a:p>
          <a:p>
            <a:endParaRPr lang="en-US" b="1" dirty="0"/>
          </a:p>
        </p:txBody>
      </p:sp>
    </p:spTree>
    <p:extLst>
      <p:ext uri="{BB962C8B-B14F-4D97-AF65-F5344CB8AC3E}">
        <p14:creationId xmlns:p14="http://schemas.microsoft.com/office/powerpoint/2010/main" val="3472015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B3242-993F-BB4F-B895-755F4BA0D2BF}"/>
              </a:ext>
            </a:extLst>
          </p:cNvPr>
          <p:cNvSpPr>
            <a:spLocks noGrp="1"/>
          </p:cNvSpPr>
          <p:nvPr>
            <p:ph type="title"/>
          </p:nvPr>
        </p:nvSpPr>
        <p:spPr/>
        <p:txBody>
          <a:bodyPr/>
          <a:lstStyle/>
          <a:p>
            <a:r>
              <a:rPr lang="en-US" dirty="0"/>
              <a:t>Sentence Tokenization</a:t>
            </a:r>
          </a:p>
        </p:txBody>
      </p:sp>
      <p:sp>
        <p:nvSpPr>
          <p:cNvPr id="3" name="Content Placeholder 2">
            <a:extLst>
              <a:ext uri="{FF2B5EF4-FFF2-40B4-BE49-F238E27FC236}">
                <a16:creationId xmlns:a16="http://schemas.microsoft.com/office/drawing/2014/main" id="{6B26EFCB-988F-4B4A-934A-5C5192ED1621}"/>
              </a:ext>
            </a:extLst>
          </p:cNvPr>
          <p:cNvSpPr>
            <a:spLocks noGrp="1"/>
          </p:cNvSpPr>
          <p:nvPr>
            <p:ph idx="1"/>
          </p:nvPr>
        </p:nvSpPr>
        <p:spPr>
          <a:xfrm>
            <a:off x="838200" y="1825625"/>
            <a:ext cx="10515600" cy="964069"/>
          </a:xfrm>
        </p:spPr>
        <p:txBody>
          <a:bodyPr>
            <a:normAutofit/>
          </a:bodyPr>
          <a:lstStyle/>
          <a:p>
            <a:r>
              <a:rPr lang="en-US" dirty="0"/>
              <a:t>Given a long string of text, separate out each sentence                    </a:t>
            </a:r>
            <a:r>
              <a:rPr lang="en-US" dirty="0">
                <a:solidFill>
                  <a:srgbClr val="7F7F7F"/>
                </a:solidFill>
              </a:rPr>
              <a:t>(very straight forward)</a:t>
            </a:r>
          </a:p>
        </p:txBody>
      </p:sp>
      <p:sp>
        <p:nvSpPr>
          <p:cNvPr id="6" name="TextBox 5">
            <a:extLst>
              <a:ext uri="{FF2B5EF4-FFF2-40B4-BE49-F238E27FC236}">
                <a16:creationId xmlns:a16="http://schemas.microsoft.com/office/drawing/2014/main" id="{384D2A71-0C3A-8345-88D9-9ED15E48350A}"/>
              </a:ext>
            </a:extLst>
          </p:cNvPr>
          <p:cNvSpPr txBox="1"/>
          <p:nvPr/>
        </p:nvSpPr>
        <p:spPr>
          <a:xfrm>
            <a:off x="1038909" y="3642954"/>
            <a:ext cx="3447315" cy="1015663"/>
          </a:xfrm>
          <a:prstGeom prst="rect">
            <a:avLst/>
          </a:prstGeom>
          <a:noFill/>
        </p:spPr>
        <p:txBody>
          <a:bodyPr wrap="square" rtlCol="0">
            <a:spAutoFit/>
          </a:bodyPr>
          <a:lstStyle/>
          <a:p>
            <a:pPr algn="ctr"/>
            <a:r>
              <a:rPr lang="en-CA" sz="2000" dirty="0">
                <a:latin typeface="Courier New" panose="02070309020205020404" pitchFamily="49" charset="0"/>
                <a:cs typeface="Courier New" panose="02070309020205020404" pitchFamily="49" charset="0"/>
              </a:rPr>
              <a:t>“</a:t>
            </a:r>
            <a:r>
              <a:rPr lang="en-CA" sz="2000" dirty="0">
                <a:solidFill>
                  <a:srgbClr val="FFFF00"/>
                </a:solidFill>
                <a:latin typeface="Courier New" panose="02070309020205020404" pitchFamily="49" charset="0"/>
                <a:cs typeface="Courier New" panose="02070309020205020404" pitchFamily="49" charset="0"/>
              </a:rPr>
              <a:t>Wow, that's amazing! I didn't know dogs could do that.</a:t>
            </a:r>
            <a:r>
              <a:rPr lang="en-CA" sz="2000" dirty="0">
                <a:latin typeface="Courier New" panose="02070309020205020404" pitchFamily="49" charset="0"/>
                <a:cs typeface="Courier New" panose="02070309020205020404" pitchFamily="49" charset="0"/>
              </a:rPr>
              <a:t>”</a:t>
            </a:r>
          </a:p>
        </p:txBody>
      </p:sp>
      <p:cxnSp>
        <p:nvCxnSpPr>
          <p:cNvPr id="7" name="Straight Arrow Connector 6">
            <a:extLst>
              <a:ext uri="{FF2B5EF4-FFF2-40B4-BE49-F238E27FC236}">
                <a16:creationId xmlns:a16="http://schemas.microsoft.com/office/drawing/2014/main" id="{3B12829F-D086-434D-94D4-341D25681E93}"/>
              </a:ext>
            </a:extLst>
          </p:cNvPr>
          <p:cNvCxnSpPr>
            <a:cxnSpLocks/>
          </p:cNvCxnSpPr>
          <p:nvPr/>
        </p:nvCxnSpPr>
        <p:spPr>
          <a:xfrm>
            <a:off x="4909701" y="4172286"/>
            <a:ext cx="6636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F77DF8B-9D4C-B74B-9153-064623EB9624}"/>
              </a:ext>
            </a:extLst>
          </p:cNvPr>
          <p:cNvSpPr txBox="1"/>
          <p:nvPr/>
        </p:nvSpPr>
        <p:spPr>
          <a:xfrm>
            <a:off x="5996847" y="3642954"/>
            <a:ext cx="5523390" cy="1200329"/>
          </a:xfrm>
          <a:prstGeom prst="rect">
            <a:avLst/>
          </a:prstGeom>
          <a:noFill/>
        </p:spPr>
        <p:txBody>
          <a:bodyPr wrap="square" rtlCol="0">
            <a:spAutoFit/>
          </a:bodyPr>
          <a:lstStyle/>
          <a:p>
            <a:r>
              <a:rPr lang="en-CA" dirty="0">
                <a:latin typeface="Courier New" panose="02070309020205020404" pitchFamily="49" charset="0"/>
                <a:cs typeface="Courier New" panose="02070309020205020404" pitchFamily="49" charset="0"/>
              </a:rPr>
              <a:t>tokens = [</a:t>
            </a:r>
          </a:p>
          <a:p>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Wow, that's amazing!</a:t>
            </a:r>
            <a:r>
              <a:rPr lang="en-CA" dirty="0">
                <a:latin typeface="Courier New" panose="02070309020205020404" pitchFamily="49" charset="0"/>
                <a:cs typeface="Courier New" panose="02070309020205020404" pitchFamily="49" charset="0"/>
              </a:rPr>
              <a:t>”,</a:t>
            </a:r>
          </a:p>
          <a:p>
            <a:r>
              <a:rPr lang="en-CA" dirty="0">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I didn't know dogs could do that.</a:t>
            </a:r>
            <a:r>
              <a:rPr lang="en-CA" dirty="0">
                <a:latin typeface="Courier New" panose="02070309020205020404" pitchFamily="49" charset="0"/>
                <a:cs typeface="Courier New" panose="02070309020205020404" pitchFamily="49" charset="0"/>
              </a:rPr>
              <a:t>”</a:t>
            </a:r>
          </a:p>
          <a:p>
            <a:r>
              <a:rPr lang="en-CA"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083180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8419</TotalTime>
  <Words>2255</Words>
  <Application>Microsoft Macintosh PowerPoint</Application>
  <PresentationFormat>Widescreen</PresentationFormat>
  <Paragraphs>348</Paragraphs>
  <Slides>31</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Cambria Math</vt:lpstr>
      <vt:lpstr>Courier New</vt:lpstr>
      <vt:lpstr>Office Theme</vt:lpstr>
      <vt:lpstr>Lesson 6:  Introduction to  Natural Language Processing</vt:lpstr>
      <vt:lpstr>What is NLP</vt:lpstr>
      <vt:lpstr>What Makes NLP Challenging?</vt:lpstr>
      <vt:lpstr>Weird Quirks of English – Word Meanings</vt:lpstr>
      <vt:lpstr>Weird Quirks of English - Speech</vt:lpstr>
      <vt:lpstr>Weird Quirks of English - Grammar</vt:lpstr>
      <vt:lpstr>Preprocessing</vt:lpstr>
      <vt:lpstr>Tokenization</vt:lpstr>
      <vt:lpstr>Sentence Tokenization</vt:lpstr>
      <vt:lpstr>Word Tokenization</vt:lpstr>
      <vt:lpstr>Stemming</vt:lpstr>
      <vt:lpstr>Stemming</vt:lpstr>
      <vt:lpstr>Lemmatization</vt:lpstr>
      <vt:lpstr>Lemmatization</vt:lpstr>
      <vt:lpstr>Stop Words</vt:lpstr>
      <vt:lpstr>Stop Words</vt:lpstr>
      <vt:lpstr>Language Models</vt:lpstr>
      <vt:lpstr>Bag Of Words – Simple but Effective</vt:lpstr>
      <vt:lpstr>Bag Of Words – Data</vt:lpstr>
      <vt:lpstr>Bag Of Words – Architecture</vt:lpstr>
      <vt:lpstr>Bag Of Words – TF-IDF</vt:lpstr>
      <vt:lpstr>Bag Of Words – Analysis</vt:lpstr>
      <vt:lpstr>Word2Vec Models</vt:lpstr>
      <vt:lpstr>Word2Vec – Data</vt:lpstr>
      <vt:lpstr>Word2Vec – Data</vt:lpstr>
      <vt:lpstr>Word2Vec – Continuous Bag Of Words</vt:lpstr>
      <vt:lpstr>Word2Vec – Word Vectors</vt:lpstr>
      <vt:lpstr>Word2Vec – Skip-Gram </vt:lpstr>
      <vt:lpstr>Assignment 6</vt:lpstr>
      <vt:lpstr>Assignment 6 – CBOW Architecture</vt:lpstr>
      <vt:lpstr>Assignment 6 – Bengio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  Linear Classifiers</dc:title>
  <dc:creator>Eric Keilty</dc:creator>
  <cp:lastModifiedBy>Eric Keilty</cp:lastModifiedBy>
  <cp:revision>303</cp:revision>
  <dcterms:created xsi:type="dcterms:W3CDTF">2020-05-01T23:57:10Z</dcterms:created>
  <dcterms:modified xsi:type="dcterms:W3CDTF">2020-06-06T07:10:10Z</dcterms:modified>
</cp:coreProperties>
</file>