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70" r:id="rId3"/>
    <p:sldId id="265" r:id="rId4"/>
    <p:sldId id="266" r:id="rId5"/>
    <p:sldId id="267" r:id="rId6"/>
    <p:sldId id="269" r:id="rId7"/>
    <p:sldId id="259" r:id="rId8"/>
    <p:sldId id="260" r:id="rId9"/>
    <p:sldId id="271" r:id="rId10"/>
    <p:sldId id="262" r:id="rId11"/>
    <p:sldId id="268" r:id="rId12"/>
    <p:sldId id="274" r:id="rId13"/>
    <p:sldId id="273" r:id="rId14"/>
    <p:sldId id="275" r:id="rId15"/>
    <p:sldId id="276" r:id="rId16"/>
    <p:sldId id="282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3" r:id="rId27"/>
    <p:sldId id="294" r:id="rId28"/>
    <p:sldId id="291" r:id="rId29"/>
    <p:sldId id="295" r:id="rId30"/>
    <p:sldId id="296" r:id="rId31"/>
    <p:sldId id="29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AF77"/>
    <a:srgbClr val="FF5C17"/>
    <a:srgbClr val="FF40FF"/>
    <a:srgbClr val="FFC000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3"/>
    <p:restoredTop sz="94729"/>
  </p:normalViewPr>
  <p:slideViewPr>
    <p:cSldViewPr snapToGrid="0" snapToObjects="1">
      <p:cViewPr varScale="1">
        <p:scale>
          <a:sx n="104" d="100"/>
          <a:sy n="104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1DBE3-329E-9C41-BF55-8B47A16A8531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F417A-0FCB-314C-A052-B379FA52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5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F417A-0FCB-314C-A052-B379FA52BD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0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F417A-0FCB-314C-A052-B379FA52BD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7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459A-1B50-814A-B234-0EAA923D0C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9BA-23A6-E642-AE13-EF3933E5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459A-1B50-814A-B234-0EAA923D0C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9BA-23A6-E642-AE13-EF3933E5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0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459A-1B50-814A-B234-0EAA923D0C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9BA-23A6-E642-AE13-EF3933E5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6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459A-1B50-814A-B234-0EAA923D0C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9BA-23A6-E642-AE13-EF3933E5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459A-1B50-814A-B234-0EAA923D0C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9BA-23A6-E642-AE13-EF3933E5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7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459A-1B50-814A-B234-0EAA923D0C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9BA-23A6-E642-AE13-EF3933E5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459A-1B50-814A-B234-0EAA923D0C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9BA-23A6-E642-AE13-EF3933E5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459A-1B50-814A-B234-0EAA923D0C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9BA-23A6-E642-AE13-EF3933E5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459A-1B50-814A-B234-0EAA923D0C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9BA-23A6-E642-AE13-EF3933E5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6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459A-1B50-814A-B234-0EAA923D0C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9BA-23A6-E642-AE13-EF3933E5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0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459A-1B50-814A-B234-0EAA923D0C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9BA-23A6-E642-AE13-EF3933E5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4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459A-1B50-814A-B234-0EAA923D0CAE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E9BA-23A6-E642-AE13-EF3933E5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26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arxiv.org/pdf/1607.06450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A4EE-9DA2-9D42-A606-902048C20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Transformers and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DE854-134C-1B4B-B25C-BAE95AEC5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Keilty</a:t>
            </a:r>
          </a:p>
        </p:txBody>
      </p:sp>
    </p:spTree>
    <p:extLst>
      <p:ext uri="{BB962C8B-B14F-4D97-AF65-F5344CB8AC3E}">
        <p14:creationId xmlns:p14="http://schemas.microsoft.com/office/powerpoint/2010/main" val="324418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6D2C-220F-0C47-BC13-D6970C9F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+ Attention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EC05403-E4EF-E84E-A8BB-04AA25903B88}"/>
              </a:ext>
            </a:extLst>
          </p:cNvPr>
          <p:cNvSpPr/>
          <p:nvPr/>
        </p:nvSpPr>
        <p:spPr>
          <a:xfrm>
            <a:off x="1541623" y="5121858"/>
            <a:ext cx="984738" cy="984738"/>
          </a:xfrm>
          <a:prstGeom prst="roundRect">
            <a:avLst/>
          </a:prstGeom>
          <a:solidFill>
            <a:srgbClr val="00B0F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764531E-014B-2C40-B8BD-A50636CEBDCA}"/>
              </a:ext>
            </a:extLst>
          </p:cNvPr>
          <p:cNvSpPr/>
          <p:nvPr/>
        </p:nvSpPr>
        <p:spPr>
          <a:xfrm>
            <a:off x="9817670" y="5121858"/>
            <a:ext cx="984738" cy="984738"/>
          </a:xfrm>
          <a:prstGeom prst="roundRect">
            <a:avLst/>
          </a:prstGeom>
          <a:solidFill>
            <a:srgbClr val="00B0F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F719FD-5841-AB44-ADC0-D0A93E52F3B7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 flipV="1">
            <a:off x="3391316" y="4532440"/>
            <a:ext cx="1368258" cy="11131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33EF8A-A764-2B45-8CDA-D24CEB09033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033992" y="476430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EE94B4-67C0-1F4F-8868-2F71B58AB6BC}"/>
              </a:ext>
            </a:extLst>
          </p:cNvPr>
          <p:cNvCxnSpPr>
            <a:cxnSpLocks/>
          </p:cNvCxnSpPr>
          <p:nvPr/>
        </p:nvCxnSpPr>
        <p:spPr>
          <a:xfrm flipV="1">
            <a:off x="2033992" y="610659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068740-D34B-9F49-86DF-235CCC35E92B}"/>
              </a:ext>
            </a:extLst>
          </p:cNvPr>
          <p:cNvSpPr txBox="1"/>
          <p:nvPr/>
        </p:nvSpPr>
        <p:spPr>
          <a:xfrm>
            <a:off x="1671503" y="6475708"/>
            <a:ext cx="814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69798-20AA-5A47-92D3-143DB2DD541D}"/>
              </a:ext>
            </a:extLst>
          </p:cNvPr>
          <p:cNvSpPr txBox="1"/>
          <p:nvPr/>
        </p:nvSpPr>
        <p:spPr>
          <a:xfrm>
            <a:off x="1611071" y="4453893"/>
            <a:ext cx="87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sz="1400" dirty="0">
              <a:solidFill>
                <a:srgbClr val="FF4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0D621-D381-3844-83C4-F5E2A3814015}"/>
              </a:ext>
            </a:extLst>
          </p:cNvPr>
          <p:cNvSpPr txBox="1"/>
          <p:nvPr/>
        </p:nvSpPr>
        <p:spPr>
          <a:xfrm>
            <a:off x="1541622" y="5417040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C8C22-F446-3741-A7E9-F57320A60A4E}"/>
              </a:ext>
            </a:extLst>
          </p:cNvPr>
          <p:cNvSpPr txBox="1"/>
          <p:nvPr/>
        </p:nvSpPr>
        <p:spPr>
          <a:xfrm>
            <a:off x="9823208" y="5410791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715CBD4-F5FA-D944-8C31-64DD7A01B06C}"/>
                  </a:ext>
                </a:extLst>
              </p:cNvPr>
              <p:cNvSpPr txBox="1"/>
              <p:nvPr/>
            </p:nvSpPr>
            <p:spPr>
              <a:xfrm>
                <a:off x="6140081" y="4523841"/>
                <a:ext cx="1444375" cy="688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e>
                      </m:acc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715CBD4-F5FA-D944-8C31-64DD7A01B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081" y="4523841"/>
                <a:ext cx="1444375" cy="688522"/>
              </a:xfrm>
              <a:prstGeom prst="rect">
                <a:avLst/>
              </a:prstGeom>
              <a:blipFill>
                <a:blip r:embed="rId2"/>
                <a:stretch>
                  <a:fillRect l="-12174" t="-121818" b="-1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0F80AC-C5CC-B947-B4EE-F076C94B5E62}"/>
                  </a:ext>
                </a:extLst>
              </p:cNvPr>
              <p:cNvSpPr txBox="1"/>
              <p:nvPr/>
            </p:nvSpPr>
            <p:spPr>
              <a:xfrm>
                <a:off x="3029205" y="5478594"/>
                <a:ext cx="362111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0F80AC-C5CC-B947-B4EE-F076C94B5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05" y="5478594"/>
                <a:ext cx="362111" cy="333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51DB07-0998-6E46-9BF4-260F60D0C704}"/>
              </a:ext>
            </a:extLst>
          </p:cNvPr>
          <p:cNvCxnSpPr>
            <a:cxnSpLocks/>
          </p:cNvCxnSpPr>
          <p:nvPr/>
        </p:nvCxnSpPr>
        <p:spPr>
          <a:xfrm flipV="1">
            <a:off x="10310039" y="610659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8A38016-FCF5-1F42-B6E5-FE940E7B27B9}"/>
              </a:ext>
            </a:extLst>
          </p:cNvPr>
          <p:cNvSpPr txBox="1"/>
          <p:nvPr/>
        </p:nvSpPr>
        <p:spPr>
          <a:xfrm>
            <a:off x="9932777" y="6444060"/>
            <a:ext cx="87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sz="1400" dirty="0">
              <a:solidFill>
                <a:srgbClr val="FF4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1865B8-8330-7A42-9036-94DAB5843717}"/>
              </a:ext>
            </a:extLst>
          </p:cNvPr>
          <p:cNvSpPr/>
          <p:nvPr/>
        </p:nvSpPr>
        <p:spPr>
          <a:xfrm>
            <a:off x="4759574" y="4040071"/>
            <a:ext cx="984738" cy="984738"/>
          </a:xfrm>
          <a:prstGeom prst="roundRect">
            <a:avLst/>
          </a:prstGeom>
          <a:solidFill>
            <a:srgbClr val="FF000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FC89A9-2735-1845-9F11-89A0893D58C2}"/>
              </a:ext>
            </a:extLst>
          </p:cNvPr>
          <p:cNvSpPr txBox="1"/>
          <p:nvPr/>
        </p:nvSpPr>
        <p:spPr>
          <a:xfrm>
            <a:off x="4677977" y="4318063"/>
            <a:ext cx="1142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Attention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221695-67B7-0549-A0D4-288C28869EBA}"/>
                  </a:ext>
                </a:extLst>
              </p:cNvPr>
              <p:cNvSpPr txBox="1"/>
              <p:nvPr/>
            </p:nvSpPr>
            <p:spPr>
              <a:xfrm>
                <a:off x="2171684" y="3834382"/>
                <a:ext cx="129034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…,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221695-67B7-0549-A0D4-288C28869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684" y="3834382"/>
                <a:ext cx="1290344" cy="333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204E1B-AA69-534C-A71A-D7101310ACE4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3708" y="4112374"/>
            <a:ext cx="1255866" cy="420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3169DC-6B7F-CE43-AB80-74A32D5B0E7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526361" y="5614012"/>
            <a:ext cx="492368" cy="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087A4D1-1B34-B340-ABA2-3FAE1728F4B2}"/>
              </a:ext>
            </a:extLst>
          </p:cNvPr>
          <p:cNvCxnSpPr>
            <a:cxnSpLocks/>
          </p:cNvCxnSpPr>
          <p:nvPr/>
        </p:nvCxnSpPr>
        <p:spPr>
          <a:xfrm flipV="1">
            <a:off x="3403039" y="5637673"/>
            <a:ext cx="64263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720F28-BBBE-1842-86C9-308D3D2DB3A5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5744312" y="4247358"/>
            <a:ext cx="404779" cy="2850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F83F9-4B15-F540-9E2C-F6F54206F90B}"/>
                  </a:ext>
                </a:extLst>
              </p:cNvPr>
              <p:cNvSpPr txBox="1"/>
              <p:nvPr/>
            </p:nvSpPr>
            <p:spPr>
              <a:xfrm>
                <a:off x="6213577" y="4031821"/>
                <a:ext cx="10785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0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 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, …,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F83F9-4B15-F540-9E2C-F6F54206F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77" y="4031821"/>
                <a:ext cx="107851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E921AB7-C4A2-3141-92B6-5E6F48A6DD7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584456" y="5024809"/>
            <a:ext cx="2233214" cy="589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C609533-E0D0-2340-8393-E3D066CC1173}"/>
              </a:ext>
            </a:extLst>
          </p:cNvPr>
          <p:cNvSpPr txBox="1"/>
          <p:nvPr/>
        </p:nvSpPr>
        <p:spPr>
          <a:xfrm>
            <a:off x="8190549" y="4014630"/>
            <a:ext cx="2013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attention weights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98F9AE-EC0B-E642-9974-D35AC64A9571}"/>
              </a:ext>
            </a:extLst>
          </p:cNvPr>
          <p:cNvSpPr txBox="1"/>
          <p:nvPr/>
        </p:nvSpPr>
        <p:spPr>
          <a:xfrm>
            <a:off x="8271637" y="4636527"/>
            <a:ext cx="1386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context vector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A3F6B4-C933-CC43-9A2E-4B00D94E4D90}"/>
              </a:ext>
            </a:extLst>
          </p:cNvPr>
          <p:cNvCxnSpPr>
            <a:cxnSpLocks/>
          </p:cNvCxnSpPr>
          <p:nvPr/>
        </p:nvCxnSpPr>
        <p:spPr>
          <a:xfrm flipH="1">
            <a:off x="7564756" y="4197454"/>
            <a:ext cx="568705" cy="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0224E6-34BE-A541-A706-A3E8F3549B54}"/>
              </a:ext>
            </a:extLst>
          </p:cNvPr>
          <p:cNvCxnSpPr>
            <a:cxnSpLocks/>
          </p:cNvCxnSpPr>
          <p:nvPr/>
        </p:nvCxnSpPr>
        <p:spPr>
          <a:xfrm flipH="1">
            <a:off x="7607729" y="4821154"/>
            <a:ext cx="525732" cy="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DB10BE2-BF79-2445-993E-2F8E0BB309D8}"/>
              </a:ext>
            </a:extLst>
          </p:cNvPr>
          <p:cNvSpPr txBox="1"/>
          <p:nvPr/>
        </p:nvSpPr>
        <p:spPr>
          <a:xfrm>
            <a:off x="429870" y="3850464"/>
            <a:ext cx="1290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annotations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3BFE52-B734-8042-BB66-1F6D68C2239A}"/>
              </a:ext>
            </a:extLst>
          </p:cNvPr>
          <p:cNvCxnSpPr>
            <a:cxnSpLocks/>
          </p:cNvCxnSpPr>
          <p:nvPr/>
        </p:nvCxnSpPr>
        <p:spPr>
          <a:xfrm>
            <a:off x="1544307" y="4004353"/>
            <a:ext cx="590280" cy="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06B0112D-7C99-4E46-94EA-B2F660FC4346}"/>
              </a:ext>
            </a:extLst>
          </p:cNvPr>
          <p:cNvSpPr/>
          <p:nvPr/>
        </p:nvSpPr>
        <p:spPr>
          <a:xfrm>
            <a:off x="1483310" y="1650861"/>
            <a:ext cx="984738" cy="984738"/>
          </a:xfrm>
          <a:prstGeom prst="roundRect">
            <a:avLst/>
          </a:prstGeom>
          <a:solidFill>
            <a:srgbClr val="FFC00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8C38789-68DC-1C47-887E-6EECCC0C5A71}"/>
              </a:ext>
            </a:extLst>
          </p:cNvPr>
          <p:cNvSpPr/>
          <p:nvPr/>
        </p:nvSpPr>
        <p:spPr>
          <a:xfrm>
            <a:off x="5609833" y="1634334"/>
            <a:ext cx="984738" cy="984738"/>
          </a:xfrm>
          <a:prstGeom prst="roundRect">
            <a:avLst/>
          </a:prstGeom>
          <a:solidFill>
            <a:srgbClr val="FFC00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A6AA117-F760-3E4B-B885-F45C0A1C3750}"/>
              </a:ext>
            </a:extLst>
          </p:cNvPr>
          <p:cNvSpPr/>
          <p:nvPr/>
        </p:nvSpPr>
        <p:spPr>
          <a:xfrm>
            <a:off x="7673095" y="1634334"/>
            <a:ext cx="984738" cy="984738"/>
          </a:xfrm>
          <a:prstGeom prst="roundRect">
            <a:avLst/>
          </a:prstGeom>
          <a:solidFill>
            <a:srgbClr val="FFC00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5440A70-9388-A84B-8FF5-82BA9EF2536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08880" y="2143230"/>
            <a:ext cx="5744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518A51-7AC7-B743-9700-9AB3D2262ACD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6594571" y="2126703"/>
            <a:ext cx="10785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74850D-9A1A-664C-ACD5-F548C3181ADF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975679" y="2635599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4AFCEE-87CA-7E4C-8CA8-AF653A3F51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6102202" y="261907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217C9B5-EF6D-E849-B91E-48BF455A5ACC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8165464" y="261907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D1F13C9-E201-E748-99E1-BD992C976996}"/>
              </a:ext>
            </a:extLst>
          </p:cNvPr>
          <p:cNvSpPr txBox="1"/>
          <p:nvPr/>
        </p:nvSpPr>
        <p:spPr>
          <a:xfrm>
            <a:off x="3625713" y="3032693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688A06-1D6A-804B-97D1-0AC26C2786EA}"/>
              </a:ext>
            </a:extLst>
          </p:cNvPr>
          <p:cNvSpPr txBox="1"/>
          <p:nvPr/>
        </p:nvSpPr>
        <p:spPr>
          <a:xfrm>
            <a:off x="5609833" y="3028849"/>
            <a:ext cx="1078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2CD361-4DD9-9C43-9CD7-4CF9C0D5809C}"/>
              </a:ext>
            </a:extLst>
          </p:cNvPr>
          <p:cNvSpPr txBox="1"/>
          <p:nvPr/>
        </p:nvSpPr>
        <p:spPr>
          <a:xfrm>
            <a:off x="7585169" y="3028849"/>
            <a:ext cx="1395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8476E18-CCE1-BC49-BED4-09A89A3293C4}"/>
              </a:ext>
            </a:extLst>
          </p:cNvPr>
          <p:cNvSpPr/>
          <p:nvPr/>
        </p:nvSpPr>
        <p:spPr>
          <a:xfrm>
            <a:off x="9736356" y="1634333"/>
            <a:ext cx="984738" cy="984738"/>
          </a:xfrm>
          <a:prstGeom prst="roundRect">
            <a:avLst/>
          </a:prstGeom>
          <a:solidFill>
            <a:srgbClr val="FFC00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CD65C9-6450-6747-A9E7-B83D3DBDCF46}"/>
              </a:ext>
            </a:extLst>
          </p:cNvPr>
          <p:cNvCxnSpPr>
            <a:cxnSpLocks/>
            <a:stCxn id="67" idx="3"/>
            <a:endCxn id="76" idx="1"/>
          </p:cNvCxnSpPr>
          <p:nvPr/>
        </p:nvCxnSpPr>
        <p:spPr>
          <a:xfrm flipV="1">
            <a:off x="8657833" y="2126702"/>
            <a:ext cx="10785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F3FFD96-9367-004A-80F8-3E2E376527B2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10228725" y="2619071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19E0740-B6E9-7B48-A090-0E3621DF076C}"/>
              </a:ext>
            </a:extLst>
          </p:cNvPr>
          <p:cNvSpPr txBox="1"/>
          <p:nvPr/>
        </p:nvSpPr>
        <p:spPr>
          <a:xfrm>
            <a:off x="9877016" y="3028849"/>
            <a:ext cx="791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&lt;EOS&gt;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F5976E-D93A-714F-911F-11D763208CEC}"/>
              </a:ext>
            </a:extLst>
          </p:cNvPr>
          <p:cNvCxnSpPr>
            <a:cxnSpLocks/>
            <a:stCxn id="81" idx="3"/>
            <a:endCxn id="66" idx="1"/>
          </p:cNvCxnSpPr>
          <p:nvPr/>
        </p:nvCxnSpPr>
        <p:spPr>
          <a:xfrm>
            <a:off x="4537175" y="2126701"/>
            <a:ext cx="108000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AE55F39A-0A6A-7A42-8561-561BF1EC2896}"/>
              </a:ext>
            </a:extLst>
          </p:cNvPr>
          <p:cNvSpPr/>
          <p:nvPr/>
        </p:nvSpPr>
        <p:spPr>
          <a:xfrm>
            <a:off x="3552438" y="1634332"/>
            <a:ext cx="984738" cy="984738"/>
          </a:xfrm>
          <a:prstGeom prst="roundRect">
            <a:avLst/>
          </a:prstGeom>
          <a:solidFill>
            <a:srgbClr val="FFC00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E2A0B-F8DA-A345-8729-64733607EC5A}"/>
              </a:ext>
            </a:extLst>
          </p:cNvPr>
          <p:cNvCxnSpPr>
            <a:cxnSpLocks/>
            <a:stCxn id="65" idx="3"/>
            <a:endCxn id="81" idx="1"/>
          </p:cNvCxnSpPr>
          <p:nvPr/>
        </p:nvCxnSpPr>
        <p:spPr>
          <a:xfrm flipV="1">
            <a:off x="2468048" y="2126701"/>
            <a:ext cx="1084390" cy="16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C2610A3-55F1-1E4B-A0AF-97B2C8C8767A}"/>
              </a:ext>
            </a:extLst>
          </p:cNvPr>
          <p:cNvCxnSpPr>
            <a:cxnSpLocks/>
            <a:endCxn id="81" idx="2"/>
          </p:cNvCxnSpPr>
          <p:nvPr/>
        </p:nvCxnSpPr>
        <p:spPr>
          <a:xfrm flipH="1" flipV="1">
            <a:off x="4044807" y="2619070"/>
            <a:ext cx="5866" cy="346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78845ED-0F42-D141-802A-77541A9082A3}"/>
              </a:ext>
            </a:extLst>
          </p:cNvPr>
          <p:cNvSpPr txBox="1"/>
          <p:nvPr/>
        </p:nvSpPr>
        <p:spPr>
          <a:xfrm>
            <a:off x="1641599" y="3032694"/>
            <a:ext cx="814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&lt;SOS&gt;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3FB3DC-106C-E244-8403-94DCD8DE1347}"/>
              </a:ext>
            </a:extLst>
          </p:cNvPr>
          <p:cNvSpPr txBox="1"/>
          <p:nvPr/>
        </p:nvSpPr>
        <p:spPr>
          <a:xfrm>
            <a:off x="1485520" y="1914456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A64690-83A9-854E-86AB-0412012ED633}"/>
              </a:ext>
            </a:extLst>
          </p:cNvPr>
          <p:cNvSpPr txBox="1"/>
          <p:nvPr/>
        </p:nvSpPr>
        <p:spPr>
          <a:xfrm>
            <a:off x="3537777" y="1926638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E176F1-8B34-A140-B4FB-E33AE53756BB}"/>
              </a:ext>
            </a:extLst>
          </p:cNvPr>
          <p:cNvSpPr txBox="1"/>
          <p:nvPr/>
        </p:nvSpPr>
        <p:spPr>
          <a:xfrm>
            <a:off x="5601049" y="1914691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52B74C7-B7C1-C848-BDA1-0945D844D6B5}"/>
              </a:ext>
            </a:extLst>
          </p:cNvPr>
          <p:cNvSpPr txBox="1"/>
          <p:nvPr/>
        </p:nvSpPr>
        <p:spPr>
          <a:xfrm>
            <a:off x="7667228" y="1904481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92569E-FF57-3948-8608-977DC3D021A3}"/>
              </a:ext>
            </a:extLst>
          </p:cNvPr>
          <p:cNvSpPr txBox="1"/>
          <p:nvPr/>
        </p:nvSpPr>
        <p:spPr>
          <a:xfrm>
            <a:off x="9752466" y="1915856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877BA83-F450-314F-99EE-D6E206F569A8}"/>
                  </a:ext>
                </a:extLst>
              </p:cNvPr>
              <p:cNvSpPr txBox="1"/>
              <p:nvPr/>
            </p:nvSpPr>
            <p:spPr>
              <a:xfrm>
                <a:off x="547560" y="1989482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877BA83-F450-314F-99EE-D6E206F56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60" y="1989482"/>
                <a:ext cx="398584" cy="333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CFC5111-7E99-ED49-BA80-BC47435C4CA1}"/>
                  </a:ext>
                </a:extLst>
              </p:cNvPr>
              <p:cNvSpPr txBox="1"/>
              <p:nvPr/>
            </p:nvSpPr>
            <p:spPr>
              <a:xfrm>
                <a:off x="2780910" y="1759669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CFC5111-7E99-ED49-BA80-BC47435C4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910" y="1759669"/>
                <a:ext cx="398584" cy="3339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BE246FD-498F-A94C-B19B-0B795E235187}"/>
                  </a:ext>
                </a:extLst>
              </p:cNvPr>
              <p:cNvSpPr txBox="1"/>
              <p:nvPr/>
            </p:nvSpPr>
            <p:spPr>
              <a:xfrm>
                <a:off x="4898139" y="1775094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BE246FD-498F-A94C-B19B-0B795E235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139" y="1775094"/>
                <a:ext cx="398584" cy="3339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AD69BD3-CCA3-544E-9CC0-2E94C817DB47}"/>
                  </a:ext>
                </a:extLst>
              </p:cNvPr>
              <p:cNvSpPr txBox="1"/>
              <p:nvPr/>
            </p:nvSpPr>
            <p:spPr>
              <a:xfrm>
                <a:off x="6930340" y="1781925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AD69BD3-CCA3-544E-9CC0-2E94C817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340" y="1781925"/>
                <a:ext cx="398584" cy="3339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996CBA2-F1C7-1C45-885D-6A1F4CCC2799}"/>
                  </a:ext>
                </a:extLst>
              </p:cNvPr>
              <p:cNvSpPr txBox="1"/>
              <p:nvPr/>
            </p:nvSpPr>
            <p:spPr>
              <a:xfrm>
                <a:off x="8981889" y="1806719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996CBA2-F1C7-1C45-885D-6A1F4CCC2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889" y="1806719"/>
                <a:ext cx="398584" cy="3339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0A34E06-993C-7547-AB43-62DA8556B46A}"/>
                  </a:ext>
                </a:extLst>
              </p:cNvPr>
              <p:cNvSpPr txBox="1"/>
              <p:nvPr/>
            </p:nvSpPr>
            <p:spPr>
              <a:xfrm>
                <a:off x="11235431" y="1976551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0A34E06-993C-7547-AB43-62DA8556B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431" y="1976551"/>
                <a:ext cx="398584" cy="3339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03C6A2B-4F2B-D647-B8C4-F2C28B0055BE}"/>
              </a:ext>
            </a:extLst>
          </p:cNvPr>
          <p:cNvCxnSpPr>
            <a:cxnSpLocks/>
          </p:cNvCxnSpPr>
          <p:nvPr/>
        </p:nvCxnSpPr>
        <p:spPr>
          <a:xfrm flipV="1">
            <a:off x="10737204" y="2123485"/>
            <a:ext cx="4982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0960761-61EC-7040-8790-15E21446BC2D}"/>
              </a:ext>
            </a:extLst>
          </p:cNvPr>
          <p:cNvCxnSpPr>
            <a:cxnSpLocks/>
            <a:stCxn id="49" idx="3"/>
            <a:endCxn id="45" idx="1"/>
          </p:cNvCxnSpPr>
          <p:nvPr/>
        </p:nvCxnSpPr>
        <p:spPr>
          <a:xfrm>
            <a:off x="5744312" y="4532440"/>
            <a:ext cx="395769" cy="335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8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CD67-48F5-DB43-868F-6E4C0252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D893-708C-1546-8DE4-C8B9A84B0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892"/>
            <a:ext cx="10515600" cy="5439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Exploding / Vanishing Gradient Problems</a:t>
            </a:r>
          </a:p>
          <a:p>
            <a:pPr lvl="1"/>
            <a:r>
              <a:rPr lang="en-US" dirty="0"/>
              <a:t>This is solved with LSTMs and Residual Blocks</a:t>
            </a:r>
          </a:p>
          <a:p>
            <a:endParaRPr lang="en-US" dirty="0"/>
          </a:p>
          <a:p>
            <a:r>
              <a:rPr lang="en-US" dirty="0"/>
              <a:t>Performance decreases as sequences get larger due to </a:t>
            </a:r>
            <a:r>
              <a:rPr lang="en-US" b="1" dirty="0"/>
              <a:t>long-term dependencies</a:t>
            </a:r>
            <a:r>
              <a:rPr lang="en-US" dirty="0"/>
              <a:t>, since each RNN cell only has access to the previous hidden state</a:t>
            </a:r>
          </a:p>
          <a:p>
            <a:pPr lvl="1"/>
            <a:r>
              <a:rPr lang="en-US" dirty="0"/>
              <a:t>This is solved with Attention</a:t>
            </a:r>
          </a:p>
          <a:p>
            <a:endParaRPr lang="en-US" dirty="0"/>
          </a:p>
          <a:p>
            <a:r>
              <a:rPr lang="en-US" dirty="0"/>
              <a:t>Due to RNNs sequential nature, they cannot model dependencies among the inputs themselves or among the outputs themselves</a:t>
            </a:r>
          </a:p>
          <a:p>
            <a:pPr lvl="1"/>
            <a:r>
              <a:rPr lang="en-US" dirty="0"/>
              <a:t>“She is taller than me” vs “I have no choice other than to do this”. The meaning of the word ‘than’ is dependent on the entire sentence</a:t>
            </a:r>
          </a:p>
          <a:p>
            <a:pPr lvl="1"/>
            <a:r>
              <a:rPr lang="en-US" dirty="0">
                <a:sym typeface="Wingdings" pitchFamily="2" charset="2"/>
              </a:rPr>
              <a:t>This is solved with Multi-Head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6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6A6D-AB49-CA4C-880A-874706FE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81B0-8D54-9042-AC55-770DFEC1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bottleneck of information. All information must be represented by the code vector between the encoder and decoder. </a:t>
            </a:r>
          </a:p>
          <a:p>
            <a:pPr lvl="1"/>
            <a:r>
              <a:rPr lang="en-US" dirty="0"/>
              <a:t>It was famously said at the ACL 2014 workshop: “</a:t>
            </a:r>
            <a:r>
              <a:rPr lang="en-US" i="1" dirty="0"/>
              <a:t>You can’t cram the meaning of a whole %&amp;!$# sentence into a single $&amp;!#* vector!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This is solved with Transformers</a:t>
            </a:r>
          </a:p>
          <a:p>
            <a:endParaRPr lang="en-US" dirty="0"/>
          </a:p>
          <a:p>
            <a:r>
              <a:rPr lang="en-US" dirty="0"/>
              <a:t>Due to the sequential nature of RNNs, backprop is not computationally efficient nor parallelizable, so they are slow on GPUs</a:t>
            </a:r>
          </a:p>
          <a:p>
            <a:pPr lvl="1"/>
            <a:r>
              <a:rPr lang="en-US" dirty="0"/>
              <a:t>This is solved with Transformers</a:t>
            </a:r>
          </a:p>
        </p:txBody>
      </p:sp>
    </p:spTree>
    <p:extLst>
      <p:ext uri="{BB962C8B-B14F-4D97-AF65-F5344CB8AC3E}">
        <p14:creationId xmlns:p14="http://schemas.microsoft.com/office/powerpoint/2010/main" val="290003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4ECF-26F4-6A4B-92FB-656DADEA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a Transformer?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2143-B046-EA44-AC9E-CA742CEA9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056"/>
            <a:ext cx="10515600" cy="2808777"/>
          </a:xfrm>
        </p:spPr>
        <p:txBody>
          <a:bodyPr>
            <a:normAutofit/>
          </a:bodyPr>
          <a:lstStyle/>
          <a:p>
            <a:r>
              <a:rPr lang="en-US" b="1" dirty="0"/>
              <a:t>Idea</a:t>
            </a:r>
            <a:r>
              <a:rPr lang="en-US" dirty="0"/>
              <a:t>: Instead of going left-to-right through a sentence, give the encoder/decoder the entire input sequence all at once</a:t>
            </a:r>
          </a:p>
          <a:p>
            <a:endParaRPr lang="en-US" dirty="0"/>
          </a:p>
          <a:p>
            <a:r>
              <a:rPr lang="en-US" dirty="0"/>
              <a:t>In essence, a transformer is a set of encoders and decoders stacked on top of each other, which utilize attention in some way (usually Multi-Head Attention)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23B10-F229-E04D-9B58-536E02B6318B}"/>
              </a:ext>
            </a:extLst>
          </p:cNvPr>
          <p:cNvSpPr txBox="1"/>
          <p:nvPr/>
        </p:nvSpPr>
        <p:spPr>
          <a:xfrm>
            <a:off x="2231738" y="4735778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52ECD-B8C1-2C4A-9C96-CEB72A189313}"/>
              </a:ext>
            </a:extLst>
          </p:cNvPr>
          <p:cNvSpPr txBox="1"/>
          <p:nvPr/>
        </p:nvSpPr>
        <p:spPr>
          <a:xfrm>
            <a:off x="6983344" y="4773840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5125178-70E0-7A49-8466-F3E05C450278}"/>
              </a:ext>
            </a:extLst>
          </p:cNvPr>
          <p:cNvSpPr/>
          <p:nvPr/>
        </p:nvSpPr>
        <p:spPr>
          <a:xfrm rot="13065862" flipV="1">
            <a:off x="6161170" y="5918631"/>
            <a:ext cx="294310" cy="355919"/>
          </a:xfrm>
          <a:prstGeom prst="arc">
            <a:avLst>
              <a:gd name="adj1" fmla="val 2522408"/>
              <a:gd name="adj2" fmla="val 836835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6525B01-5818-B041-9D69-3C233DE31A56}"/>
              </a:ext>
            </a:extLst>
          </p:cNvPr>
          <p:cNvSpPr/>
          <p:nvPr/>
        </p:nvSpPr>
        <p:spPr>
          <a:xfrm rot="13065862" flipV="1">
            <a:off x="6323851" y="6084112"/>
            <a:ext cx="294310" cy="355919"/>
          </a:xfrm>
          <a:prstGeom prst="arc">
            <a:avLst>
              <a:gd name="adj1" fmla="val 2522408"/>
              <a:gd name="adj2" fmla="val 836835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CEC8EE-FC28-4A43-8241-4D0833EE245B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4556310" y="5598555"/>
            <a:ext cx="1652677" cy="303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644CB4-E4A1-714E-A449-12AD2618BC76}"/>
              </a:ext>
            </a:extLst>
          </p:cNvPr>
          <p:cNvGrpSpPr/>
          <p:nvPr/>
        </p:nvGrpSpPr>
        <p:grpSpPr>
          <a:xfrm>
            <a:off x="1429546" y="5104858"/>
            <a:ext cx="2821964" cy="984738"/>
            <a:chOff x="838201" y="3913722"/>
            <a:chExt cx="2821964" cy="98473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36599E0-A749-864A-A7AD-D5F7C1AC7819}"/>
                </a:ext>
              </a:extLst>
            </p:cNvPr>
            <p:cNvSpPr/>
            <p:nvPr/>
          </p:nvSpPr>
          <p:spPr>
            <a:xfrm>
              <a:off x="838201" y="3913722"/>
              <a:ext cx="2821964" cy="984738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41EF87F-DB21-E341-9C2B-203C483B635F}"/>
                </a:ext>
              </a:extLst>
            </p:cNvPr>
            <p:cNvSpPr/>
            <p:nvPr/>
          </p:nvSpPr>
          <p:spPr>
            <a:xfrm>
              <a:off x="986413" y="4066122"/>
              <a:ext cx="1610883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6B5C3DF-BC82-1E48-AEC7-C002303D6B3C}"/>
                </a:ext>
              </a:extLst>
            </p:cNvPr>
            <p:cNvSpPr/>
            <p:nvPr/>
          </p:nvSpPr>
          <p:spPr>
            <a:xfrm>
              <a:off x="2795678" y="4061462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0DB942-6F3A-B542-B2BE-5AB5FDB5D4CF}"/>
              </a:ext>
            </a:extLst>
          </p:cNvPr>
          <p:cNvGrpSpPr/>
          <p:nvPr/>
        </p:nvGrpSpPr>
        <p:grpSpPr>
          <a:xfrm>
            <a:off x="1581946" y="5257258"/>
            <a:ext cx="2821964" cy="984738"/>
            <a:chOff x="838201" y="3913722"/>
            <a:chExt cx="2821964" cy="98473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D82BE30-6BCB-614F-AAE2-6D492DB585C9}"/>
                </a:ext>
              </a:extLst>
            </p:cNvPr>
            <p:cNvSpPr/>
            <p:nvPr/>
          </p:nvSpPr>
          <p:spPr>
            <a:xfrm>
              <a:off x="838201" y="3913722"/>
              <a:ext cx="2821964" cy="984738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0EAA6B7-3C96-8445-8AF8-4F913B8E93C6}"/>
                </a:ext>
              </a:extLst>
            </p:cNvPr>
            <p:cNvSpPr/>
            <p:nvPr/>
          </p:nvSpPr>
          <p:spPr>
            <a:xfrm>
              <a:off x="986413" y="4066122"/>
              <a:ext cx="1610883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DD9B622-2165-BE4C-9806-CF1471B0B5ED}"/>
                </a:ext>
              </a:extLst>
            </p:cNvPr>
            <p:cNvSpPr/>
            <p:nvPr/>
          </p:nvSpPr>
          <p:spPr>
            <a:xfrm>
              <a:off x="2795678" y="4061462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41475A-1216-A345-B47E-149B8702FCE8}"/>
              </a:ext>
            </a:extLst>
          </p:cNvPr>
          <p:cNvGrpSpPr/>
          <p:nvPr/>
        </p:nvGrpSpPr>
        <p:grpSpPr>
          <a:xfrm>
            <a:off x="1734346" y="5409658"/>
            <a:ext cx="2821964" cy="984738"/>
            <a:chOff x="838201" y="3913722"/>
            <a:chExt cx="2821964" cy="98473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9B85B85-B5B9-9C44-85D0-3C7E3B496644}"/>
                </a:ext>
              </a:extLst>
            </p:cNvPr>
            <p:cNvSpPr/>
            <p:nvPr/>
          </p:nvSpPr>
          <p:spPr>
            <a:xfrm>
              <a:off x="838201" y="3913722"/>
              <a:ext cx="2821964" cy="984738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2C6F6E4-7599-B448-9D7C-EF199F972E70}"/>
                </a:ext>
              </a:extLst>
            </p:cNvPr>
            <p:cNvSpPr/>
            <p:nvPr/>
          </p:nvSpPr>
          <p:spPr>
            <a:xfrm>
              <a:off x="986413" y="4066122"/>
              <a:ext cx="1610883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738D4B42-A557-1848-B257-3FF8453E04CE}"/>
                </a:ext>
              </a:extLst>
            </p:cNvPr>
            <p:cNvSpPr/>
            <p:nvPr/>
          </p:nvSpPr>
          <p:spPr>
            <a:xfrm>
              <a:off x="2795678" y="4061462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EB7D471-20F5-7242-8066-590306DB4B79}"/>
              </a:ext>
            </a:extLst>
          </p:cNvPr>
          <p:cNvSpPr/>
          <p:nvPr/>
        </p:nvSpPr>
        <p:spPr>
          <a:xfrm>
            <a:off x="10047823" y="5546964"/>
            <a:ext cx="726830" cy="726830"/>
          </a:xfrm>
          <a:prstGeom prst="roundRect">
            <a:avLst/>
          </a:prstGeom>
          <a:solidFill>
            <a:srgbClr val="92D05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7FFD64-13F0-C044-B01F-91D0EF0C5D89}"/>
              </a:ext>
            </a:extLst>
          </p:cNvPr>
          <p:cNvCxnSpPr>
            <a:cxnSpLocks/>
          </p:cNvCxnSpPr>
          <p:nvPr/>
        </p:nvCxnSpPr>
        <p:spPr>
          <a:xfrm>
            <a:off x="9335751" y="5903355"/>
            <a:ext cx="7120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483DA51-DBC5-A74A-878D-52128209B2B9}"/>
              </a:ext>
            </a:extLst>
          </p:cNvPr>
          <p:cNvSpPr txBox="1"/>
          <p:nvPr/>
        </p:nvSpPr>
        <p:spPr>
          <a:xfrm>
            <a:off x="244153" y="5075956"/>
            <a:ext cx="981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ACD96B-DD76-8C49-8B76-1AF47C9C874A}"/>
              </a:ext>
            </a:extLst>
          </p:cNvPr>
          <p:cNvSpPr txBox="1"/>
          <p:nvPr/>
        </p:nvSpPr>
        <p:spPr>
          <a:xfrm>
            <a:off x="10988428" y="5182703"/>
            <a:ext cx="981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082EC36A-BEBF-8D43-B0F2-428F22D4856D}"/>
              </a:ext>
            </a:extLst>
          </p:cNvPr>
          <p:cNvCxnSpPr>
            <a:cxnSpLocks/>
            <a:stCxn id="52" idx="2"/>
            <a:endCxn id="7" idx="1"/>
          </p:cNvCxnSpPr>
          <p:nvPr/>
        </p:nvCxnSpPr>
        <p:spPr>
          <a:xfrm rot="16200000" flipH="1">
            <a:off x="975392" y="5143073"/>
            <a:ext cx="213494" cy="694814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38C9695C-12D2-FD49-9F45-EDB7EE6E74BC}"/>
              </a:ext>
            </a:extLst>
          </p:cNvPr>
          <p:cNvCxnSpPr>
            <a:cxnSpLocks/>
            <a:stCxn id="43" idx="3"/>
            <a:endCxn id="53" idx="2"/>
          </p:cNvCxnSpPr>
          <p:nvPr/>
        </p:nvCxnSpPr>
        <p:spPr>
          <a:xfrm flipV="1">
            <a:off x="10774653" y="5490480"/>
            <a:ext cx="704354" cy="419899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>
            <a:extLst>
              <a:ext uri="{FF2B5EF4-FFF2-40B4-BE49-F238E27FC236}">
                <a16:creationId xmlns:a16="http://schemas.microsoft.com/office/drawing/2014/main" id="{30CB1C9D-094F-F342-83C0-63FA9AF62533}"/>
              </a:ext>
            </a:extLst>
          </p:cNvPr>
          <p:cNvSpPr/>
          <p:nvPr/>
        </p:nvSpPr>
        <p:spPr>
          <a:xfrm rot="13065862" flipV="1">
            <a:off x="1434355" y="5909433"/>
            <a:ext cx="294310" cy="355919"/>
          </a:xfrm>
          <a:prstGeom prst="arc">
            <a:avLst>
              <a:gd name="adj1" fmla="val 2522408"/>
              <a:gd name="adj2" fmla="val 836835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3F8A8CBE-97BB-2046-9CC7-7754959803C7}"/>
              </a:ext>
            </a:extLst>
          </p:cNvPr>
          <p:cNvSpPr/>
          <p:nvPr/>
        </p:nvSpPr>
        <p:spPr>
          <a:xfrm rot="13065862" flipV="1">
            <a:off x="1609938" y="6065363"/>
            <a:ext cx="294310" cy="355919"/>
          </a:xfrm>
          <a:prstGeom prst="arc">
            <a:avLst>
              <a:gd name="adj1" fmla="val 2522408"/>
              <a:gd name="adj2" fmla="val 836835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02EC218-71C3-824D-A66E-51CE6BCE283B}"/>
              </a:ext>
            </a:extLst>
          </p:cNvPr>
          <p:cNvGrpSpPr/>
          <p:nvPr/>
        </p:nvGrpSpPr>
        <p:grpSpPr>
          <a:xfrm>
            <a:off x="6208987" y="5106186"/>
            <a:ext cx="2821964" cy="984738"/>
            <a:chOff x="6208987" y="5106186"/>
            <a:chExt cx="2821964" cy="98473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046F2DBF-E972-5E4E-BA61-4700AA439327}"/>
                </a:ext>
              </a:extLst>
            </p:cNvPr>
            <p:cNvSpPr/>
            <p:nvPr/>
          </p:nvSpPr>
          <p:spPr>
            <a:xfrm>
              <a:off x="6208987" y="5106186"/>
              <a:ext cx="2821964" cy="984738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86ABBA90-ABBE-5A45-9780-B1A7D78B87A2}"/>
                </a:ext>
              </a:extLst>
            </p:cNvPr>
            <p:cNvSpPr/>
            <p:nvPr/>
          </p:nvSpPr>
          <p:spPr>
            <a:xfrm>
              <a:off x="6357200" y="5258586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32017CE-313B-DB4F-A8C1-A4226C350B1E}"/>
                </a:ext>
              </a:extLst>
            </p:cNvPr>
            <p:cNvSpPr/>
            <p:nvPr/>
          </p:nvSpPr>
          <p:spPr>
            <a:xfrm>
              <a:off x="8166464" y="5253926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80943075-0CC4-F545-8747-712811C5A41C}"/>
                </a:ext>
              </a:extLst>
            </p:cNvPr>
            <p:cNvSpPr/>
            <p:nvPr/>
          </p:nvSpPr>
          <p:spPr>
            <a:xfrm>
              <a:off x="7240617" y="5258638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6084A2E-4261-9F4E-9FE5-499EC9082DEB}"/>
              </a:ext>
            </a:extLst>
          </p:cNvPr>
          <p:cNvGrpSpPr/>
          <p:nvPr/>
        </p:nvGrpSpPr>
        <p:grpSpPr>
          <a:xfrm>
            <a:off x="6361387" y="5258586"/>
            <a:ext cx="2821964" cy="984738"/>
            <a:chOff x="6208987" y="5106186"/>
            <a:chExt cx="2821964" cy="984738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405ABF4A-55C1-3449-AED2-B115FDD6000E}"/>
                </a:ext>
              </a:extLst>
            </p:cNvPr>
            <p:cNvSpPr/>
            <p:nvPr/>
          </p:nvSpPr>
          <p:spPr>
            <a:xfrm>
              <a:off x="6208987" y="5106186"/>
              <a:ext cx="2821964" cy="984738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17633848-6836-AB4A-AAA5-CC9AF5315B3A}"/>
                </a:ext>
              </a:extLst>
            </p:cNvPr>
            <p:cNvSpPr/>
            <p:nvPr/>
          </p:nvSpPr>
          <p:spPr>
            <a:xfrm>
              <a:off x="6357200" y="5258586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B511096-706C-0A48-A78B-69DB01D782FB}"/>
                </a:ext>
              </a:extLst>
            </p:cNvPr>
            <p:cNvSpPr/>
            <p:nvPr/>
          </p:nvSpPr>
          <p:spPr>
            <a:xfrm>
              <a:off x="8166464" y="5253926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9CAB2149-A296-D04E-ADF3-942D60C0E7CD}"/>
                </a:ext>
              </a:extLst>
            </p:cNvPr>
            <p:cNvSpPr/>
            <p:nvPr/>
          </p:nvSpPr>
          <p:spPr>
            <a:xfrm>
              <a:off x="7240617" y="5258638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B66730-B482-FC49-A2C3-178CFEFC7338}"/>
              </a:ext>
            </a:extLst>
          </p:cNvPr>
          <p:cNvGrpSpPr/>
          <p:nvPr/>
        </p:nvGrpSpPr>
        <p:grpSpPr>
          <a:xfrm>
            <a:off x="6513787" y="5410986"/>
            <a:ext cx="2821964" cy="984738"/>
            <a:chOff x="6208987" y="5106186"/>
            <a:chExt cx="2821964" cy="984738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2B6D2FF7-D625-A343-A141-4949BA663339}"/>
                </a:ext>
              </a:extLst>
            </p:cNvPr>
            <p:cNvSpPr/>
            <p:nvPr/>
          </p:nvSpPr>
          <p:spPr>
            <a:xfrm>
              <a:off x="6208987" y="5106186"/>
              <a:ext cx="2821964" cy="984738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7E7FFF8D-1A94-0647-8CB8-ADBC3A1CCE6D}"/>
                </a:ext>
              </a:extLst>
            </p:cNvPr>
            <p:cNvSpPr/>
            <p:nvPr/>
          </p:nvSpPr>
          <p:spPr>
            <a:xfrm>
              <a:off x="6357200" y="5258586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62ED30D5-C5F3-6F45-B660-6BD1485169E1}"/>
                </a:ext>
              </a:extLst>
            </p:cNvPr>
            <p:cNvSpPr/>
            <p:nvPr/>
          </p:nvSpPr>
          <p:spPr>
            <a:xfrm>
              <a:off x="8166464" y="5253926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91B73A18-5F8F-354C-8FF9-82D7623FBCC8}"/>
                </a:ext>
              </a:extLst>
            </p:cNvPr>
            <p:cNvSpPr/>
            <p:nvPr/>
          </p:nvSpPr>
          <p:spPr>
            <a:xfrm>
              <a:off x="7240617" y="5258638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CFA1319-D5D3-1E4C-BC90-B3B9E305C037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556310" y="5750955"/>
            <a:ext cx="1805077" cy="151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3BE70EE-ABC4-5645-AED6-CEB75886B55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556310" y="5902027"/>
            <a:ext cx="1957477" cy="1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5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D9E7-89D7-3843-844E-B47352E6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Workflow: The Encoder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1C2E17-8B9E-5E45-BEBF-B1C20472A8AA}"/>
              </a:ext>
            </a:extLst>
          </p:cNvPr>
          <p:cNvGrpSpPr/>
          <p:nvPr/>
        </p:nvGrpSpPr>
        <p:grpSpPr>
          <a:xfrm>
            <a:off x="7037253" y="5125878"/>
            <a:ext cx="2821964" cy="984738"/>
            <a:chOff x="838201" y="3913722"/>
            <a:chExt cx="2821964" cy="98473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5959FAF-0BF0-964D-AD79-B08B37852A63}"/>
                </a:ext>
              </a:extLst>
            </p:cNvPr>
            <p:cNvSpPr/>
            <p:nvPr/>
          </p:nvSpPr>
          <p:spPr>
            <a:xfrm>
              <a:off x="838201" y="3913722"/>
              <a:ext cx="2821964" cy="984738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C918BF8-B6C9-C540-9780-6905A44F5207}"/>
                </a:ext>
              </a:extLst>
            </p:cNvPr>
            <p:cNvSpPr/>
            <p:nvPr/>
          </p:nvSpPr>
          <p:spPr>
            <a:xfrm>
              <a:off x="986413" y="4066122"/>
              <a:ext cx="1610883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60F6FA2-C7F0-DD4A-BB23-710FFF77FF05}"/>
                </a:ext>
              </a:extLst>
            </p:cNvPr>
            <p:cNvSpPr/>
            <p:nvPr/>
          </p:nvSpPr>
          <p:spPr>
            <a:xfrm>
              <a:off x="2795678" y="4061462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A11D0A7-371C-984E-A1FD-98B613A0B46B}"/>
              </a:ext>
            </a:extLst>
          </p:cNvPr>
          <p:cNvGrpSpPr/>
          <p:nvPr/>
        </p:nvGrpSpPr>
        <p:grpSpPr>
          <a:xfrm>
            <a:off x="7035837" y="3637048"/>
            <a:ext cx="2821964" cy="984738"/>
            <a:chOff x="838201" y="3913722"/>
            <a:chExt cx="2821964" cy="98473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C510951-0126-5645-A867-39BFCD83FA16}"/>
                </a:ext>
              </a:extLst>
            </p:cNvPr>
            <p:cNvSpPr/>
            <p:nvPr/>
          </p:nvSpPr>
          <p:spPr>
            <a:xfrm>
              <a:off x="838201" y="3913722"/>
              <a:ext cx="2821964" cy="984738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749A2B5-02E0-C447-8978-6F598901933E}"/>
                </a:ext>
              </a:extLst>
            </p:cNvPr>
            <p:cNvSpPr/>
            <p:nvPr/>
          </p:nvSpPr>
          <p:spPr>
            <a:xfrm>
              <a:off x="986413" y="4066122"/>
              <a:ext cx="1610883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416266E-8145-514E-9114-885700C61D52}"/>
                </a:ext>
              </a:extLst>
            </p:cNvPr>
            <p:cNvSpPr/>
            <p:nvPr/>
          </p:nvSpPr>
          <p:spPr>
            <a:xfrm>
              <a:off x="2795678" y="4061462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08729A-6D6C-A045-AA8B-E069770AB606}"/>
              </a:ext>
            </a:extLst>
          </p:cNvPr>
          <p:cNvGrpSpPr/>
          <p:nvPr/>
        </p:nvGrpSpPr>
        <p:grpSpPr>
          <a:xfrm>
            <a:off x="7035837" y="2180964"/>
            <a:ext cx="2821964" cy="984738"/>
            <a:chOff x="838201" y="3913722"/>
            <a:chExt cx="2821964" cy="98473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E1D9D81-1ED7-EB49-95D3-9AC25CA7060A}"/>
                </a:ext>
              </a:extLst>
            </p:cNvPr>
            <p:cNvSpPr/>
            <p:nvPr/>
          </p:nvSpPr>
          <p:spPr>
            <a:xfrm>
              <a:off x="838201" y="3913722"/>
              <a:ext cx="2821964" cy="984738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5DE2CE4-C5D1-2345-A74A-448276B5830B}"/>
                </a:ext>
              </a:extLst>
            </p:cNvPr>
            <p:cNvSpPr/>
            <p:nvPr/>
          </p:nvSpPr>
          <p:spPr>
            <a:xfrm>
              <a:off x="986413" y="4066122"/>
              <a:ext cx="1610883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4A88187-C05B-2444-9766-5702689144B4}"/>
                </a:ext>
              </a:extLst>
            </p:cNvPr>
            <p:cNvSpPr/>
            <p:nvPr/>
          </p:nvSpPr>
          <p:spPr>
            <a:xfrm>
              <a:off x="2795678" y="4061462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A1F6C6-7513-7947-AA59-4184903A70F4}"/>
              </a:ext>
            </a:extLst>
          </p:cNvPr>
          <p:cNvCxnSpPr>
            <a:cxnSpLocks/>
          </p:cNvCxnSpPr>
          <p:nvPr/>
        </p:nvCxnSpPr>
        <p:spPr>
          <a:xfrm flipV="1">
            <a:off x="8446819" y="4741110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1741D4-3C0A-A545-9011-43E19785FBB2}"/>
              </a:ext>
            </a:extLst>
          </p:cNvPr>
          <p:cNvCxnSpPr>
            <a:cxnSpLocks/>
          </p:cNvCxnSpPr>
          <p:nvPr/>
        </p:nvCxnSpPr>
        <p:spPr>
          <a:xfrm flipV="1">
            <a:off x="8441299" y="3244160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FDF9BB1-D4EA-B94C-9A0E-09A3ACB3399B}"/>
              </a:ext>
            </a:extLst>
          </p:cNvPr>
          <p:cNvSpPr txBox="1"/>
          <p:nvPr/>
        </p:nvSpPr>
        <p:spPr>
          <a:xfrm>
            <a:off x="507526" y="6110616"/>
            <a:ext cx="469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&lt;SOS&gt; natural language processing &lt;EOS&gt;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577279-FD20-704F-B562-563CB8513719}"/>
              </a:ext>
            </a:extLst>
          </p:cNvPr>
          <p:cNvCxnSpPr>
            <a:cxnSpLocks/>
          </p:cNvCxnSpPr>
          <p:nvPr/>
        </p:nvCxnSpPr>
        <p:spPr>
          <a:xfrm flipV="1">
            <a:off x="2521440" y="5683845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ACA99CC-ABB9-8B4C-B889-2AD335FC2B5A}"/>
              </a:ext>
            </a:extLst>
          </p:cNvPr>
          <p:cNvSpPr/>
          <p:nvPr/>
        </p:nvSpPr>
        <p:spPr>
          <a:xfrm>
            <a:off x="788583" y="2363159"/>
            <a:ext cx="3421661" cy="984738"/>
          </a:xfrm>
          <a:prstGeom prst="roundRect">
            <a:avLst/>
          </a:prstGeom>
          <a:solidFill>
            <a:srgbClr val="7030A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AE8D7F-F1A9-4447-88B1-FE88CC26F272}"/>
              </a:ext>
            </a:extLst>
          </p:cNvPr>
          <p:cNvSpPr txBox="1"/>
          <p:nvPr/>
        </p:nvSpPr>
        <p:spPr>
          <a:xfrm>
            <a:off x="1192242" y="2737494"/>
            <a:ext cx="2614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Positional Embeddings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73975A-27DD-C24F-8264-938B9339C3BF}"/>
              </a:ext>
            </a:extLst>
          </p:cNvPr>
          <p:cNvCxnSpPr>
            <a:cxnSpLocks/>
          </p:cNvCxnSpPr>
          <p:nvPr/>
        </p:nvCxnSpPr>
        <p:spPr>
          <a:xfrm flipV="1">
            <a:off x="2510695" y="3465381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FC5BC9-D895-7640-8A25-985D6DAAA44C}"/>
              </a:ext>
            </a:extLst>
          </p:cNvPr>
          <p:cNvSpPr txBox="1"/>
          <p:nvPr/>
        </p:nvSpPr>
        <p:spPr>
          <a:xfrm>
            <a:off x="1475103" y="3855131"/>
            <a:ext cx="228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E1, E2, E3, E4, E5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5E184B3-683F-4449-A868-5A7C16459303}"/>
              </a:ext>
            </a:extLst>
          </p:cNvPr>
          <p:cNvCxnSpPr>
            <a:cxnSpLocks/>
            <a:stCxn id="55" idx="3"/>
            <a:endCxn id="6" idx="2"/>
          </p:cNvCxnSpPr>
          <p:nvPr/>
        </p:nvCxnSpPr>
        <p:spPr>
          <a:xfrm>
            <a:off x="3762118" y="1759785"/>
            <a:ext cx="4686117" cy="4350831"/>
          </a:xfrm>
          <a:prstGeom prst="bentConnector4">
            <a:avLst>
              <a:gd name="adj1" fmla="val 34945"/>
              <a:gd name="adj2" fmla="val 110373"/>
            </a:avLst>
          </a:prstGeom>
          <a:ln w="38100">
            <a:solidFill>
              <a:schemeClr val="tx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E7F633-A83D-304B-9C83-7B09E1CC2B6B}"/>
              </a:ext>
            </a:extLst>
          </p:cNvPr>
          <p:cNvCxnSpPr>
            <a:cxnSpLocks/>
          </p:cNvCxnSpPr>
          <p:nvPr/>
        </p:nvCxnSpPr>
        <p:spPr>
          <a:xfrm flipV="1">
            <a:off x="8441299" y="1778776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7C2FD7-7CC6-8E41-9195-781C65408B61}"/>
              </a:ext>
            </a:extLst>
          </p:cNvPr>
          <p:cNvSpPr txBox="1"/>
          <p:nvPr/>
        </p:nvSpPr>
        <p:spPr>
          <a:xfrm>
            <a:off x="7579799" y="1474160"/>
            <a:ext cx="192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Encoded Vectors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E697D18-A65F-1A4C-AC71-38C753041547}"/>
              </a:ext>
            </a:extLst>
          </p:cNvPr>
          <p:cNvSpPr/>
          <p:nvPr/>
        </p:nvSpPr>
        <p:spPr>
          <a:xfrm>
            <a:off x="834056" y="4602121"/>
            <a:ext cx="3421661" cy="984738"/>
          </a:xfrm>
          <a:prstGeom prst="roundRect">
            <a:avLst/>
          </a:prstGeom>
          <a:solidFill>
            <a:srgbClr val="FF40F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E228DA-1A66-C647-B2B5-FF32548BAD4D}"/>
              </a:ext>
            </a:extLst>
          </p:cNvPr>
          <p:cNvCxnSpPr>
            <a:cxnSpLocks/>
          </p:cNvCxnSpPr>
          <p:nvPr/>
        </p:nvCxnSpPr>
        <p:spPr>
          <a:xfrm flipV="1">
            <a:off x="2510695" y="4171649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CACAD8-4834-0C43-8889-6D09335B7BD3}"/>
              </a:ext>
            </a:extLst>
          </p:cNvPr>
          <p:cNvCxnSpPr>
            <a:cxnSpLocks/>
          </p:cNvCxnSpPr>
          <p:nvPr/>
        </p:nvCxnSpPr>
        <p:spPr>
          <a:xfrm flipV="1">
            <a:off x="2535119" y="1935991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B57604-FB8D-E745-B7EE-5B30761BA832}"/>
              </a:ext>
            </a:extLst>
          </p:cNvPr>
          <p:cNvSpPr txBox="1"/>
          <p:nvPr/>
        </p:nvSpPr>
        <p:spPr>
          <a:xfrm>
            <a:off x="1475103" y="1605896"/>
            <a:ext cx="228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P1, P2, P3, P4, P5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89C006-6318-5442-A0C6-EB2A7D90FE75}"/>
              </a:ext>
            </a:extLst>
          </p:cNvPr>
          <p:cNvSpPr txBox="1"/>
          <p:nvPr/>
        </p:nvSpPr>
        <p:spPr>
          <a:xfrm>
            <a:off x="1168403" y="4986390"/>
            <a:ext cx="2614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259205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40FC-B498-9D46-A8F9-25A11745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Workflow: The Decoder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519CF-5A98-614A-BD1B-72CA41AE12F7}"/>
              </a:ext>
            </a:extLst>
          </p:cNvPr>
          <p:cNvCxnSpPr>
            <a:cxnSpLocks/>
          </p:cNvCxnSpPr>
          <p:nvPr/>
        </p:nvCxnSpPr>
        <p:spPr>
          <a:xfrm flipV="1">
            <a:off x="6094584" y="4635831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A6B114-5ED3-A440-ACA1-DB766736E293}"/>
              </a:ext>
            </a:extLst>
          </p:cNvPr>
          <p:cNvCxnSpPr>
            <a:cxnSpLocks/>
          </p:cNvCxnSpPr>
          <p:nvPr/>
        </p:nvCxnSpPr>
        <p:spPr>
          <a:xfrm flipV="1">
            <a:off x="6089064" y="3138881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543C43-3773-2D4B-9517-82474B79B744}"/>
              </a:ext>
            </a:extLst>
          </p:cNvPr>
          <p:cNvSpPr txBox="1"/>
          <p:nvPr/>
        </p:nvSpPr>
        <p:spPr>
          <a:xfrm>
            <a:off x="967833" y="5377865"/>
            <a:ext cx="192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Encoded Vectors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9B4ABA-9C10-1E44-B1AB-784B11D83E08}"/>
              </a:ext>
            </a:extLst>
          </p:cNvPr>
          <p:cNvCxnSpPr>
            <a:cxnSpLocks/>
            <a:stCxn id="18" idx="3"/>
            <a:endCxn id="49" idx="1"/>
          </p:cNvCxnSpPr>
          <p:nvPr/>
        </p:nvCxnSpPr>
        <p:spPr>
          <a:xfrm flipV="1">
            <a:off x="2892272" y="5522361"/>
            <a:ext cx="1846423" cy="93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3E3B2F-53F8-4D46-AF3B-41C383558936}"/>
              </a:ext>
            </a:extLst>
          </p:cNvPr>
          <p:cNvCxnSpPr>
            <a:cxnSpLocks/>
            <a:stCxn id="18" idx="3"/>
            <a:endCxn id="44" idx="1"/>
          </p:cNvCxnSpPr>
          <p:nvPr/>
        </p:nvCxnSpPr>
        <p:spPr>
          <a:xfrm flipV="1">
            <a:off x="2892272" y="4038721"/>
            <a:ext cx="1846423" cy="1493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80C237-5368-D441-A07D-8AFF5472569B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 flipV="1">
            <a:off x="2892272" y="2577799"/>
            <a:ext cx="1846423" cy="2953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3F8DBD-9BDC-E24C-A711-B666677A2BF3}"/>
              </a:ext>
            </a:extLst>
          </p:cNvPr>
          <p:cNvCxnSpPr>
            <a:cxnSpLocks/>
          </p:cNvCxnSpPr>
          <p:nvPr/>
        </p:nvCxnSpPr>
        <p:spPr>
          <a:xfrm flipV="1">
            <a:off x="6089064" y="1690688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262ACA-5C4B-4040-9877-E5EA805C8AEA}"/>
              </a:ext>
            </a:extLst>
          </p:cNvPr>
          <p:cNvSpPr txBox="1"/>
          <p:nvPr/>
        </p:nvSpPr>
        <p:spPr>
          <a:xfrm>
            <a:off x="5527855" y="1378347"/>
            <a:ext cx="1354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158AE4-FA0A-D14B-8904-7C38C159D431}"/>
              </a:ext>
            </a:extLst>
          </p:cNvPr>
          <p:cNvGrpSpPr/>
          <p:nvPr/>
        </p:nvGrpSpPr>
        <p:grpSpPr>
          <a:xfrm>
            <a:off x="4738695" y="2085430"/>
            <a:ext cx="2821964" cy="984738"/>
            <a:chOff x="6208987" y="5106186"/>
            <a:chExt cx="2821964" cy="984738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607235D-ABE5-6B40-9933-A3B2A2BA9CF2}"/>
                </a:ext>
              </a:extLst>
            </p:cNvPr>
            <p:cNvSpPr/>
            <p:nvPr/>
          </p:nvSpPr>
          <p:spPr>
            <a:xfrm>
              <a:off x="6208987" y="5106186"/>
              <a:ext cx="2821964" cy="984738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7E93051-0861-0144-918C-7D5A723A44CC}"/>
                </a:ext>
              </a:extLst>
            </p:cNvPr>
            <p:cNvSpPr/>
            <p:nvPr/>
          </p:nvSpPr>
          <p:spPr>
            <a:xfrm>
              <a:off x="6357200" y="5258586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666DD7F-971D-CA44-8048-B87985247848}"/>
                </a:ext>
              </a:extLst>
            </p:cNvPr>
            <p:cNvSpPr/>
            <p:nvPr/>
          </p:nvSpPr>
          <p:spPr>
            <a:xfrm>
              <a:off x="8166464" y="5253926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0482212-4DCE-0F4F-A1F6-6E23D132DF6E}"/>
                </a:ext>
              </a:extLst>
            </p:cNvPr>
            <p:cNvSpPr/>
            <p:nvPr/>
          </p:nvSpPr>
          <p:spPr>
            <a:xfrm>
              <a:off x="7240617" y="5258638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5A6459-3898-F847-A5DD-734DB5B14A41}"/>
              </a:ext>
            </a:extLst>
          </p:cNvPr>
          <p:cNvGrpSpPr/>
          <p:nvPr/>
        </p:nvGrpSpPr>
        <p:grpSpPr>
          <a:xfrm>
            <a:off x="4738695" y="3546352"/>
            <a:ext cx="2821964" cy="984738"/>
            <a:chOff x="6208987" y="5106186"/>
            <a:chExt cx="2821964" cy="98473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3EFF1F6-BFA0-E64F-B00E-0C00CAE78C11}"/>
                </a:ext>
              </a:extLst>
            </p:cNvPr>
            <p:cNvSpPr/>
            <p:nvPr/>
          </p:nvSpPr>
          <p:spPr>
            <a:xfrm>
              <a:off x="6208987" y="5106186"/>
              <a:ext cx="2821964" cy="984738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273CDD9-AB97-8141-AA4D-9A1028D47E5E}"/>
                </a:ext>
              </a:extLst>
            </p:cNvPr>
            <p:cNvSpPr/>
            <p:nvPr/>
          </p:nvSpPr>
          <p:spPr>
            <a:xfrm>
              <a:off x="6357200" y="5258586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6CCF8B76-B6E2-0840-82F4-1FD800DCC6CE}"/>
                </a:ext>
              </a:extLst>
            </p:cNvPr>
            <p:cNvSpPr/>
            <p:nvPr/>
          </p:nvSpPr>
          <p:spPr>
            <a:xfrm>
              <a:off x="8166464" y="5253926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97349DD-6EC7-0B42-A059-9C98B57A5787}"/>
                </a:ext>
              </a:extLst>
            </p:cNvPr>
            <p:cNvSpPr/>
            <p:nvPr/>
          </p:nvSpPr>
          <p:spPr>
            <a:xfrm>
              <a:off x="7240617" y="5258638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BCCBC19-2E2B-5D49-9D2F-C15FA9CCA0E7}"/>
              </a:ext>
            </a:extLst>
          </p:cNvPr>
          <p:cNvGrpSpPr/>
          <p:nvPr/>
        </p:nvGrpSpPr>
        <p:grpSpPr>
          <a:xfrm>
            <a:off x="4738695" y="5029992"/>
            <a:ext cx="2821964" cy="984738"/>
            <a:chOff x="6208987" y="5106186"/>
            <a:chExt cx="2821964" cy="984738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7F5730E-777F-E043-9715-948657DB57AD}"/>
                </a:ext>
              </a:extLst>
            </p:cNvPr>
            <p:cNvSpPr/>
            <p:nvPr/>
          </p:nvSpPr>
          <p:spPr>
            <a:xfrm>
              <a:off x="6208987" y="5106186"/>
              <a:ext cx="2821964" cy="984738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5428EA8-45B4-494B-80E9-8479B6B03B57}"/>
                </a:ext>
              </a:extLst>
            </p:cNvPr>
            <p:cNvSpPr/>
            <p:nvPr/>
          </p:nvSpPr>
          <p:spPr>
            <a:xfrm>
              <a:off x="6357200" y="5258586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B2E2CD57-73A1-8540-8E6B-B1280F22653A}"/>
                </a:ext>
              </a:extLst>
            </p:cNvPr>
            <p:cNvSpPr/>
            <p:nvPr/>
          </p:nvSpPr>
          <p:spPr>
            <a:xfrm>
              <a:off x="8166464" y="5253926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1C1AE7AD-090C-AF44-BD1D-831A16CB9D09}"/>
                </a:ext>
              </a:extLst>
            </p:cNvPr>
            <p:cNvSpPr/>
            <p:nvPr/>
          </p:nvSpPr>
          <p:spPr>
            <a:xfrm>
              <a:off x="7240617" y="5258638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B352520-9B9E-5543-8AF7-84F9C383BF93}"/>
              </a:ext>
            </a:extLst>
          </p:cNvPr>
          <p:cNvSpPr txBox="1"/>
          <p:nvPr/>
        </p:nvSpPr>
        <p:spPr>
          <a:xfrm>
            <a:off x="5603168" y="6396814"/>
            <a:ext cx="1299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input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E1FC84-41B1-2941-BB56-ED6134E3023D}"/>
              </a:ext>
            </a:extLst>
          </p:cNvPr>
          <p:cNvCxnSpPr>
            <a:cxnSpLocks/>
          </p:cNvCxnSpPr>
          <p:nvPr/>
        </p:nvCxnSpPr>
        <p:spPr>
          <a:xfrm flipV="1">
            <a:off x="6096000" y="6082384"/>
            <a:ext cx="0" cy="31443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8B2DD32-3EAE-8F4E-A2A2-B1DB0AB69999}"/>
              </a:ext>
            </a:extLst>
          </p:cNvPr>
          <p:cNvSpPr txBox="1"/>
          <p:nvPr/>
        </p:nvSpPr>
        <p:spPr>
          <a:xfrm>
            <a:off x="7928806" y="3429000"/>
            <a:ext cx="401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4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40FC-B498-9D46-A8F9-25A11745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Workflow: The Decoder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519CF-5A98-614A-BD1B-72CA41AE12F7}"/>
              </a:ext>
            </a:extLst>
          </p:cNvPr>
          <p:cNvCxnSpPr>
            <a:cxnSpLocks/>
          </p:cNvCxnSpPr>
          <p:nvPr/>
        </p:nvCxnSpPr>
        <p:spPr>
          <a:xfrm flipV="1">
            <a:off x="6094584" y="4635831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A6B114-5ED3-A440-ACA1-DB766736E293}"/>
              </a:ext>
            </a:extLst>
          </p:cNvPr>
          <p:cNvCxnSpPr>
            <a:cxnSpLocks/>
          </p:cNvCxnSpPr>
          <p:nvPr/>
        </p:nvCxnSpPr>
        <p:spPr>
          <a:xfrm flipV="1">
            <a:off x="6089064" y="3138881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543C43-3773-2D4B-9517-82474B79B744}"/>
              </a:ext>
            </a:extLst>
          </p:cNvPr>
          <p:cNvSpPr txBox="1"/>
          <p:nvPr/>
        </p:nvSpPr>
        <p:spPr>
          <a:xfrm>
            <a:off x="967833" y="5377865"/>
            <a:ext cx="192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Encoded Vectors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FADB87-A505-B744-9A19-A930033CC882}"/>
              </a:ext>
            </a:extLst>
          </p:cNvPr>
          <p:cNvCxnSpPr>
            <a:cxnSpLocks/>
          </p:cNvCxnSpPr>
          <p:nvPr/>
        </p:nvCxnSpPr>
        <p:spPr>
          <a:xfrm flipV="1">
            <a:off x="6089064" y="6075904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9B4ABA-9C10-1E44-B1AB-784B11D83E08}"/>
              </a:ext>
            </a:extLst>
          </p:cNvPr>
          <p:cNvCxnSpPr>
            <a:cxnSpLocks/>
            <a:stCxn id="18" idx="3"/>
            <a:endCxn id="49" idx="1"/>
          </p:cNvCxnSpPr>
          <p:nvPr/>
        </p:nvCxnSpPr>
        <p:spPr>
          <a:xfrm flipV="1">
            <a:off x="2892272" y="5522361"/>
            <a:ext cx="1846423" cy="93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3E3B2F-53F8-4D46-AF3B-41C383558936}"/>
              </a:ext>
            </a:extLst>
          </p:cNvPr>
          <p:cNvCxnSpPr>
            <a:cxnSpLocks/>
            <a:stCxn id="18" idx="3"/>
            <a:endCxn id="44" idx="1"/>
          </p:cNvCxnSpPr>
          <p:nvPr/>
        </p:nvCxnSpPr>
        <p:spPr>
          <a:xfrm flipV="1">
            <a:off x="2892272" y="4038721"/>
            <a:ext cx="1846423" cy="1493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80C237-5368-D441-A07D-8AFF5472569B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 flipV="1">
            <a:off x="2892272" y="2577799"/>
            <a:ext cx="1846423" cy="2953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3F8DBD-9BDC-E24C-A711-B666677A2BF3}"/>
              </a:ext>
            </a:extLst>
          </p:cNvPr>
          <p:cNvCxnSpPr>
            <a:cxnSpLocks/>
          </p:cNvCxnSpPr>
          <p:nvPr/>
        </p:nvCxnSpPr>
        <p:spPr>
          <a:xfrm flipV="1">
            <a:off x="6089064" y="1690688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158AE4-FA0A-D14B-8904-7C38C159D431}"/>
              </a:ext>
            </a:extLst>
          </p:cNvPr>
          <p:cNvGrpSpPr/>
          <p:nvPr/>
        </p:nvGrpSpPr>
        <p:grpSpPr>
          <a:xfrm>
            <a:off x="4738695" y="2085430"/>
            <a:ext cx="2821964" cy="984738"/>
            <a:chOff x="6208987" y="5106186"/>
            <a:chExt cx="2821964" cy="984738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607235D-ABE5-6B40-9933-A3B2A2BA9CF2}"/>
                </a:ext>
              </a:extLst>
            </p:cNvPr>
            <p:cNvSpPr/>
            <p:nvPr/>
          </p:nvSpPr>
          <p:spPr>
            <a:xfrm>
              <a:off x="6208987" y="5106186"/>
              <a:ext cx="2821964" cy="984738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7E93051-0861-0144-918C-7D5A723A44CC}"/>
                </a:ext>
              </a:extLst>
            </p:cNvPr>
            <p:cNvSpPr/>
            <p:nvPr/>
          </p:nvSpPr>
          <p:spPr>
            <a:xfrm>
              <a:off x="6357200" y="5258586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666DD7F-971D-CA44-8048-B87985247848}"/>
                </a:ext>
              </a:extLst>
            </p:cNvPr>
            <p:cNvSpPr/>
            <p:nvPr/>
          </p:nvSpPr>
          <p:spPr>
            <a:xfrm>
              <a:off x="8166464" y="5253926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0482212-4DCE-0F4F-A1F6-6E23D132DF6E}"/>
                </a:ext>
              </a:extLst>
            </p:cNvPr>
            <p:cNvSpPr/>
            <p:nvPr/>
          </p:nvSpPr>
          <p:spPr>
            <a:xfrm>
              <a:off x="7240617" y="5258638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5A6459-3898-F847-A5DD-734DB5B14A41}"/>
              </a:ext>
            </a:extLst>
          </p:cNvPr>
          <p:cNvGrpSpPr/>
          <p:nvPr/>
        </p:nvGrpSpPr>
        <p:grpSpPr>
          <a:xfrm>
            <a:off x="4738695" y="3546352"/>
            <a:ext cx="2821964" cy="984738"/>
            <a:chOff x="6208987" y="5106186"/>
            <a:chExt cx="2821964" cy="98473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3EFF1F6-BFA0-E64F-B00E-0C00CAE78C11}"/>
                </a:ext>
              </a:extLst>
            </p:cNvPr>
            <p:cNvSpPr/>
            <p:nvPr/>
          </p:nvSpPr>
          <p:spPr>
            <a:xfrm>
              <a:off x="6208987" y="5106186"/>
              <a:ext cx="2821964" cy="984738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273CDD9-AB97-8141-AA4D-9A1028D47E5E}"/>
                </a:ext>
              </a:extLst>
            </p:cNvPr>
            <p:cNvSpPr/>
            <p:nvPr/>
          </p:nvSpPr>
          <p:spPr>
            <a:xfrm>
              <a:off x="6357200" y="5258586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6CCF8B76-B6E2-0840-82F4-1FD800DCC6CE}"/>
                </a:ext>
              </a:extLst>
            </p:cNvPr>
            <p:cNvSpPr/>
            <p:nvPr/>
          </p:nvSpPr>
          <p:spPr>
            <a:xfrm>
              <a:off x="8166464" y="5253926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97349DD-6EC7-0B42-A059-9C98B57A5787}"/>
                </a:ext>
              </a:extLst>
            </p:cNvPr>
            <p:cNvSpPr/>
            <p:nvPr/>
          </p:nvSpPr>
          <p:spPr>
            <a:xfrm>
              <a:off x="7240617" y="5258638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BCCBC19-2E2B-5D49-9D2F-C15FA9CCA0E7}"/>
              </a:ext>
            </a:extLst>
          </p:cNvPr>
          <p:cNvGrpSpPr/>
          <p:nvPr/>
        </p:nvGrpSpPr>
        <p:grpSpPr>
          <a:xfrm>
            <a:off x="4738695" y="5029992"/>
            <a:ext cx="2821964" cy="984738"/>
            <a:chOff x="6208987" y="5106186"/>
            <a:chExt cx="2821964" cy="984738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7F5730E-777F-E043-9715-948657DB57AD}"/>
                </a:ext>
              </a:extLst>
            </p:cNvPr>
            <p:cNvSpPr/>
            <p:nvPr/>
          </p:nvSpPr>
          <p:spPr>
            <a:xfrm>
              <a:off x="6208987" y="5106186"/>
              <a:ext cx="2821964" cy="984738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5428EA8-45B4-494B-80E9-8479B6B03B57}"/>
                </a:ext>
              </a:extLst>
            </p:cNvPr>
            <p:cNvSpPr/>
            <p:nvPr/>
          </p:nvSpPr>
          <p:spPr>
            <a:xfrm>
              <a:off x="6357200" y="5258586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B2E2CD57-73A1-8540-8E6B-B1280F22653A}"/>
                </a:ext>
              </a:extLst>
            </p:cNvPr>
            <p:cNvSpPr/>
            <p:nvPr/>
          </p:nvSpPr>
          <p:spPr>
            <a:xfrm>
              <a:off x="8166464" y="5253926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1C1AE7AD-090C-AF44-BD1D-831A16CB9D09}"/>
                </a:ext>
              </a:extLst>
            </p:cNvPr>
            <p:cNvSpPr/>
            <p:nvPr/>
          </p:nvSpPr>
          <p:spPr>
            <a:xfrm>
              <a:off x="7240617" y="5258638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3A80E9A-06CA-E048-887C-818D3B9E4257}"/>
              </a:ext>
            </a:extLst>
          </p:cNvPr>
          <p:cNvSpPr txBox="1"/>
          <p:nvPr/>
        </p:nvSpPr>
        <p:spPr>
          <a:xfrm>
            <a:off x="5842515" y="1382911"/>
            <a:ext cx="49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C038B-2EA1-3E49-91E3-A06B5AA093ED}"/>
              </a:ext>
            </a:extLst>
          </p:cNvPr>
          <p:cNvSpPr txBox="1"/>
          <p:nvPr/>
        </p:nvSpPr>
        <p:spPr>
          <a:xfrm>
            <a:off x="5518800" y="6404582"/>
            <a:ext cx="1409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B13EB0-CD3E-2543-B0F7-BD5C7C0E0516}"/>
              </a:ext>
            </a:extLst>
          </p:cNvPr>
          <p:cNvSpPr txBox="1"/>
          <p:nvPr/>
        </p:nvSpPr>
        <p:spPr>
          <a:xfrm>
            <a:off x="7928806" y="3429000"/>
            <a:ext cx="401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 du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683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40FC-B498-9D46-A8F9-25A11745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Workflow: The Decoder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519CF-5A98-614A-BD1B-72CA41AE12F7}"/>
              </a:ext>
            </a:extLst>
          </p:cNvPr>
          <p:cNvCxnSpPr>
            <a:cxnSpLocks/>
          </p:cNvCxnSpPr>
          <p:nvPr/>
        </p:nvCxnSpPr>
        <p:spPr>
          <a:xfrm flipV="1">
            <a:off x="6094584" y="4635831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A6B114-5ED3-A440-ACA1-DB766736E293}"/>
              </a:ext>
            </a:extLst>
          </p:cNvPr>
          <p:cNvCxnSpPr>
            <a:cxnSpLocks/>
          </p:cNvCxnSpPr>
          <p:nvPr/>
        </p:nvCxnSpPr>
        <p:spPr>
          <a:xfrm flipV="1">
            <a:off x="6089064" y="3138881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543C43-3773-2D4B-9517-82474B79B744}"/>
              </a:ext>
            </a:extLst>
          </p:cNvPr>
          <p:cNvSpPr txBox="1"/>
          <p:nvPr/>
        </p:nvSpPr>
        <p:spPr>
          <a:xfrm>
            <a:off x="967833" y="5377865"/>
            <a:ext cx="192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Encoded Vectors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FADB87-A505-B744-9A19-A930033CC882}"/>
              </a:ext>
            </a:extLst>
          </p:cNvPr>
          <p:cNvCxnSpPr>
            <a:cxnSpLocks/>
          </p:cNvCxnSpPr>
          <p:nvPr/>
        </p:nvCxnSpPr>
        <p:spPr>
          <a:xfrm flipV="1">
            <a:off x="6089064" y="6075904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9B4ABA-9C10-1E44-B1AB-784B11D83E08}"/>
              </a:ext>
            </a:extLst>
          </p:cNvPr>
          <p:cNvCxnSpPr>
            <a:cxnSpLocks/>
            <a:stCxn id="18" idx="3"/>
            <a:endCxn id="49" idx="1"/>
          </p:cNvCxnSpPr>
          <p:nvPr/>
        </p:nvCxnSpPr>
        <p:spPr>
          <a:xfrm flipV="1">
            <a:off x="2892272" y="5522361"/>
            <a:ext cx="1846423" cy="93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3E3B2F-53F8-4D46-AF3B-41C383558936}"/>
              </a:ext>
            </a:extLst>
          </p:cNvPr>
          <p:cNvCxnSpPr>
            <a:cxnSpLocks/>
            <a:stCxn id="18" idx="3"/>
            <a:endCxn id="44" idx="1"/>
          </p:cNvCxnSpPr>
          <p:nvPr/>
        </p:nvCxnSpPr>
        <p:spPr>
          <a:xfrm flipV="1">
            <a:off x="2892272" y="4038721"/>
            <a:ext cx="1846423" cy="1493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80C237-5368-D441-A07D-8AFF5472569B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 flipV="1">
            <a:off x="2892272" y="2577799"/>
            <a:ext cx="1846423" cy="2953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3F8DBD-9BDC-E24C-A711-B666677A2BF3}"/>
              </a:ext>
            </a:extLst>
          </p:cNvPr>
          <p:cNvCxnSpPr>
            <a:cxnSpLocks/>
          </p:cNvCxnSpPr>
          <p:nvPr/>
        </p:nvCxnSpPr>
        <p:spPr>
          <a:xfrm flipV="1">
            <a:off x="6089064" y="1690688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158AE4-FA0A-D14B-8904-7C38C159D431}"/>
              </a:ext>
            </a:extLst>
          </p:cNvPr>
          <p:cNvGrpSpPr/>
          <p:nvPr/>
        </p:nvGrpSpPr>
        <p:grpSpPr>
          <a:xfrm>
            <a:off x="4738695" y="2085430"/>
            <a:ext cx="2821964" cy="984738"/>
            <a:chOff x="6208987" y="5106186"/>
            <a:chExt cx="2821964" cy="984738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607235D-ABE5-6B40-9933-A3B2A2BA9CF2}"/>
                </a:ext>
              </a:extLst>
            </p:cNvPr>
            <p:cNvSpPr/>
            <p:nvPr/>
          </p:nvSpPr>
          <p:spPr>
            <a:xfrm>
              <a:off x="6208987" y="5106186"/>
              <a:ext cx="2821964" cy="984738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7E93051-0861-0144-918C-7D5A723A44CC}"/>
                </a:ext>
              </a:extLst>
            </p:cNvPr>
            <p:cNvSpPr/>
            <p:nvPr/>
          </p:nvSpPr>
          <p:spPr>
            <a:xfrm>
              <a:off x="6357200" y="5258586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666DD7F-971D-CA44-8048-B87985247848}"/>
                </a:ext>
              </a:extLst>
            </p:cNvPr>
            <p:cNvSpPr/>
            <p:nvPr/>
          </p:nvSpPr>
          <p:spPr>
            <a:xfrm>
              <a:off x="8166464" y="5253926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0482212-4DCE-0F4F-A1F6-6E23D132DF6E}"/>
                </a:ext>
              </a:extLst>
            </p:cNvPr>
            <p:cNvSpPr/>
            <p:nvPr/>
          </p:nvSpPr>
          <p:spPr>
            <a:xfrm>
              <a:off x="7240617" y="5258638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5A6459-3898-F847-A5DD-734DB5B14A41}"/>
              </a:ext>
            </a:extLst>
          </p:cNvPr>
          <p:cNvGrpSpPr/>
          <p:nvPr/>
        </p:nvGrpSpPr>
        <p:grpSpPr>
          <a:xfrm>
            <a:off x="4738695" y="3546352"/>
            <a:ext cx="2821964" cy="984738"/>
            <a:chOff x="6208987" y="5106186"/>
            <a:chExt cx="2821964" cy="98473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3EFF1F6-BFA0-E64F-B00E-0C00CAE78C11}"/>
                </a:ext>
              </a:extLst>
            </p:cNvPr>
            <p:cNvSpPr/>
            <p:nvPr/>
          </p:nvSpPr>
          <p:spPr>
            <a:xfrm>
              <a:off x="6208987" y="5106186"/>
              <a:ext cx="2821964" cy="984738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273CDD9-AB97-8141-AA4D-9A1028D47E5E}"/>
                </a:ext>
              </a:extLst>
            </p:cNvPr>
            <p:cNvSpPr/>
            <p:nvPr/>
          </p:nvSpPr>
          <p:spPr>
            <a:xfrm>
              <a:off x="6357200" y="5258586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6CCF8B76-B6E2-0840-82F4-1FD800DCC6CE}"/>
                </a:ext>
              </a:extLst>
            </p:cNvPr>
            <p:cNvSpPr/>
            <p:nvPr/>
          </p:nvSpPr>
          <p:spPr>
            <a:xfrm>
              <a:off x="8166464" y="5253926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97349DD-6EC7-0B42-A059-9C98B57A5787}"/>
                </a:ext>
              </a:extLst>
            </p:cNvPr>
            <p:cNvSpPr/>
            <p:nvPr/>
          </p:nvSpPr>
          <p:spPr>
            <a:xfrm>
              <a:off x="7240617" y="5258638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BCCBC19-2E2B-5D49-9D2F-C15FA9CCA0E7}"/>
              </a:ext>
            </a:extLst>
          </p:cNvPr>
          <p:cNvGrpSpPr/>
          <p:nvPr/>
        </p:nvGrpSpPr>
        <p:grpSpPr>
          <a:xfrm>
            <a:off x="4738695" y="5029992"/>
            <a:ext cx="2821964" cy="984738"/>
            <a:chOff x="6208987" y="5106186"/>
            <a:chExt cx="2821964" cy="984738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7F5730E-777F-E043-9715-948657DB57AD}"/>
                </a:ext>
              </a:extLst>
            </p:cNvPr>
            <p:cNvSpPr/>
            <p:nvPr/>
          </p:nvSpPr>
          <p:spPr>
            <a:xfrm>
              <a:off x="6208987" y="5106186"/>
              <a:ext cx="2821964" cy="984738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5428EA8-45B4-494B-80E9-8479B6B03B57}"/>
                </a:ext>
              </a:extLst>
            </p:cNvPr>
            <p:cNvSpPr/>
            <p:nvPr/>
          </p:nvSpPr>
          <p:spPr>
            <a:xfrm>
              <a:off x="6357200" y="5258586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B2E2CD57-73A1-8540-8E6B-B1280F22653A}"/>
                </a:ext>
              </a:extLst>
            </p:cNvPr>
            <p:cNvSpPr/>
            <p:nvPr/>
          </p:nvSpPr>
          <p:spPr>
            <a:xfrm>
              <a:off x="8166464" y="5253926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1C1AE7AD-090C-AF44-BD1D-831A16CB9D09}"/>
                </a:ext>
              </a:extLst>
            </p:cNvPr>
            <p:cNvSpPr/>
            <p:nvPr/>
          </p:nvSpPr>
          <p:spPr>
            <a:xfrm>
              <a:off x="7240617" y="5258638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8C4FF92-D0A7-D642-BAE5-BBA546E665D5}"/>
              </a:ext>
            </a:extLst>
          </p:cNvPr>
          <p:cNvSpPr txBox="1"/>
          <p:nvPr/>
        </p:nvSpPr>
        <p:spPr>
          <a:xfrm>
            <a:off x="5622717" y="1402391"/>
            <a:ext cx="101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langage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ECBAE0-8C8E-824F-83E9-66E034BA86B2}"/>
              </a:ext>
            </a:extLst>
          </p:cNvPr>
          <p:cNvSpPr txBox="1"/>
          <p:nvPr/>
        </p:nvSpPr>
        <p:spPr>
          <a:xfrm>
            <a:off x="5260051" y="6429295"/>
            <a:ext cx="167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 du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D145D3-8339-9842-96EC-42924A123317}"/>
              </a:ext>
            </a:extLst>
          </p:cNvPr>
          <p:cNvSpPr txBox="1"/>
          <p:nvPr/>
        </p:nvSpPr>
        <p:spPr>
          <a:xfrm>
            <a:off x="7928806" y="3429000"/>
            <a:ext cx="401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 du langage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51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40FC-B498-9D46-A8F9-25A11745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Workflow: The Decoder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519CF-5A98-614A-BD1B-72CA41AE12F7}"/>
              </a:ext>
            </a:extLst>
          </p:cNvPr>
          <p:cNvCxnSpPr>
            <a:cxnSpLocks/>
          </p:cNvCxnSpPr>
          <p:nvPr/>
        </p:nvCxnSpPr>
        <p:spPr>
          <a:xfrm flipV="1">
            <a:off x="6094584" y="4635831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A6B114-5ED3-A440-ACA1-DB766736E293}"/>
              </a:ext>
            </a:extLst>
          </p:cNvPr>
          <p:cNvCxnSpPr>
            <a:cxnSpLocks/>
          </p:cNvCxnSpPr>
          <p:nvPr/>
        </p:nvCxnSpPr>
        <p:spPr>
          <a:xfrm flipV="1">
            <a:off x="6089064" y="3138881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543C43-3773-2D4B-9517-82474B79B744}"/>
              </a:ext>
            </a:extLst>
          </p:cNvPr>
          <p:cNvSpPr txBox="1"/>
          <p:nvPr/>
        </p:nvSpPr>
        <p:spPr>
          <a:xfrm>
            <a:off x="967833" y="5377865"/>
            <a:ext cx="192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Encoded Vectors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FADB87-A505-B744-9A19-A930033CC882}"/>
              </a:ext>
            </a:extLst>
          </p:cNvPr>
          <p:cNvCxnSpPr>
            <a:cxnSpLocks/>
          </p:cNvCxnSpPr>
          <p:nvPr/>
        </p:nvCxnSpPr>
        <p:spPr>
          <a:xfrm flipV="1">
            <a:off x="6089064" y="6075904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9B4ABA-9C10-1E44-B1AB-784B11D83E08}"/>
              </a:ext>
            </a:extLst>
          </p:cNvPr>
          <p:cNvCxnSpPr>
            <a:cxnSpLocks/>
            <a:stCxn id="18" idx="3"/>
            <a:endCxn id="49" idx="1"/>
          </p:cNvCxnSpPr>
          <p:nvPr/>
        </p:nvCxnSpPr>
        <p:spPr>
          <a:xfrm flipV="1">
            <a:off x="2892272" y="5522361"/>
            <a:ext cx="1846423" cy="93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3E3B2F-53F8-4D46-AF3B-41C383558936}"/>
              </a:ext>
            </a:extLst>
          </p:cNvPr>
          <p:cNvCxnSpPr>
            <a:cxnSpLocks/>
            <a:stCxn id="18" idx="3"/>
            <a:endCxn id="44" idx="1"/>
          </p:cNvCxnSpPr>
          <p:nvPr/>
        </p:nvCxnSpPr>
        <p:spPr>
          <a:xfrm flipV="1">
            <a:off x="2892272" y="4038721"/>
            <a:ext cx="1846423" cy="1493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80C237-5368-D441-A07D-8AFF5472569B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 flipV="1">
            <a:off x="2892272" y="2577799"/>
            <a:ext cx="1846423" cy="2953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3F8DBD-9BDC-E24C-A711-B666677A2BF3}"/>
              </a:ext>
            </a:extLst>
          </p:cNvPr>
          <p:cNvCxnSpPr>
            <a:cxnSpLocks/>
          </p:cNvCxnSpPr>
          <p:nvPr/>
        </p:nvCxnSpPr>
        <p:spPr>
          <a:xfrm flipV="1">
            <a:off x="6089064" y="1690688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158AE4-FA0A-D14B-8904-7C38C159D431}"/>
              </a:ext>
            </a:extLst>
          </p:cNvPr>
          <p:cNvGrpSpPr/>
          <p:nvPr/>
        </p:nvGrpSpPr>
        <p:grpSpPr>
          <a:xfrm>
            <a:off x="4738695" y="2085430"/>
            <a:ext cx="2821964" cy="984738"/>
            <a:chOff x="6208987" y="5106186"/>
            <a:chExt cx="2821964" cy="984738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607235D-ABE5-6B40-9933-A3B2A2BA9CF2}"/>
                </a:ext>
              </a:extLst>
            </p:cNvPr>
            <p:cNvSpPr/>
            <p:nvPr/>
          </p:nvSpPr>
          <p:spPr>
            <a:xfrm>
              <a:off x="6208987" y="5106186"/>
              <a:ext cx="2821964" cy="984738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7E93051-0861-0144-918C-7D5A723A44CC}"/>
                </a:ext>
              </a:extLst>
            </p:cNvPr>
            <p:cNvSpPr/>
            <p:nvPr/>
          </p:nvSpPr>
          <p:spPr>
            <a:xfrm>
              <a:off x="6357200" y="5258586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666DD7F-971D-CA44-8048-B87985247848}"/>
                </a:ext>
              </a:extLst>
            </p:cNvPr>
            <p:cNvSpPr/>
            <p:nvPr/>
          </p:nvSpPr>
          <p:spPr>
            <a:xfrm>
              <a:off x="8166464" y="5253926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0482212-4DCE-0F4F-A1F6-6E23D132DF6E}"/>
                </a:ext>
              </a:extLst>
            </p:cNvPr>
            <p:cNvSpPr/>
            <p:nvPr/>
          </p:nvSpPr>
          <p:spPr>
            <a:xfrm>
              <a:off x="7240617" y="5258638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5A6459-3898-F847-A5DD-734DB5B14A41}"/>
              </a:ext>
            </a:extLst>
          </p:cNvPr>
          <p:cNvGrpSpPr/>
          <p:nvPr/>
        </p:nvGrpSpPr>
        <p:grpSpPr>
          <a:xfrm>
            <a:off x="4738695" y="3546352"/>
            <a:ext cx="2821964" cy="984738"/>
            <a:chOff x="6208987" y="5106186"/>
            <a:chExt cx="2821964" cy="98473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3EFF1F6-BFA0-E64F-B00E-0C00CAE78C11}"/>
                </a:ext>
              </a:extLst>
            </p:cNvPr>
            <p:cNvSpPr/>
            <p:nvPr/>
          </p:nvSpPr>
          <p:spPr>
            <a:xfrm>
              <a:off x="6208987" y="5106186"/>
              <a:ext cx="2821964" cy="984738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273CDD9-AB97-8141-AA4D-9A1028D47E5E}"/>
                </a:ext>
              </a:extLst>
            </p:cNvPr>
            <p:cNvSpPr/>
            <p:nvPr/>
          </p:nvSpPr>
          <p:spPr>
            <a:xfrm>
              <a:off x="6357200" y="5258586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6CCF8B76-B6E2-0840-82F4-1FD800DCC6CE}"/>
                </a:ext>
              </a:extLst>
            </p:cNvPr>
            <p:cNvSpPr/>
            <p:nvPr/>
          </p:nvSpPr>
          <p:spPr>
            <a:xfrm>
              <a:off x="8166464" y="5253926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97349DD-6EC7-0B42-A059-9C98B57A5787}"/>
                </a:ext>
              </a:extLst>
            </p:cNvPr>
            <p:cNvSpPr/>
            <p:nvPr/>
          </p:nvSpPr>
          <p:spPr>
            <a:xfrm>
              <a:off x="7240617" y="5258638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BCCBC19-2E2B-5D49-9D2F-C15FA9CCA0E7}"/>
              </a:ext>
            </a:extLst>
          </p:cNvPr>
          <p:cNvGrpSpPr/>
          <p:nvPr/>
        </p:nvGrpSpPr>
        <p:grpSpPr>
          <a:xfrm>
            <a:off x="4738695" y="5029992"/>
            <a:ext cx="2821964" cy="984738"/>
            <a:chOff x="6208987" y="5106186"/>
            <a:chExt cx="2821964" cy="984738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7F5730E-777F-E043-9715-948657DB57AD}"/>
                </a:ext>
              </a:extLst>
            </p:cNvPr>
            <p:cNvSpPr/>
            <p:nvPr/>
          </p:nvSpPr>
          <p:spPr>
            <a:xfrm>
              <a:off x="6208987" y="5106186"/>
              <a:ext cx="2821964" cy="984738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5428EA8-45B4-494B-80E9-8479B6B03B57}"/>
                </a:ext>
              </a:extLst>
            </p:cNvPr>
            <p:cNvSpPr/>
            <p:nvPr/>
          </p:nvSpPr>
          <p:spPr>
            <a:xfrm>
              <a:off x="6357200" y="5258586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B2E2CD57-73A1-8540-8E6B-B1280F22653A}"/>
                </a:ext>
              </a:extLst>
            </p:cNvPr>
            <p:cNvSpPr/>
            <p:nvPr/>
          </p:nvSpPr>
          <p:spPr>
            <a:xfrm>
              <a:off x="8166464" y="5253926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1C1AE7AD-090C-AF44-BD1D-831A16CB9D09}"/>
                </a:ext>
              </a:extLst>
            </p:cNvPr>
            <p:cNvSpPr/>
            <p:nvPr/>
          </p:nvSpPr>
          <p:spPr>
            <a:xfrm>
              <a:off x="7240617" y="5258638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B4DD679-80B1-3D42-A558-BFAB15AEFDF5}"/>
              </a:ext>
            </a:extLst>
          </p:cNvPr>
          <p:cNvSpPr txBox="1"/>
          <p:nvPr/>
        </p:nvSpPr>
        <p:spPr>
          <a:xfrm>
            <a:off x="4849126" y="6415048"/>
            <a:ext cx="2502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 du langage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48B468-6F6C-1746-AAC9-E38B11A5FA81}"/>
              </a:ext>
            </a:extLst>
          </p:cNvPr>
          <p:cNvSpPr txBox="1"/>
          <p:nvPr/>
        </p:nvSpPr>
        <p:spPr>
          <a:xfrm>
            <a:off x="5643560" y="1395268"/>
            <a:ext cx="96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naturel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6947E3-6598-404D-97D0-16CD6526C591}"/>
              </a:ext>
            </a:extLst>
          </p:cNvPr>
          <p:cNvSpPr txBox="1"/>
          <p:nvPr/>
        </p:nvSpPr>
        <p:spPr>
          <a:xfrm>
            <a:off x="7928806" y="3429000"/>
            <a:ext cx="401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 du langage naturel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0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40FC-B498-9D46-A8F9-25A11745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Workflow: The Decoder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519CF-5A98-614A-BD1B-72CA41AE12F7}"/>
              </a:ext>
            </a:extLst>
          </p:cNvPr>
          <p:cNvCxnSpPr>
            <a:cxnSpLocks/>
          </p:cNvCxnSpPr>
          <p:nvPr/>
        </p:nvCxnSpPr>
        <p:spPr>
          <a:xfrm flipV="1">
            <a:off x="6094584" y="4635831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A6B114-5ED3-A440-ACA1-DB766736E293}"/>
              </a:ext>
            </a:extLst>
          </p:cNvPr>
          <p:cNvCxnSpPr>
            <a:cxnSpLocks/>
          </p:cNvCxnSpPr>
          <p:nvPr/>
        </p:nvCxnSpPr>
        <p:spPr>
          <a:xfrm flipV="1">
            <a:off x="6089064" y="3138881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543C43-3773-2D4B-9517-82474B79B744}"/>
              </a:ext>
            </a:extLst>
          </p:cNvPr>
          <p:cNvSpPr txBox="1"/>
          <p:nvPr/>
        </p:nvSpPr>
        <p:spPr>
          <a:xfrm>
            <a:off x="967833" y="5377865"/>
            <a:ext cx="192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Encoded Vectors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FADB87-A505-B744-9A19-A930033CC882}"/>
              </a:ext>
            </a:extLst>
          </p:cNvPr>
          <p:cNvCxnSpPr>
            <a:cxnSpLocks/>
          </p:cNvCxnSpPr>
          <p:nvPr/>
        </p:nvCxnSpPr>
        <p:spPr>
          <a:xfrm flipV="1">
            <a:off x="6089064" y="6075904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9B4ABA-9C10-1E44-B1AB-784B11D83E08}"/>
              </a:ext>
            </a:extLst>
          </p:cNvPr>
          <p:cNvCxnSpPr>
            <a:cxnSpLocks/>
            <a:stCxn id="18" idx="3"/>
            <a:endCxn id="49" idx="1"/>
          </p:cNvCxnSpPr>
          <p:nvPr/>
        </p:nvCxnSpPr>
        <p:spPr>
          <a:xfrm flipV="1">
            <a:off x="2892272" y="5522361"/>
            <a:ext cx="1846423" cy="93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3E3B2F-53F8-4D46-AF3B-41C383558936}"/>
              </a:ext>
            </a:extLst>
          </p:cNvPr>
          <p:cNvCxnSpPr>
            <a:cxnSpLocks/>
            <a:stCxn id="18" idx="3"/>
            <a:endCxn id="44" idx="1"/>
          </p:cNvCxnSpPr>
          <p:nvPr/>
        </p:nvCxnSpPr>
        <p:spPr>
          <a:xfrm flipV="1">
            <a:off x="2892272" y="4038721"/>
            <a:ext cx="1846423" cy="1493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80C237-5368-D441-A07D-8AFF5472569B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 flipV="1">
            <a:off x="2892272" y="2577799"/>
            <a:ext cx="1846423" cy="2953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3F8DBD-9BDC-E24C-A711-B666677A2BF3}"/>
              </a:ext>
            </a:extLst>
          </p:cNvPr>
          <p:cNvCxnSpPr>
            <a:cxnSpLocks/>
          </p:cNvCxnSpPr>
          <p:nvPr/>
        </p:nvCxnSpPr>
        <p:spPr>
          <a:xfrm flipV="1">
            <a:off x="6089064" y="1690688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158AE4-FA0A-D14B-8904-7C38C159D431}"/>
              </a:ext>
            </a:extLst>
          </p:cNvPr>
          <p:cNvGrpSpPr/>
          <p:nvPr/>
        </p:nvGrpSpPr>
        <p:grpSpPr>
          <a:xfrm>
            <a:off x="4738695" y="2085430"/>
            <a:ext cx="2821964" cy="984738"/>
            <a:chOff x="6208987" y="5106186"/>
            <a:chExt cx="2821964" cy="984738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607235D-ABE5-6B40-9933-A3B2A2BA9CF2}"/>
                </a:ext>
              </a:extLst>
            </p:cNvPr>
            <p:cNvSpPr/>
            <p:nvPr/>
          </p:nvSpPr>
          <p:spPr>
            <a:xfrm>
              <a:off x="6208987" y="5106186"/>
              <a:ext cx="2821964" cy="984738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7E93051-0861-0144-918C-7D5A723A44CC}"/>
                </a:ext>
              </a:extLst>
            </p:cNvPr>
            <p:cNvSpPr/>
            <p:nvPr/>
          </p:nvSpPr>
          <p:spPr>
            <a:xfrm>
              <a:off x="6357200" y="5258586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666DD7F-971D-CA44-8048-B87985247848}"/>
                </a:ext>
              </a:extLst>
            </p:cNvPr>
            <p:cNvSpPr/>
            <p:nvPr/>
          </p:nvSpPr>
          <p:spPr>
            <a:xfrm>
              <a:off x="8166464" y="5253926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0482212-4DCE-0F4F-A1F6-6E23D132DF6E}"/>
                </a:ext>
              </a:extLst>
            </p:cNvPr>
            <p:cNvSpPr/>
            <p:nvPr/>
          </p:nvSpPr>
          <p:spPr>
            <a:xfrm>
              <a:off x="7240617" y="5258638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5A6459-3898-F847-A5DD-734DB5B14A41}"/>
              </a:ext>
            </a:extLst>
          </p:cNvPr>
          <p:cNvGrpSpPr/>
          <p:nvPr/>
        </p:nvGrpSpPr>
        <p:grpSpPr>
          <a:xfrm>
            <a:off x="4738695" y="3546352"/>
            <a:ext cx="2821964" cy="984738"/>
            <a:chOff x="6208987" y="5106186"/>
            <a:chExt cx="2821964" cy="98473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3EFF1F6-BFA0-E64F-B00E-0C00CAE78C11}"/>
                </a:ext>
              </a:extLst>
            </p:cNvPr>
            <p:cNvSpPr/>
            <p:nvPr/>
          </p:nvSpPr>
          <p:spPr>
            <a:xfrm>
              <a:off x="6208987" y="5106186"/>
              <a:ext cx="2821964" cy="984738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273CDD9-AB97-8141-AA4D-9A1028D47E5E}"/>
                </a:ext>
              </a:extLst>
            </p:cNvPr>
            <p:cNvSpPr/>
            <p:nvPr/>
          </p:nvSpPr>
          <p:spPr>
            <a:xfrm>
              <a:off x="6357200" y="5258586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6CCF8B76-B6E2-0840-82F4-1FD800DCC6CE}"/>
                </a:ext>
              </a:extLst>
            </p:cNvPr>
            <p:cNvSpPr/>
            <p:nvPr/>
          </p:nvSpPr>
          <p:spPr>
            <a:xfrm>
              <a:off x="8166464" y="5253926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97349DD-6EC7-0B42-A059-9C98B57A5787}"/>
                </a:ext>
              </a:extLst>
            </p:cNvPr>
            <p:cNvSpPr/>
            <p:nvPr/>
          </p:nvSpPr>
          <p:spPr>
            <a:xfrm>
              <a:off x="7240617" y="5258638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BCCBC19-2E2B-5D49-9D2F-C15FA9CCA0E7}"/>
              </a:ext>
            </a:extLst>
          </p:cNvPr>
          <p:cNvGrpSpPr/>
          <p:nvPr/>
        </p:nvGrpSpPr>
        <p:grpSpPr>
          <a:xfrm>
            <a:off x="4738695" y="5029992"/>
            <a:ext cx="2821964" cy="984738"/>
            <a:chOff x="6208987" y="5106186"/>
            <a:chExt cx="2821964" cy="984738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7F5730E-777F-E043-9715-948657DB57AD}"/>
                </a:ext>
              </a:extLst>
            </p:cNvPr>
            <p:cNvSpPr/>
            <p:nvPr/>
          </p:nvSpPr>
          <p:spPr>
            <a:xfrm>
              <a:off x="6208987" y="5106186"/>
              <a:ext cx="2821964" cy="984738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5428EA8-45B4-494B-80E9-8479B6B03B57}"/>
                </a:ext>
              </a:extLst>
            </p:cNvPr>
            <p:cNvSpPr/>
            <p:nvPr/>
          </p:nvSpPr>
          <p:spPr>
            <a:xfrm>
              <a:off x="6357200" y="5258586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B2E2CD57-73A1-8540-8E6B-B1280F22653A}"/>
                </a:ext>
              </a:extLst>
            </p:cNvPr>
            <p:cNvSpPr/>
            <p:nvPr/>
          </p:nvSpPr>
          <p:spPr>
            <a:xfrm>
              <a:off x="8166464" y="5253926"/>
              <a:ext cx="726830" cy="726830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1C1AE7AD-090C-AF44-BD1D-831A16CB9D09}"/>
                </a:ext>
              </a:extLst>
            </p:cNvPr>
            <p:cNvSpPr/>
            <p:nvPr/>
          </p:nvSpPr>
          <p:spPr>
            <a:xfrm>
              <a:off x="7240617" y="5258638"/>
              <a:ext cx="716260" cy="719997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0FEDAB9-1283-8643-8E45-9FAD9C390346}"/>
              </a:ext>
            </a:extLst>
          </p:cNvPr>
          <p:cNvSpPr txBox="1"/>
          <p:nvPr/>
        </p:nvSpPr>
        <p:spPr>
          <a:xfrm>
            <a:off x="4486582" y="6451508"/>
            <a:ext cx="3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 du langage naturel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07C5CA-0278-854D-B1EF-9E37306CB80D}"/>
              </a:ext>
            </a:extLst>
          </p:cNvPr>
          <p:cNvSpPr txBox="1"/>
          <p:nvPr/>
        </p:nvSpPr>
        <p:spPr>
          <a:xfrm>
            <a:off x="5719028" y="1405376"/>
            <a:ext cx="81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&lt;EOS&gt;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610BEF-B498-DB48-B0AE-2A62192BFAC7}"/>
              </a:ext>
            </a:extLst>
          </p:cNvPr>
          <p:cNvSpPr txBox="1"/>
          <p:nvPr/>
        </p:nvSpPr>
        <p:spPr>
          <a:xfrm>
            <a:off x="7928806" y="3429000"/>
            <a:ext cx="401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 du langage naturel &lt;EOS&gt;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1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BED6-4F2D-1347-A3B1-2335EB6B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B766-6794-2C46-BD86-5CCE5895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High-Level Goal</a:t>
            </a:r>
            <a:r>
              <a:rPr lang="en-US" dirty="0"/>
              <a:t>: get a computer to understand human language</a:t>
            </a:r>
          </a:p>
          <a:p>
            <a:endParaRPr lang="en-US" dirty="0"/>
          </a:p>
          <a:p>
            <a:r>
              <a:rPr lang="en-US" dirty="0"/>
              <a:t>Focused Goal for this presentation: </a:t>
            </a:r>
            <a:r>
              <a:rPr lang="en-US" b="1" dirty="0"/>
              <a:t>Machine Translation</a:t>
            </a:r>
            <a:endParaRPr lang="en-US" dirty="0"/>
          </a:p>
          <a:p>
            <a:pPr lvl="1"/>
            <a:r>
              <a:rPr lang="en-US" dirty="0"/>
              <a:t>Get a computer program to convert English text to French text</a:t>
            </a:r>
          </a:p>
        </p:txBody>
      </p:sp>
    </p:spTree>
    <p:extLst>
      <p:ext uri="{BB962C8B-B14F-4D97-AF65-F5344CB8AC3E}">
        <p14:creationId xmlns:p14="http://schemas.microsoft.com/office/powerpoint/2010/main" val="2240313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4460-D7B3-B249-96FE-BC1E871C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Is All You Need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E15A09-83FD-3347-9C4B-FC082DAD6915}"/>
              </a:ext>
            </a:extLst>
          </p:cNvPr>
          <p:cNvSpPr/>
          <p:nvPr/>
        </p:nvSpPr>
        <p:spPr>
          <a:xfrm>
            <a:off x="7027742" y="5170757"/>
            <a:ext cx="907896" cy="417943"/>
          </a:xfrm>
          <a:prstGeom prst="roundRect">
            <a:avLst/>
          </a:prstGeom>
          <a:solidFill>
            <a:srgbClr val="7030A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646F4AF-AA62-4A49-920F-896D5BC39E30}"/>
              </a:ext>
            </a:extLst>
          </p:cNvPr>
          <p:cNvSpPr/>
          <p:nvPr/>
        </p:nvSpPr>
        <p:spPr>
          <a:xfrm>
            <a:off x="9205529" y="5170757"/>
            <a:ext cx="907896" cy="417943"/>
          </a:xfrm>
          <a:prstGeom prst="roundRect">
            <a:avLst/>
          </a:prstGeom>
          <a:solidFill>
            <a:srgbClr val="7030A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A203742-48EE-7C48-BFD0-4E0B0E2AFBE6}"/>
              </a:ext>
            </a:extLst>
          </p:cNvPr>
          <p:cNvSpPr/>
          <p:nvPr/>
        </p:nvSpPr>
        <p:spPr>
          <a:xfrm>
            <a:off x="9222672" y="1148057"/>
            <a:ext cx="890754" cy="592993"/>
          </a:xfrm>
          <a:prstGeom prst="roundRect">
            <a:avLst/>
          </a:prstGeom>
          <a:solidFill>
            <a:srgbClr val="92D05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F4F7A-06B6-D740-A41F-75C980F1F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04" y="1636355"/>
            <a:ext cx="3406346" cy="484931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B54133-2744-8344-8CA7-9786EC932082}"/>
              </a:ext>
            </a:extLst>
          </p:cNvPr>
          <p:cNvCxnSpPr>
            <a:cxnSpLocks/>
          </p:cNvCxnSpPr>
          <p:nvPr/>
        </p:nvCxnSpPr>
        <p:spPr>
          <a:xfrm flipV="1">
            <a:off x="7474195" y="4758952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D1558D-192A-4646-8D44-8C5ABBF5DEC4}"/>
              </a:ext>
            </a:extLst>
          </p:cNvPr>
          <p:cNvCxnSpPr>
            <a:cxnSpLocks/>
          </p:cNvCxnSpPr>
          <p:nvPr/>
        </p:nvCxnSpPr>
        <p:spPr>
          <a:xfrm flipV="1">
            <a:off x="9660473" y="1818532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5ADA62-A67B-BF40-93CF-EAA5BE3F3D40}"/>
              </a:ext>
            </a:extLst>
          </p:cNvPr>
          <p:cNvCxnSpPr>
            <a:cxnSpLocks/>
          </p:cNvCxnSpPr>
          <p:nvPr/>
        </p:nvCxnSpPr>
        <p:spPr>
          <a:xfrm flipV="1">
            <a:off x="9659477" y="4758952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2C5C03-64E1-894F-8041-60366912F233}"/>
              </a:ext>
            </a:extLst>
          </p:cNvPr>
          <p:cNvCxnSpPr>
            <a:cxnSpLocks/>
          </p:cNvCxnSpPr>
          <p:nvPr/>
        </p:nvCxnSpPr>
        <p:spPr>
          <a:xfrm flipV="1">
            <a:off x="9674751" y="5709648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B4FD7C-CED3-734E-862D-386E5B6B81E8}"/>
              </a:ext>
            </a:extLst>
          </p:cNvPr>
          <p:cNvCxnSpPr>
            <a:cxnSpLocks/>
          </p:cNvCxnSpPr>
          <p:nvPr/>
        </p:nvCxnSpPr>
        <p:spPr>
          <a:xfrm flipV="1">
            <a:off x="7481690" y="5697291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B58731-CB3C-8241-9891-096AC1327083}"/>
              </a:ext>
            </a:extLst>
          </p:cNvPr>
          <p:cNvCxnSpPr>
            <a:cxnSpLocks/>
          </p:cNvCxnSpPr>
          <p:nvPr/>
        </p:nvCxnSpPr>
        <p:spPr>
          <a:xfrm flipV="1">
            <a:off x="9651034" y="685830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3EBDDE-9039-C84D-98A1-B23D34D198FA}"/>
              </a:ext>
            </a:extLst>
          </p:cNvPr>
          <p:cNvSpPr txBox="1"/>
          <p:nvPr/>
        </p:nvSpPr>
        <p:spPr>
          <a:xfrm>
            <a:off x="7067417" y="6003767"/>
            <a:ext cx="90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1A469F-5308-5040-B5D0-385EB825033F}"/>
              </a:ext>
            </a:extLst>
          </p:cNvPr>
          <p:cNvSpPr txBox="1"/>
          <p:nvPr/>
        </p:nvSpPr>
        <p:spPr>
          <a:xfrm>
            <a:off x="8808061" y="6049934"/>
            <a:ext cx="1929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Right-shifted outputs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DA2D9A-1648-2F48-8835-630DA4944F9A}"/>
              </a:ext>
            </a:extLst>
          </p:cNvPr>
          <p:cNvSpPr txBox="1"/>
          <p:nvPr/>
        </p:nvSpPr>
        <p:spPr>
          <a:xfrm>
            <a:off x="9057339" y="365125"/>
            <a:ext cx="111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6859541-BCA7-144A-BC6F-D10B49448139}"/>
              </a:ext>
            </a:extLst>
          </p:cNvPr>
          <p:cNvGrpSpPr/>
          <p:nvPr/>
        </p:nvGrpSpPr>
        <p:grpSpPr>
          <a:xfrm>
            <a:off x="6822583" y="2889394"/>
            <a:ext cx="1318213" cy="1783872"/>
            <a:chOff x="6822583" y="2889394"/>
            <a:chExt cx="1318213" cy="178387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9B0F844-947F-0943-A4C4-BBC167D65DDB}"/>
                </a:ext>
              </a:extLst>
            </p:cNvPr>
            <p:cNvSpPr/>
            <p:nvPr/>
          </p:nvSpPr>
          <p:spPr>
            <a:xfrm rot="16200000">
              <a:off x="6589754" y="3122223"/>
              <a:ext cx="1783872" cy="1318213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BC54A6F-B7C5-F240-9AB9-C1195A29F6A6}"/>
                </a:ext>
              </a:extLst>
            </p:cNvPr>
            <p:cNvSpPr/>
            <p:nvPr/>
          </p:nvSpPr>
          <p:spPr>
            <a:xfrm rot="5400000">
              <a:off x="7145623" y="3763648"/>
              <a:ext cx="682418" cy="907895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BB2BEB-FF0A-654A-9FA4-F78E958FECAA}"/>
                </a:ext>
              </a:extLst>
            </p:cNvPr>
            <p:cNvSpPr/>
            <p:nvPr/>
          </p:nvSpPr>
          <p:spPr>
            <a:xfrm>
              <a:off x="7027743" y="3053534"/>
              <a:ext cx="907895" cy="621892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45AA413-A39D-3F42-B775-426AE279F437}"/>
                </a:ext>
              </a:extLst>
            </p:cNvPr>
            <p:cNvCxnSpPr>
              <a:cxnSpLocks/>
              <a:stCxn id="8" idx="1"/>
              <a:endCxn id="9" idx="2"/>
            </p:cNvCxnSpPr>
            <p:nvPr/>
          </p:nvCxnSpPr>
          <p:spPr>
            <a:xfrm flipH="1" flipV="1">
              <a:off x="7481691" y="3675426"/>
              <a:ext cx="5141" cy="2009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9B59353-482B-1F48-ACB4-14EEA715F37F}"/>
              </a:ext>
            </a:extLst>
          </p:cNvPr>
          <p:cNvGrpSpPr/>
          <p:nvPr/>
        </p:nvGrpSpPr>
        <p:grpSpPr>
          <a:xfrm>
            <a:off x="8958483" y="2232183"/>
            <a:ext cx="1445901" cy="2477340"/>
            <a:chOff x="8958483" y="2232183"/>
            <a:chExt cx="1445901" cy="247734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A17226C-D5CB-5C4E-94B8-302F7F69CB64}"/>
                </a:ext>
              </a:extLst>
            </p:cNvPr>
            <p:cNvSpPr/>
            <p:nvPr/>
          </p:nvSpPr>
          <p:spPr>
            <a:xfrm rot="16200000">
              <a:off x="8442764" y="2747902"/>
              <a:ext cx="2477340" cy="1445901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6A0D2E7-D97C-F94F-89FF-D7477A6F5DA1}"/>
                </a:ext>
              </a:extLst>
            </p:cNvPr>
            <p:cNvSpPr/>
            <p:nvPr/>
          </p:nvSpPr>
          <p:spPr>
            <a:xfrm>
              <a:off x="9222673" y="3946799"/>
              <a:ext cx="890753" cy="634061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0349CDE-7A28-FE4D-9B12-D852FE88E85B}"/>
                </a:ext>
              </a:extLst>
            </p:cNvPr>
            <p:cNvSpPr/>
            <p:nvPr/>
          </p:nvSpPr>
          <p:spPr>
            <a:xfrm>
              <a:off x="9235029" y="2347737"/>
              <a:ext cx="890754" cy="634061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5AC2E78-D1C8-424F-8B4F-E77126EEAE9D}"/>
                </a:ext>
              </a:extLst>
            </p:cNvPr>
            <p:cNvSpPr/>
            <p:nvPr/>
          </p:nvSpPr>
          <p:spPr>
            <a:xfrm>
              <a:off x="9229374" y="3147268"/>
              <a:ext cx="890753" cy="634061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BA6B233-CE1F-734F-B880-DAB5EF213AD6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9668050" y="3781329"/>
              <a:ext cx="6701" cy="165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5FBACA8-D0C8-9545-99C9-59C2586F8EA2}"/>
                </a:ext>
              </a:extLst>
            </p:cNvPr>
            <p:cNvCxnSpPr>
              <a:cxnSpLocks/>
              <a:stCxn id="15" idx="0"/>
              <a:endCxn id="14" idx="2"/>
            </p:cNvCxnSpPr>
            <p:nvPr/>
          </p:nvCxnSpPr>
          <p:spPr>
            <a:xfrm flipV="1">
              <a:off x="9674751" y="2981798"/>
              <a:ext cx="5655" cy="165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6E65A19-1945-1A40-BFA5-013A5450DF57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rot="16200000" flipH="1">
            <a:off x="8068079" y="2303005"/>
            <a:ext cx="574905" cy="1747683"/>
          </a:xfrm>
          <a:prstGeom prst="bentConnector4">
            <a:avLst>
              <a:gd name="adj1" fmla="val -39763"/>
              <a:gd name="adj2" fmla="val 75518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06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EAFF-D5FA-F944-A124-CAD6BABF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564D9-723B-FD4A-AFC6-211BCC8D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202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 attention mechanism is used as a way for the model to focus on relevant information based on what it is currently processing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Based on the query and the key, we calculate the attention weights compared to the values</a:t>
            </a:r>
          </a:p>
          <a:p>
            <a:pPr lvl="1"/>
            <a:r>
              <a:rPr lang="en-CA" b="1" dirty="0"/>
              <a:t>Query</a:t>
            </a:r>
            <a:r>
              <a:rPr lang="en-CA" dirty="0"/>
              <a:t>: current state being processed</a:t>
            </a:r>
          </a:p>
          <a:p>
            <a:pPr lvl="1"/>
            <a:r>
              <a:rPr lang="en-CA" b="1" dirty="0"/>
              <a:t>Keys/Values</a:t>
            </a:r>
            <a:r>
              <a:rPr lang="en-CA" dirty="0"/>
              <a:t>: input sequence</a:t>
            </a:r>
          </a:p>
          <a:p>
            <a:endParaRPr lang="en-CA" dirty="0"/>
          </a:p>
          <a:p>
            <a:r>
              <a:rPr lang="en-CA" dirty="0"/>
              <a:t>The Key/Value/Query terminology comes from retrieval systems (like a search engine). Here attention is being thought of as a retrieval process where we are searching through the input sentence to find the most relevant parts for the generation of the next word</a:t>
            </a:r>
          </a:p>
        </p:txBody>
      </p:sp>
    </p:spTree>
    <p:extLst>
      <p:ext uri="{BB962C8B-B14F-4D97-AF65-F5344CB8AC3E}">
        <p14:creationId xmlns:p14="http://schemas.microsoft.com/office/powerpoint/2010/main" val="2499474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4612-F509-9F4F-8A9A-8E0C01EB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AB20E9-E0CC-1749-816F-ACDC2E1C7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881" y="1690688"/>
            <a:ext cx="3530918" cy="4351338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F3D9488-E264-C14F-BB48-30B288C57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780" y="1752693"/>
            <a:ext cx="3375327" cy="429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F07DF3-D1BC-2F4D-AC5C-7526074B3995}"/>
              </a:ext>
            </a:extLst>
          </p:cNvPr>
          <p:cNvSpPr txBox="1"/>
          <p:nvPr/>
        </p:nvSpPr>
        <p:spPr>
          <a:xfrm>
            <a:off x="9650628" y="2918936"/>
            <a:ext cx="2409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= hidden size 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(which is a hyper-parameter, and can be any value)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3FE29A-0283-7343-90DA-A8689E2DC7EA}"/>
              </a:ext>
            </a:extLst>
          </p:cNvPr>
          <p:cNvCxnSpPr>
            <a:cxnSpLocks/>
          </p:cNvCxnSpPr>
          <p:nvPr/>
        </p:nvCxnSpPr>
        <p:spPr>
          <a:xfrm flipH="1">
            <a:off x="9231283" y="3668649"/>
            <a:ext cx="865805" cy="347296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055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72F2-7E29-CA44-9EA8-77380ECA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Attention: The Encoder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983484-3733-6045-83AE-EBB01E7337DD}"/>
              </a:ext>
            </a:extLst>
          </p:cNvPr>
          <p:cNvGrpSpPr/>
          <p:nvPr/>
        </p:nvGrpSpPr>
        <p:grpSpPr>
          <a:xfrm>
            <a:off x="2185842" y="2839463"/>
            <a:ext cx="1318213" cy="1783872"/>
            <a:chOff x="6822583" y="2889394"/>
            <a:chExt cx="1318213" cy="178387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025DAB1-88A6-0C4A-8BDD-DC5DDE9BDD39}"/>
                </a:ext>
              </a:extLst>
            </p:cNvPr>
            <p:cNvSpPr/>
            <p:nvPr/>
          </p:nvSpPr>
          <p:spPr>
            <a:xfrm rot="16200000">
              <a:off x="6589754" y="3122223"/>
              <a:ext cx="1783872" cy="1318213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CCAF329-99D9-B448-9650-E2595748104C}"/>
                </a:ext>
              </a:extLst>
            </p:cNvPr>
            <p:cNvSpPr/>
            <p:nvPr/>
          </p:nvSpPr>
          <p:spPr>
            <a:xfrm rot="5400000">
              <a:off x="7145623" y="3763648"/>
              <a:ext cx="682418" cy="907895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D6F51A-D0B6-7945-8DAF-D00DB86A06BA}"/>
                </a:ext>
              </a:extLst>
            </p:cNvPr>
            <p:cNvSpPr/>
            <p:nvPr/>
          </p:nvSpPr>
          <p:spPr>
            <a:xfrm>
              <a:off x="7027743" y="3053534"/>
              <a:ext cx="907895" cy="621892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831F81D-D9E1-C445-9692-EB7081D4A8D3}"/>
                </a:ext>
              </a:extLst>
            </p:cNvPr>
            <p:cNvCxnSpPr>
              <a:cxnSpLocks/>
              <a:stCxn id="7" idx="1"/>
              <a:endCxn id="8" idx="2"/>
            </p:cNvCxnSpPr>
            <p:nvPr/>
          </p:nvCxnSpPr>
          <p:spPr>
            <a:xfrm flipH="1" flipV="1">
              <a:off x="7481691" y="3675426"/>
              <a:ext cx="5141" cy="2009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8361B4-7351-F547-87ED-11FBA80EC126}"/>
              </a:ext>
            </a:extLst>
          </p:cNvPr>
          <p:cNvCxnSpPr>
            <a:cxnSpLocks/>
          </p:cNvCxnSpPr>
          <p:nvPr/>
        </p:nvCxnSpPr>
        <p:spPr>
          <a:xfrm flipV="1">
            <a:off x="2830950" y="4787253"/>
            <a:ext cx="0" cy="381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4C8421-601C-8348-A284-36E9A9520C7D}"/>
              </a:ext>
            </a:extLst>
          </p:cNvPr>
          <p:cNvCxnSpPr>
            <a:cxnSpLocks/>
          </p:cNvCxnSpPr>
          <p:nvPr/>
        </p:nvCxnSpPr>
        <p:spPr>
          <a:xfrm flipV="1">
            <a:off x="3298897" y="3433508"/>
            <a:ext cx="883059" cy="392947"/>
          </a:xfrm>
          <a:prstGeom prst="straightConnector1">
            <a:avLst/>
          </a:prstGeom>
          <a:ln w="38100">
            <a:solidFill>
              <a:srgbClr val="FF00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F58F00-6A57-A145-9A88-E1290CA03F2A}"/>
              </a:ext>
            </a:extLst>
          </p:cNvPr>
          <p:cNvCxnSpPr>
            <a:cxnSpLocks/>
          </p:cNvCxnSpPr>
          <p:nvPr/>
        </p:nvCxnSpPr>
        <p:spPr>
          <a:xfrm>
            <a:off x="3298897" y="4510475"/>
            <a:ext cx="883059" cy="392947"/>
          </a:xfrm>
          <a:prstGeom prst="straightConnector1">
            <a:avLst/>
          </a:prstGeom>
          <a:ln w="38100">
            <a:solidFill>
              <a:srgbClr val="FF00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DA46A6-DBA0-EC4B-A4AF-F700D0868B51}"/>
              </a:ext>
            </a:extLst>
          </p:cNvPr>
          <p:cNvSpPr txBox="1"/>
          <p:nvPr/>
        </p:nvSpPr>
        <p:spPr>
          <a:xfrm>
            <a:off x="2284974" y="2014735"/>
            <a:ext cx="762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 = V = {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&lt;SOS&gt;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natural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processing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&lt;EOS&gt;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C671E9-04A1-3748-AB6C-D59C107EE5FC}"/>
              </a:ext>
            </a:extLst>
          </p:cNvPr>
          <p:cNvSpPr txBox="1"/>
          <p:nvPr/>
        </p:nvSpPr>
        <p:spPr>
          <a:xfrm>
            <a:off x="4300739" y="3429000"/>
            <a:ext cx="4694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Attention(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&lt;SOS&gt;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  K, V) = C1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Attention(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K, V) = C2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Attention(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K, V) = C3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Attention(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K, V) = C4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Attention(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&lt;EOS&gt;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  K, V) = C5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B55457A-33F8-E347-B3F4-A80F251AA278}"/>
              </a:ext>
            </a:extLst>
          </p:cNvPr>
          <p:cNvSpPr/>
          <p:nvPr/>
        </p:nvSpPr>
        <p:spPr>
          <a:xfrm>
            <a:off x="8994836" y="3407323"/>
            <a:ext cx="617838" cy="1520681"/>
          </a:xfrm>
          <a:prstGeom prst="rightBrace">
            <a:avLst>
              <a:gd name="adj1" fmla="val 38333"/>
              <a:gd name="adj2" fmla="val 50000"/>
            </a:avLst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D7EA67-9B4C-424F-BECB-DA7607E34EFE}"/>
              </a:ext>
            </a:extLst>
          </p:cNvPr>
          <p:cNvSpPr txBox="1"/>
          <p:nvPr/>
        </p:nvSpPr>
        <p:spPr>
          <a:xfrm>
            <a:off x="9612674" y="4013774"/>
            <a:ext cx="2013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context vectors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B34848-75E4-9249-9F64-FA10330534AF}"/>
              </a:ext>
            </a:extLst>
          </p:cNvPr>
          <p:cNvSpPr txBox="1"/>
          <p:nvPr/>
        </p:nvSpPr>
        <p:spPr>
          <a:xfrm>
            <a:off x="838200" y="5279665"/>
            <a:ext cx="469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&lt;SOS&gt; natural language processing &lt;EOS&gt;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197DB1-293B-1143-826E-CC191F4C73EC}"/>
              </a:ext>
            </a:extLst>
          </p:cNvPr>
          <p:cNvSpPr txBox="1"/>
          <p:nvPr/>
        </p:nvSpPr>
        <p:spPr>
          <a:xfrm>
            <a:off x="4690859" y="6097928"/>
            <a:ext cx="3913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This is called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Self-Attention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 because the queries are from the same sequence as the keys/values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6D589C-A74F-C040-AF40-F7F2C9A6A9CF}"/>
              </a:ext>
            </a:extLst>
          </p:cNvPr>
          <p:cNvCxnSpPr>
            <a:cxnSpLocks/>
          </p:cNvCxnSpPr>
          <p:nvPr/>
        </p:nvCxnSpPr>
        <p:spPr>
          <a:xfrm flipV="1">
            <a:off x="6096000" y="4928004"/>
            <a:ext cx="1" cy="107738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28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F5E0-D4F2-8A47-8054-20D5D2B3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Attention: The Decoder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D4A426-3E31-E04C-B36E-080BFE09A9E3}"/>
              </a:ext>
            </a:extLst>
          </p:cNvPr>
          <p:cNvGrpSpPr/>
          <p:nvPr/>
        </p:nvGrpSpPr>
        <p:grpSpPr>
          <a:xfrm>
            <a:off x="2705964" y="2812951"/>
            <a:ext cx="1445901" cy="2477340"/>
            <a:chOff x="8958483" y="2232183"/>
            <a:chExt cx="1445901" cy="247734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89334C5-66BB-C946-9CF3-2006DB917604}"/>
                </a:ext>
              </a:extLst>
            </p:cNvPr>
            <p:cNvSpPr/>
            <p:nvPr/>
          </p:nvSpPr>
          <p:spPr>
            <a:xfrm rot="16200000">
              <a:off x="8442764" y="2747902"/>
              <a:ext cx="2477340" cy="1445901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808FB67-F261-2943-8C29-8A9C54609ABD}"/>
                </a:ext>
              </a:extLst>
            </p:cNvPr>
            <p:cNvSpPr/>
            <p:nvPr/>
          </p:nvSpPr>
          <p:spPr>
            <a:xfrm>
              <a:off x="9222673" y="3946799"/>
              <a:ext cx="890753" cy="634061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293DDB8-380D-4A4E-8F02-DC933A7AD339}"/>
                </a:ext>
              </a:extLst>
            </p:cNvPr>
            <p:cNvSpPr/>
            <p:nvPr/>
          </p:nvSpPr>
          <p:spPr>
            <a:xfrm>
              <a:off x="9235029" y="2347737"/>
              <a:ext cx="890754" cy="634061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B10B448-2F92-164E-905B-13319399F68B}"/>
                </a:ext>
              </a:extLst>
            </p:cNvPr>
            <p:cNvSpPr/>
            <p:nvPr/>
          </p:nvSpPr>
          <p:spPr>
            <a:xfrm>
              <a:off x="9229374" y="3147268"/>
              <a:ext cx="890753" cy="634061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467FBAC-A167-B54C-B57C-EF796108417B}"/>
                </a:ext>
              </a:extLst>
            </p:cNvPr>
            <p:cNvCxnSpPr>
              <a:cxnSpLocks/>
              <a:stCxn id="6" idx="0"/>
              <a:endCxn id="8" idx="2"/>
            </p:cNvCxnSpPr>
            <p:nvPr/>
          </p:nvCxnSpPr>
          <p:spPr>
            <a:xfrm flipV="1">
              <a:off x="9668050" y="3781329"/>
              <a:ext cx="6701" cy="165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FC44028-3AB9-5247-93DD-173845017D5D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9674751" y="2981798"/>
              <a:ext cx="5655" cy="165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3228C4F-55D3-0541-906D-1F315CBDAF12}"/>
              </a:ext>
            </a:extLst>
          </p:cNvPr>
          <p:cNvSpPr txBox="1"/>
          <p:nvPr/>
        </p:nvSpPr>
        <p:spPr>
          <a:xfrm>
            <a:off x="2334830" y="5770463"/>
            <a:ext cx="248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 du langage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A79E2-B6C8-FC40-ABF0-3B4D76AE3F58}"/>
              </a:ext>
            </a:extLst>
          </p:cNvPr>
          <p:cNvCxnSpPr>
            <a:cxnSpLocks/>
          </p:cNvCxnSpPr>
          <p:nvPr/>
        </p:nvCxnSpPr>
        <p:spPr>
          <a:xfrm flipV="1">
            <a:off x="3422232" y="5408640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AC1849-91ED-EB4E-B997-C17F8117F247}"/>
              </a:ext>
            </a:extLst>
          </p:cNvPr>
          <p:cNvSpPr txBox="1"/>
          <p:nvPr/>
        </p:nvSpPr>
        <p:spPr>
          <a:xfrm>
            <a:off x="298004" y="3897731"/>
            <a:ext cx="192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Encoded Vectors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A7492D-FF86-244B-9593-20613641C8F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104178" y="4045067"/>
            <a:ext cx="872677" cy="9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6E18EC-F29F-5F4B-A975-2EE0A0D4A316}"/>
              </a:ext>
            </a:extLst>
          </p:cNvPr>
          <p:cNvCxnSpPr>
            <a:cxnSpLocks/>
          </p:cNvCxnSpPr>
          <p:nvPr/>
        </p:nvCxnSpPr>
        <p:spPr>
          <a:xfrm flipV="1">
            <a:off x="3852466" y="4155629"/>
            <a:ext cx="883059" cy="392947"/>
          </a:xfrm>
          <a:prstGeom prst="straightConnector1">
            <a:avLst/>
          </a:prstGeom>
          <a:ln w="38100">
            <a:solidFill>
              <a:srgbClr val="FF00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F314AF-04A5-D444-8CC7-EDFE020C2562}"/>
              </a:ext>
            </a:extLst>
          </p:cNvPr>
          <p:cNvCxnSpPr>
            <a:cxnSpLocks/>
          </p:cNvCxnSpPr>
          <p:nvPr/>
        </p:nvCxnSpPr>
        <p:spPr>
          <a:xfrm>
            <a:off x="3823333" y="5161628"/>
            <a:ext cx="883059" cy="392947"/>
          </a:xfrm>
          <a:prstGeom prst="straightConnector1">
            <a:avLst/>
          </a:prstGeom>
          <a:ln w="38100">
            <a:solidFill>
              <a:srgbClr val="FF00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7DCEE4-8DBF-2C4F-A105-7D5F9A16108B}"/>
              </a:ext>
            </a:extLst>
          </p:cNvPr>
          <p:cNvSpPr txBox="1"/>
          <p:nvPr/>
        </p:nvSpPr>
        <p:spPr>
          <a:xfrm>
            <a:off x="4820490" y="4339196"/>
            <a:ext cx="4567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Attention(</a:t>
            </a:r>
            <a:r>
              <a:rPr lang="en-US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K, V) = C1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Attention(</a:t>
            </a:r>
            <a:r>
              <a:rPr lang="en-US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K, V) = C2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Attention(</a:t>
            </a:r>
            <a:r>
              <a:rPr lang="en-US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K, V) = C3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460FA7-DEFE-D543-950F-0B352D975FE8}"/>
              </a:ext>
            </a:extLst>
          </p:cNvPr>
          <p:cNvSpPr txBox="1"/>
          <p:nvPr/>
        </p:nvSpPr>
        <p:spPr>
          <a:xfrm>
            <a:off x="2284974" y="2014735"/>
            <a:ext cx="474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 = V = {</a:t>
            </a:r>
            <a:r>
              <a:rPr lang="en-US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langage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13EFD2-4CE2-9E42-83CB-841C57DAFBAF}"/>
              </a:ext>
            </a:extLst>
          </p:cNvPr>
          <p:cNvSpPr txBox="1"/>
          <p:nvPr/>
        </p:nvSpPr>
        <p:spPr>
          <a:xfrm>
            <a:off x="5148059" y="6078240"/>
            <a:ext cx="3913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This is called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Self-Attention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 because the queries are from the same sequence as the keys/values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3A1718-C979-B74C-9462-1C0400F758D6}"/>
              </a:ext>
            </a:extLst>
          </p:cNvPr>
          <p:cNvSpPr txBox="1"/>
          <p:nvPr/>
        </p:nvSpPr>
        <p:spPr>
          <a:xfrm>
            <a:off x="8056016" y="1833243"/>
            <a:ext cx="3913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This is called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Masked Attention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 because we do not give the decoder the entire target sequence, only what has been previously generated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856BD5-FD7B-1E46-8B3A-C37BAA57CFC0}"/>
              </a:ext>
            </a:extLst>
          </p:cNvPr>
          <p:cNvCxnSpPr>
            <a:cxnSpLocks/>
          </p:cNvCxnSpPr>
          <p:nvPr/>
        </p:nvCxnSpPr>
        <p:spPr>
          <a:xfrm flipV="1">
            <a:off x="6553200" y="5388952"/>
            <a:ext cx="0" cy="596744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A7E483-55A8-9D49-9D0B-20F7EEB0CD01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7030995" y="2199401"/>
            <a:ext cx="902043" cy="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85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F5E0-D4F2-8A47-8054-20D5D2B3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Attention: The Decoder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D4A426-3E31-E04C-B36E-080BFE09A9E3}"/>
              </a:ext>
            </a:extLst>
          </p:cNvPr>
          <p:cNvGrpSpPr/>
          <p:nvPr/>
        </p:nvGrpSpPr>
        <p:grpSpPr>
          <a:xfrm>
            <a:off x="2705964" y="2812951"/>
            <a:ext cx="1445901" cy="2477340"/>
            <a:chOff x="8958483" y="2232183"/>
            <a:chExt cx="1445901" cy="247734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89334C5-66BB-C946-9CF3-2006DB917604}"/>
                </a:ext>
              </a:extLst>
            </p:cNvPr>
            <p:cNvSpPr/>
            <p:nvPr/>
          </p:nvSpPr>
          <p:spPr>
            <a:xfrm rot="16200000">
              <a:off x="8442764" y="2747902"/>
              <a:ext cx="2477340" cy="1445901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808FB67-F261-2943-8C29-8A9C54609ABD}"/>
                </a:ext>
              </a:extLst>
            </p:cNvPr>
            <p:cNvSpPr/>
            <p:nvPr/>
          </p:nvSpPr>
          <p:spPr>
            <a:xfrm>
              <a:off x="9222673" y="3946799"/>
              <a:ext cx="890753" cy="634061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293DDB8-380D-4A4E-8F02-DC933A7AD339}"/>
                </a:ext>
              </a:extLst>
            </p:cNvPr>
            <p:cNvSpPr/>
            <p:nvPr/>
          </p:nvSpPr>
          <p:spPr>
            <a:xfrm>
              <a:off x="9235029" y="2347737"/>
              <a:ext cx="890754" cy="634061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B10B448-2F92-164E-905B-13319399F68B}"/>
                </a:ext>
              </a:extLst>
            </p:cNvPr>
            <p:cNvSpPr/>
            <p:nvPr/>
          </p:nvSpPr>
          <p:spPr>
            <a:xfrm>
              <a:off x="9229374" y="3147268"/>
              <a:ext cx="890753" cy="634061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467FBAC-A167-B54C-B57C-EF796108417B}"/>
                </a:ext>
              </a:extLst>
            </p:cNvPr>
            <p:cNvCxnSpPr>
              <a:cxnSpLocks/>
              <a:stCxn id="6" idx="0"/>
              <a:endCxn id="8" idx="2"/>
            </p:cNvCxnSpPr>
            <p:nvPr/>
          </p:nvCxnSpPr>
          <p:spPr>
            <a:xfrm flipV="1">
              <a:off x="9668050" y="3781329"/>
              <a:ext cx="6701" cy="165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FC44028-3AB9-5247-93DD-173845017D5D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9674751" y="2981798"/>
              <a:ext cx="5655" cy="165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3228C4F-55D3-0541-906D-1F315CBDAF12}"/>
              </a:ext>
            </a:extLst>
          </p:cNvPr>
          <p:cNvSpPr txBox="1"/>
          <p:nvPr/>
        </p:nvSpPr>
        <p:spPr>
          <a:xfrm>
            <a:off x="2334830" y="5770463"/>
            <a:ext cx="248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 du langage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A79E2-B6C8-FC40-ABF0-3B4D76AE3F58}"/>
              </a:ext>
            </a:extLst>
          </p:cNvPr>
          <p:cNvCxnSpPr>
            <a:cxnSpLocks/>
          </p:cNvCxnSpPr>
          <p:nvPr/>
        </p:nvCxnSpPr>
        <p:spPr>
          <a:xfrm flipV="1">
            <a:off x="3422232" y="5408640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AC1849-91ED-EB4E-B997-C17F8117F247}"/>
              </a:ext>
            </a:extLst>
          </p:cNvPr>
          <p:cNvSpPr txBox="1"/>
          <p:nvPr/>
        </p:nvSpPr>
        <p:spPr>
          <a:xfrm>
            <a:off x="298004" y="3897731"/>
            <a:ext cx="192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Encoder 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A7492D-FF86-244B-9593-20613641C8F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104178" y="4045067"/>
            <a:ext cx="872677" cy="9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6E18EC-F29F-5F4B-A975-2EE0A0D4A316}"/>
              </a:ext>
            </a:extLst>
          </p:cNvPr>
          <p:cNvCxnSpPr>
            <a:cxnSpLocks/>
          </p:cNvCxnSpPr>
          <p:nvPr/>
        </p:nvCxnSpPr>
        <p:spPr>
          <a:xfrm flipV="1">
            <a:off x="3877111" y="3365009"/>
            <a:ext cx="883059" cy="392947"/>
          </a:xfrm>
          <a:prstGeom prst="straightConnector1">
            <a:avLst/>
          </a:prstGeom>
          <a:ln w="38100">
            <a:solidFill>
              <a:srgbClr val="FF00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F314AF-04A5-D444-8CC7-EDFE020C2562}"/>
              </a:ext>
            </a:extLst>
          </p:cNvPr>
          <p:cNvCxnSpPr>
            <a:cxnSpLocks/>
          </p:cNvCxnSpPr>
          <p:nvPr/>
        </p:nvCxnSpPr>
        <p:spPr>
          <a:xfrm>
            <a:off x="3860907" y="4345951"/>
            <a:ext cx="883059" cy="392947"/>
          </a:xfrm>
          <a:prstGeom prst="straightConnector1">
            <a:avLst/>
          </a:prstGeom>
          <a:ln w="38100">
            <a:solidFill>
              <a:srgbClr val="FF00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7DCEE4-8DBF-2C4F-A105-7D5F9A16108B}"/>
              </a:ext>
            </a:extLst>
          </p:cNvPr>
          <p:cNvSpPr txBox="1"/>
          <p:nvPr/>
        </p:nvSpPr>
        <p:spPr>
          <a:xfrm>
            <a:off x="4820490" y="3550604"/>
            <a:ext cx="4567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Attention(</a:t>
            </a:r>
            <a:r>
              <a:rPr lang="en-US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K, V) = C1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Attention(</a:t>
            </a:r>
            <a:r>
              <a:rPr lang="en-US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K, V) = C2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Attention(</a:t>
            </a:r>
            <a:r>
              <a:rPr lang="en-US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K, V) = C3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460FA7-DEFE-D543-950F-0B352D975FE8}"/>
              </a:ext>
            </a:extLst>
          </p:cNvPr>
          <p:cNvSpPr txBox="1"/>
          <p:nvPr/>
        </p:nvSpPr>
        <p:spPr>
          <a:xfrm>
            <a:off x="2284974" y="2014735"/>
            <a:ext cx="474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 = V = {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Encoder 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53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A4EE-9DA2-9D42-A606-902048C20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645997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C506-5895-A844-A81C-334FFFB5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Positional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2ADA2-39EE-F244-AD53-C9BAB58E0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 is to provide information about where in the sentence the word vectors are located. This is to make up for the fact the model has no recurrence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original paper “Attention Is All You Need” notes they also tried learned positional encodings, but they produced nearly identical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DF1E2-1EAC-5B43-9681-2E823990EE1E}"/>
              </a:ext>
            </a:extLst>
          </p:cNvPr>
          <p:cNvSpPr txBox="1"/>
          <p:nvPr/>
        </p:nvSpPr>
        <p:spPr>
          <a:xfrm>
            <a:off x="1850941" y="3244334"/>
            <a:ext cx="849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word embedding = input_embedding + positional_encoding(p)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FDCDCF-5580-D146-A8B7-639D28B0A097}"/>
                  </a:ext>
                </a:extLst>
              </p:cNvPr>
              <p:cNvSpPr txBox="1"/>
              <p:nvPr/>
            </p:nvSpPr>
            <p:spPr>
              <a:xfrm>
                <a:off x="2406995" y="3786661"/>
                <a:ext cx="4030875" cy="52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PE(pos, 2i)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000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𝑚𝑜𝑑𝑒𝑙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FDCDCF-5580-D146-A8B7-639D28B0A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995" y="3786661"/>
                <a:ext cx="4030875" cy="527452"/>
              </a:xfrm>
              <a:prstGeom prst="rect">
                <a:avLst/>
              </a:prstGeom>
              <a:blipFill>
                <a:blip r:embed="rId2"/>
                <a:stretch>
                  <a:fillRect l="-1258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C2076F-5562-5640-884D-C66CF05F53E3}"/>
                  </a:ext>
                </a:extLst>
              </p:cNvPr>
              <p:cNvSpPr txBox="1"/>
              <p:nvPr/>
            </p:nvSpPr>
            <p:spPr>
              <a:xfrm>
                <a:off x="2406995" y="4426878"/>
                <a:ext cx="4451005" cy="52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PE(pos, 2i+1)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000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𝑚𝑜𝑑𝑒𝑙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C2076F-5562-5640-884D-C66CF05F5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995" y="4426878"/>
                <a:ext cx="4451005" cy="527452"/>
              </a:xfrm>
              <a:prstGeom prst="rect">
                <a:avLst/>
              </a:prstGeom>
              <a:blipFill>
                <a:blip r:embed="rId3"/>
                <a:stretch>
                  <a:fillRect l="-114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A43F16A-D3C6-6449-BD12-C21A08824B0B}"/>
              </a:ext>
            </a:extLst>
          </p:cNvPr>
          <p:cNvSpPr txBox="1"/>
          <p:nvPr/>
        </p:nvSpPr>
        <p:spPr>
          <a:xfrm>
            <a:off x="7448696" y="4050387"/>
            <a:ext cx="2336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pos = position in sentence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A9F52-3874-5643-9A7A-BD66D84293D7}"/>
              </a:ext>
            </a:extLst>
          </p:cNvPr>
          <p:cNvSpPr txBox="1"/>
          <p:nvPr/>
        </p:nvSpPr>
        <p:spPr>
          <a:xfrm>
            <a:off x="7448696" y="4398152"/>
            <a:ext cx="2336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i = index in input_embedding</a:t>
            </a:r>
          </a:p>
        </p:txBody>
      </p:sp>
    </p:spTree>
    <p:extLst>
      <p:ext uri="{BB962C8B-B14F-4D97-AF65-F5344CB8AC3E}">
        <p14:creationId xmlns:p14="http://schemas.microsoft.com/office/powerpoint/2010/main" val="4132907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A39-F29D-9745-A37A-FA79DF36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Feed Forward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5F95-2095-B34B-8729-FE467411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Linear Layers with a ReLU activation between</a:t>
            </a:r>
          </a:p>
          <a:p>
            <a:endParaRPr lang="en-US" dirty="0"/>
          </a:p>
          <a:p>
            <a:r>
              <a:rPr lang="en-US" dirty="0"/>
              <a:t>One important thing to note is the skip connection, also called a </a:t>
            </a:r>
            <a:r>
              <a:rPr lang="en-US" b="1" dirty="0"/>
              <a:t>Residual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helps with the problem of vanishing gradients as the original input x skips the sublayer. This is done for every sublayer, thus acts as a giant skip connection directly to the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5B5ED-7767-D341-BF36-4DD3C7037DF3}"/>
              </a:ext>
            </a:extLst>
          </p:cNvPr>
          <p:cNvSpPr txBox="1"/>
          <p:nvPr/>
        </p:nvSpPr>
        <p:spPr>
          <a:xfrm>
            <a:off x="2857243" y="4048724"/>
            <a:ext cx="647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Layer Norm( x + Sublayer(x) )</a:t>
            </a:r>
          </a:p>
        </p:txBody>
      </p:sp>
    </p:spTree>
    <p:extLst>
      <p:ext uri="{BB962C8B-B14F-4D97-AF65-F5344CB8AC3E}">
        <p14:creationId xmlns:p14="http://schemas.microsoft.com/office/powerpoint/2010/main" val="2256228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E63B-0C44-E74C-BE50-6320F068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CC821-BA08-CB4B-96D1-0048F5C0C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Layer Normalization is simply the transposition of Batch Normalization. Instead of normalizing across a batch, it normalizes within a batch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type of normalization is much easier to theoretically analyze and has been empirically shown to stabilize hidden states</a:t>
            </a:r>
          </a:p>
          <a:p>
            <a:r>
              <a:rPr lang="en-US" dirty="0"/>
              <a:t>See the original paper here: </a:t>
            </a:r>
            <a:r>
              <a:rPr lang="en-CA" dirty="0">
                <a:hlinkClick r:id="rId2"/>
              </a:rPr>
              <a:t>https://arxiv.org/pdf/1607.06450.pdf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536736FA-3CAA-4F44-B853-CA24D310F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304" y="2746075"/>
            <a:ext cx="5555392" cy="17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0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79B5-D50B-C04B-9770-BD6DFDAA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9A9A-50AF-9E44-8B4D-298983EEA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8560"/>
          </a:xfrm>
        </p:spPr>
        <p:txBody>
          <a:bodyPr/>
          <a:lstStyle/>
          <a:p>
            <a:r>
              <a:rPr lang="en-US" b="1" dirty="0"/>
              <a:t>Idea</a:t>
            </a:r>
            <a:r>
              <a:rPr lang="en-US" dirty="0"/>
              <a:t>: Give the model memory</a:t>
            </a:r>
          </a:p>
          <a:p>
            <a:r>
              <a:rPr lang="en-US" dirty="0"/>
              <a:t>Do this by maintaining a hidden state, which is passed into the next iteration of the model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B26C1DB-6904-4C44-947A-CB4F96C0869D}"/>
              </a:ext>
            </a:extLst>
          </p:cNvPr>
          <p:cNvSpPr/>
          <p:nvPr/>
        </p:nvSpPr>
        <p:spPr>
          <a:xfrm>
            <a:off x="6644778" y="4486187"/>
            <a:ext cx="984738" cy="984738"/>
          </a:xfrm>
          <a:prstGeom prst="roundRect">
            <a:avLst/>
          </a:prstGeom>
          <a:solidFill>
            <a:schemeClr val="tx1">
              <a:lumMod val="50000"/>
              <a:alpha val="5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DA5090-F0EA-B748-B998-5FA11FFDC16A}"/>
              </a:ext>
            </a:extLst>
          </p:cNvPr>
          <p:cNvCxnSpPr>
            <a:cxnSpLocks/>
          </p:cNvCxnSpPr>
          <p:nvPr/>
        </p:nvCxnSpPr>
        <p:spPr>
          <a:xfrm>
            <a:off x="3971919" y="4962027"/>
            <a:ext cx="5744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352FF1-9055-944D-A435-5103438C2629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7137147" y="547092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43FE1F-BAAC-A645-BC8E-2B17B474C495}"/>
              </a:ext>
            </a:extLst>
          </p:cNvPr>
          <p:cNvSpPr txBox="1"/>
          <p:nvPr/>
        </p:nvSpPr>
        <p:spPr>
          <a:xfrm>
            <a:off x="4654794" y="5912581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0C472-A6BF-9944-A159-B67A0A9771D7}"/>
              </a:ext>
            </a:extLst>
          </p:cNvPr>
          <p:cNvSpPr txBox="1"/>
          <p:nvPr/>
        </p:nvSpPr>
        <p:spPr>
          <a:xfrm>
            <a:off x="6638914" y="5908737"/>
            <a:ext cx="1078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DA4BE-3917-B44B-9F89-737A6633DB76}"/>
              </a:ext>
            </a:extLst>
          </p:cNvPr>
          <p:cNvSpPr txBox="1"/>
          <p:nvPr/>
        </p:nvSpPr>
        <p:spPr>
          <a:xfrm>
            <a:off x="8614250" y="5908737"/>
            <a:ext cx="1395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FAA98D-DCC1-5349-9662-DAAB635534BF}"/>
              </a:ext>
            </a:extLst>
          </p:cNvPr>
          <p:cNvCxnSpPr>
            <a:cxnSpLocks/>
          </p:cNvCxnSpPr>
          <p:nvPr/>
        </p:nvCxnSpPr>
        <p:spPr>
          <a:xfrm flipV="1">
            <a:off x="9713298" y="4971505"/>
            <a:ext cx="550985" cy="1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453D27A-8EEC-BB44-841D-B0CF182058A1}"/>
              </a:ext>
            </a:extLst>
          </p:cNvPr>
          <p:cNvSpPr/>
          <p:nvPr/>
        </p:nvSpPr>
        <p:spPr>
          <a:xfrm>
            <a:off x="8713906" y="4469658"/>
            <a:ext cx="984738" cy="984738"/>
          </a:xfrm>
          <a:prstGeom prst="roundRect">
            <a:avLst/>
          </a:prstGeom>
          <a:solidFill>
            <a:schemeClr val="tx1">
              <a:lumMod val="50000"/>
              <a:alpha val="5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3D3F59-B6A8-EB41-8F2F-6C3F8E81D617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7629516" y="4962027"/>
            <a:ext cx="1084390" cy="16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EFCDE5-7643-9748-9432-17AD5627F5FA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9206275" y="5454396"/>
            <a:ext cx="5866" cy="346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FF78E9-6986-D54E-9BF3-F28CF5A57119}"/>
              </a:ext>
            </a:extLst>
          </p:cNvPr>
          <p:cNvSpPr txBox="1"/>
          <p:nvPr/>
        </p:nvSpPr>
        <p:spPr>
          <a:xfrm>
            <a:off x="6646988" y="4749782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RNN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8D908D-E98A-5140-A2ED-CB7ED80C7736}"/>
              </a:ext>
            </a:extLst>
          </p:cNvPr>
          <p:cNvSpPr txBox="1"/>
          <p:nvPr/>
        </p:nvSpPr>
        <p:spPr>
          <a:xfrm>
            <a:off x="8710250" y="4688589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RNN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AFDA54-DB6D-4144-AB66-21C75639B511}"/>
              </a:ext>
            </a:extLst>
          </p:cNvPr>
          <p:cNvCxnSpPr>
            <a:cxnSpLocks/>
          </p:cNvCxnSpPr>
          <p:nvPr/>
        </p:nvCxnSpPr>
        <p:spPr>
          <a:xfrm flipH="1" flipV="1">
            <a:off x="7131281" y="4115069"/>
            <a:ext cx="5866" cy="346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B2A545-D976-0D49-8D1B-3D03C0FC5C0B}"/>
              </a:ext>
            </a:extLst>
          </p:cNvPr>
          <p:cNvCxnSpPr>
            <a:cxnSpLocks/>
          </p:cNvCxnSpPr>
          <p:nvPr/>
        </p:nvCxnSpPr>
        <p:spPr>
          <a:xfrm flipH="1" flipV="1">
            <a:off x="9185748" y="4129705"/>
            <a:ext cx="5866" cy="346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E4A136-142C-0A45-B047-BB404F77266B}"/>
              </a:ext>
            </a:extLst>
          </p:cNvPr>
          <p:cNvSpPr txBox="1"/>
          <p:nvPr/>
        </p:nvSpPr>
        <p:spPr>
          <a:xfrm>
            <a:off x="8602527" y="3860679"/>
            <a:ext cx="1327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</a:t>
            </a:r>
            <a:endParaRPr lang="en-US" sz="1400" dirty="0">
              <a:solidFill>
                <a:srgbClr val="FF4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5BD1E6-9E94-9549-A822-080CCD8C791F}"/>
              </a:ext>
            </a:extLst>
          </p:cNvPr>
          <p:cNvSpPr txBox="1"/>
          <p:nvPr/>
        </p:nvSpPr>
        <p:spPr>
          <a:xfrm>
            <a:off x="6646988" y="3827050"/>
            <a:ext cx="107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3129A7-CF36-2248-A036-6D8C1F086F7E}"/>
              </a:ext>
            </a:extLst>
          </p:cNvPr>
          <p:cNvSpPr txBox="1"/>
          <p:nvPr/>
        </p:nvSpPr>
        <p:spPr>
          <a:xfrm>
            <a:off x="1131277" y="4803333"/>
            <a:ext cx="175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Initialized randomly</a:t>
            </a:r>
            <a:endParaRPr lang="en-US" sz="1400" b="1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64AA77-E482-D342-B150-92E0EF125B1B}"/>
              </a:ext>
            </a:extLst>
          </p:cNvPr>
          <p:cNvCxnSpPr>
            <a:cxnSpLocks/>
          </p:cNvCxnSpPr>
          <p:nvPr/>
        </p:nvCxnSpPr>
        <p:spPr>
          <a:xfrm>
            <a:off x="2769866" y="4962027"/>
            <a:ext cx="590280" cy="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299CEB6-C8E4-5C4A-8BF2-3358A88E36E5}"/>
              </a:ext>
            </a:extLst>
          </p:cNvPr>
          <p:cNvSpPr/>
          <p:nvPr/>
        </p:nvSpPr>
        <p:spPr>
          <a:xfrm>
            <a:off x="4557307" y="4486187"/>
            <a:ext cx="984738" cy="984738"/>
          </a:xfrm>
          <a:prstGeom prst="roundRect">
            <a:avLst/>
          </a:prstGeom>
          <a:solidFill>
            <a:schemeClr val="tx1">
              <a:lumMod val="50000"/>
              <a:alpha val="5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89CBC8-DA60-9748-9F64-FF719E39D0FD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049676" y="547092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972F28-79D1-8644-A6E2-2AD5AEDBB5C9}"/>
              </a:ext>
            </a:extLst>
          </p:cNvPr>
          <p:cNvSpPr txBox="1"/>
          <p:nvPr/>
        </p:nvSpPr>
        <p:spPr>
          <a:xfrm>
            <a:off x="4559517" y="4749782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RNN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4346CA-346F-5B40-807F-BF446438F694}"/>
              </a:ext>
            </a:extLst>
          </p:cNvPr>
          <p:cNvCxnSpPr>
            <a:cxnSpLocks/>
          </p:cNvCxnSpPr>
          <p:nvPr/>
        </p:nvCxnSpPr>
        <p:spPr>
          <a:xfrm flipH="1" flipV="1">
            <a:off x="5043810" y="4115069"/>
            <a:ext cx="5866" cy="346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BEFD4BD-B10E-B542-AB7B-C589A152EEB4}"/>
              </a:ext>
            </a:extLst>
          </p:cNvPr>
          <p:cNvSpPr txBox="1"/>
          <p:nvPr/>
        </p:nvSpPr>
        <p:spPr>
          <a:xfrm>
            <a:off x="4645267" y="3794928"/>
            <a:ext cx="1003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naturel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7CEFAD-CB1A-244E-B33C-AB332FEBAEE3}"/>
              </a:ext>
            </a:extLst>
          </p:cNvPr>
          <p:cNvCxnSpPr>
            <a:cxnSpLocks/>
          </p:cNvCxnSpPr>
          <p:nvPr/>
        </p:nvCxnSpPr>
        <p:spPr>
          <a:xfrm flipV="1">
            <a:off x="5560388" y="4994861"/>
            <a:ext cx="1084390" cy="16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E7AEE73-8E40-C949-A6FA-9EA2FEBBAA77}"/>
                  </a:ext>
                </a:extLst>
              </p:cNvPr>
              <p:cNvSpPr txBox="1"/>
              <p:nvPr/>
            </p:nvSpPr>
            <p:spPr>
              <a:xfrm>
                <a:off x="3634154" y="4791713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E7AEE73-8E40-C949-A6FA-9EA2FEBBA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4" y="4791713"/>
                <a:ext cx="398584" cy="333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389BA6-1EDA-E749-B5AC-28758ACE5A87}"/>
                  </a:ext>
                </a:extLst>
              </p:cNvPr>
              <p:cNvSpPr txBox="1"/>
              <p:nvPr/>
            </p:nvSpPr>
            <p:spPr>
              <a:xfrm>
                <a:off x="5863311" y="4660923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389BA6-1EDA-E749-B5AC-28758ACE5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311" y="4660923"/>
                <a:ext cx="398584" cy="333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CA9E7E-4B31-D04F-8CF9-882828B464F4}"/>
                  </a:ext>
                </a:extLst>
              </p:cNvPr>
              <p:cNvSpPr txBox="1"/>
              <p:nvPr/>
            </p:nvSpPr>
            <p:spPr>
              <a:xfrm>
                <a:off x="7971703" y="4614764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CA9E7E-4B31-D04F-8CF9-882828B46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703" y="4614764"/>
                <a:ext cx="398584" cy="333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53D6E3-AB96-184F-BDB7-179D36A81DD2}"/>
                  </a:ext>
                </a:extLst>
              </p:cNvPr>
              <p:cNvSpPr txBox="1"/>
              <p:nvPr/>
            </p:nvSpPr>
            <p:spPr>
              <a:xfrm>
                <a:off x="10290651" y="4823753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53D6E3-AB96-184F-BDB7-179D36A8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651" y="4823753"/>
                <a:ext cx="398584" cy="3339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135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8AEE-A085-164D-BABC-005DD68E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Attention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7BEB93-9398-2E4C-9FD0-778479F05DB3}"/>
                  </a:ext>
                </a:extLst>
              </p:cNvPr>
              <p:cNvSpPr txBox="1"/>
              <p:nvPr/>
            </p:nvSpPr>
            <p:spPr>
              <a:xfrm>
                <a:off x="578196" y="1991466"/>
                <a:ext cx="6922356" cy="2397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𝐿𝑖𝑛𝑒𝑎𝑟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𝑅𝑒𝐿𝑈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𝐿𝑖𝑛𝑒𝑎𝑟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𝑐𝑜𝑛𝑐𝑎𝑡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)</m:t>
                      </m:r>
                    </m:oMath>
                  </m:oMathPara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𝑆𝑜𝑓𝑡𝑚𝑎𝑥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𝑉</m:t>
                      </m:r>
                    </m:oMath>
                  </m:oMathPara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7BEB93-9398-2E4C-9FD0-778479F05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96" y="1991466"/>
                <a:ext cx="6922356" cy="2397131"/>
              </a:xfrm>
              <a:prstGeom prst="rect">
                <a:avLst/>
              </a:prstGeo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6BEC913-8C65-614F-9E33-4938AA6F6FC5}"/>
              </a:ext>
            </a:extLst>
          </p:cNvPr>
          <p:cNvSpPr txBox="1"/>
          <p:nvPr/>
        </p:nvSpPr>
        <p:spPr>
          <a:xfrm>
            <a:off x="8677912" y="6305628"/>
            <a:ext cx="33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673307-F767-264D-AA35-A6B0EACF8A94}"/>
              </a:ext>
            </a:extLst>
          </p:cNvPr>
          <p:cNvCxnSpPr>
            <a:cxnSpLocks/>
          </p:cNvCxnSpPr>
          <p:nvPr/>
        </p:nvCxnSpPr>
        <p:spPr>
          <a:xfrm flipV="1">
            <a:off x="8844732" y="5974242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B0A63F-BAC2-D648-90F4-9CEB01F84048}"/>
              </a:ext>
            </a:extLst>
          </p:cNvPr>
          <p:cNvSpPr txBox="1"/>
          <p:nvPr/>
        </p:nvSpPr>
        <p:spPr>
          <a:xfrm>
            <a:off x="9299869" y="6305628"/>
            <a:ext cx="33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332F8-2784-744C-90B2-79EC69C9E801}"/>
              </a:ext>
            </a:extLst>
          </p:cNvPr>
          <p:cNvCxnSpPr>
            <a:cxnSpLocks/>
          </p:cNvCxnSpPr>
          <p:nvPr/>
        </p:nvCxnSpPr>
        <p:spPr>
          <a:xfrm flipV="1">
            <a:off x="9466689" y="5974242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DB3535F-51CF-6C44-80B3-C577D11D9440}"/>
              </a:ext>
            </a:extLst>
          </p:cNvPr>
          <p:cNvSpPr/>
          <p:nvPr/>
        </p:nvSpPr>
        <p:spPr>
          <a:xfrm>
            <a:off x="8725613" y="4483081"/>
            <a:ext cx="907895" cy="621892"/>
          </a:xfrm>
          <a:prstGeom prst="roundRect">
            <a:avLst/>
          </a:prstGeom>
          <a:solidFill>
            <a:srgbClr val="92D05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99794EE-2D5F-074B-A914-F71CDC9292B5}"/>
              </a:ext>
            </a:extLst>
          </p:cNvPr>
          <p:cNvSpPr/>
          <p:nvPr/>
        </p:nvSpPr>
        <p:spPr>
          <a:xfrm>
            <a:off x="8725613" y="5511839"/>
            <a:ext cx="907895" cy="369332"/>
          </a:xfrm>
          <a:prstGeom prst="roundRect">
            <a:avLst/>
          </a:prstGeom>
          <a:solidFill>
            <a:srgbClr val="FFFF0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B01CC9-0362-4F4E-BFE4-D1765906995B}"/>
              </a:ext>
            </a:extLst>
          </p:cNvPr>
          <p:cNvSpPr txBox="1"/>
          <p:nvPr/>
        </p:nvSpPr>
        <p:spPr>
          <a:xfrm>
            <a:off x="8677912" y="5560971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6CCF6-57F7-F84E-91C8-5713BF9F47FB}"/>
              </a:ext>
            </a:extLst>
          </p:cNvPr>
          <p:cNvSpPr txBox="1"/>
          <p:nvPr/>
        </p:nvSpPr>
        <p:spPr>
          <a:xfrm>
            <a:off x="8725613" y="4669393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D1D135-4583-314C-A996-B6002AE108A3}"/>
              </a:ext>
            </a:extLst>
          </p:cNvPr>
          <p:cNvCxnSpPr>
            <a:cxnSpLocks/>
          </p:cNvCxnSpPr>
          <p:nvPr/>
        </p:nvCxnSpPr>
        <p:spPr>
          <a:xfrm flipV="1">
            <a:off x="9182483" y="5142044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585DA8F-848E-2C4C-8920-41A39E648475}"/>
              </a:ext>
            </a:extLst>
          </p:cNvPr>
          <p:cNvSpPr/>
          <p:nvPr/>
        </p:nvSpPr>
        <p:spPr>
          <a:xfrm>
            <a:off x="8725613" y="3688579"/>
            <a:ext cx="907895" cy="369332"/>
          </a:xfrm>
          <a:prstGeom prst="roundRect">
            <a:avLst/>
          </a:prstGeom>
          <a:solidFill>
            <a:srgbClr val="0070C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9E32D60-6490-4F49-9968-044AB72F6417}"/>
              </a:ext>
            </a:extLst>
          </p:cNvPr>
          <p:cNvSpPr/>
          <p:nvPr/>
        </p:nvSpPr>
        <p:spPr>
          <a:xfrm>
            <a:off x="8708498" y="2647086"/>
            <a:ext cx="907895" cy="621892"/>
          </a:xfrm>
          <a:prstGeom prst="roundRect">
            <a:avLst/>
          </a:prstGeom>
          <a:solidFill>
            <a:srgbClr val="92D05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9EBB0-9EBD-8D46-A3AE-7381B658F0A3}"/>
              </a:ext>
            </a:extLst>
          </p:cNvPr>
          <p:cNvSpPr txBox="1"/>
          <p:nvPr/>
        </p:nvSpPr>
        <p:spPr>
          <a:xfrm>
            <a:off x="8708498" y="2833398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F5EEE1-60C7-6C4E-8C79-5B4D0E97889F}"/>
              </a:ext>
            </a:extLst>
          </p:cNvPr>
          <p:cNvSpPr txBox="1"/>
          <p:nvPr/>
        </p:nvSpPr>
        <p:spPr>
          <a:xfrm>
            <a:off x="8687191" y="3723487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31D828-BDC7-4540-AFFB-BEB448F1C012}"/>
              </a:ext>
            </a:extLst>
          </p:cNvPr>
          <p:cNvCxnSpPr>
            <a:cxnSpLocks/>
          </p:cNvCxnSpPr>
          <p:nvPr/>
        </p:nvCxnSpPr>
        <p:spPr>
          <a:xfrm flipV="1">
            <a:off x="9174802" y="4094509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31245-C731-A84A-84A7-13FEAF19D008}"/>
              </a:ext>
            </a:extLst>
          </p:cNvPr>
          <p:cNvCxnSpPr>
            <a:cxnSpLocks/>
          </p:cNvCxnSpPr>
          <p:nvPr/>
        </p:nvCxnSpPr>
        <p:spPr>
          <a:xfrm flipV="1">
            <a:off x="9160296" y="3338374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DFE28CB-A4D2-364F-BC70-B983C3484847}"/>
              </a:ext>
            </a:extLst>
          </p:cNvPr>
          <p:cNvSpPr/>
          <p:nvPr/>
        </p:nvSpPr>
        <p:spPr>
          <a:xfrm>
            <a:off x="8728536" y="1863829"/>
            <a:ext cx="907895" cy="369332"/>
          </a:xfrm>
          <a:prstGeom prst="roundRect">
            <a:avLst/>
          </a:prstGeom>
          <a:solidFill>
            <a:srgbClr val="0070C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86DA86-D596-6A4E-9E52-FB374DD98D66}"/>
              </a:ext>
            </a:extLst>
          </p:cNvPr>
          <p:cNvSpPr txBox="1"/>
          <p:nvPr/>
        </p:nvSpPr>
        <p:spPr>
          <a:xfrm>
            <a:off x="8690114" y="1898737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CD81A0-3B87-774B-AD87-CD09802068A7}"/>
              </a:ext>
            </a:extLst>
          </p:cNvPr>
          <p:cNvCxnSpPr>
            <a:cxnSpLocks/>
          </p:cNvCxnSpPr>
          <p:nvPr/>
        </p:nvCxnSpPr>
        <p:spPr>
          <a:xfrm flipV="1">
            <a:off x="9155998" y="2283228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771054-6E73-9545-B2D3-438300A6C61A}"/>
              </a:ext>
            </a:extLst>
          </p:cNvPr>
          <p:cNvCxnSpPr>
            <a:cxnSpLocks/>
          </p:cNvCxnSpPr>
          <p:nvPr/>
        </p:nvCxnSpPr>
        <p:spPr>
          <a:xfrm flipV="1">
            <a:off x="9155998" y="1455204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3F6D5F-12CD-9F4C-9EFB-86CB627D225E}"/>
              </a:ext>
            </a:extLst>
          </p:cNvPr>
          <p:cNvSpPr txBox="1"/>
          <p:nvPr/>
        </p:nvSpPr>
        <p:spPr>
          <a:xfrm>
            <a:off x="9974079" y="6288672"/>
            <a:ext cx="33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1C2119-3EAF-ED48-B75B-CA5999BA4CA3}"/>
              </a:ext>
            </a:extLst>
          </p:cNvPr>
          <p:cNvCxnSpPr>
            <a:cxnSpLocks/>
          </p:cNvCxnSpPr>
          <p:nvPr/>
        </p:nvCxnSpPr>
        <p:spPr>
          <a:xfrm flipH="1" flipV="1">
            <a:off x="10088646" y="1455204"/>
            <a:ext cx="52252" cy="4714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13A3FC-0A2D-3E4C-93A3-49FB44F3D704}"/>
              </a:ext>
            </a:extLst>
          </p:cNvPr>
          <p:cNvSpPr txBox="1"/>
          <p:nvPr/>
        </p:nvSpPr>
        <p:spPr>
          <a:xfrm>
            <a:off x="9466688" y="219665"/>
            <a:ext cx="52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2072775-B993-854C-84F5-AFE73950919B}"/>
              </a:ext>
            </a:extLst>
          </p:cNvPr>
          <p:cNvSpPr/>
          <p:nvPr/>
        </p:nvSpPr>
        <p:spPr>
          <a:xfrm>
            <a:off x="9012740" y="979408"/>
            <a:ext cx="1294978" cy="369332"/>
          </a:xfrm>
          <a:prstGeom prst="roundRect">
            <a:avLst/>
          </a:prstGeom>
          <a:solidFill>
            <a:srgbClr val="7030A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5C7F6-E220-A246-AD70-8E1A271D56A3}"/>
              </a:ext>
            </a:extLst>
          </p:cNvPr>
          <p:cNvCxnSpPr>
            <a:cxnSpLocks/>
          </p:cNvCxnSpPr>
          <p:nvPr/>
        </p:nvCxnSpPr>
        <p:spPr>
          <a:xfrm flipV="1">
            <a:off x="9675007" y="564729"/>
            <a:ext cx="0" cy="314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9334E8-61A3-7041-8F5D-630E389E2A68}"/>
              </a:ext>
            </a:extLst>
          </p:cNvPr>
          <p:cNvSpPr txBox="1"/>
          <p:nvPr/>
        </p:nvSpPr>
        <p:spPr>
          <a:xfrm>
            <a:off x="8895420" y="1012974"/>
            <a:ext cx="154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Dot Product</a:t>
            </a:r>
          </a:p>
        </p:txBody>
      </p:sp>
    </p:spTree>
    <p:extLst>
      <p:ext uri="{BB962C8B-B14F-4D97-AF65-F5344CB8AC3E}">
        <p14:creationId xmlns:p14="http://schemas.microsoft.com/office/powerpoint/2010/main" val="2374860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6FB4-014A-CE4E-AF6B-699DC2B0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Dot Attention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83B050-B797-394D-B876-43F82FEA071A}"/>
                  </a:ext>
                </a:extLst>
              </p:cNvPr>
              <p:cNvSpPr txBox="1"/>
              <p:nvPr/>
            </p:nvSpPr>
            <p:spPr>
              <a:xfrm>
                <a:off x="838200" y="1904969"/>
                <a:ext cx="6922356" cy="315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𝐿𝑖𝑛𝑒𝑎𝑟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𝐿𝑖𝑛𝑒𝑎𝑟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:endParaRPr lang="en-US" sz="2400" i="1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𝑆𝑜𝑓𝑡𝑚𝑎𝑥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𝐿𝑖𝑛𝑒𝑎𝑟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83B050-B797-394D-B876-43F82FEA0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4969"/>
                <a:ext cx="6922356" cy="3150030"/>
              </a:xfrm>
              <a:prstGeom prst="rect">
                <a:avLst/>
              </a:prstGeom>
              <a:blipFill>
                <a:blip r:embed="rId2"/>
                <a:stretch>
                  <a:fillRect l="-6227" b="-56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8B2719-1D5F-AB4A-B38F-185A02F67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097"/>
          <a:stretch/>
        </p:blipFill>
        <p:spPr>
          <a:xfrm>
            <a:off x="7822020" y="1904969"/>
            <a:ext cx="3531780" cy="36953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9242C-4163-B84B-8C55-414761EDE589}"/>
              </a:ext>
            </a:extLst>
          </p:cNvPr>
          <p:cNvSpPr txBox="1"/>
          <p:nvPr/>
        </p:nvSpPr>
        <p:spPr>
          <a:xfrm>
            <a:off x="4903484" y="3305659"/>
            <a:ext cx="2558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Including masks in a particular way gives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Causal Dot Attention</a:t>
            </a:r>
            <a:endParaRPr lang="en-US" sz="14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81A8AC-5DA1-4E47-9F48-AA567F58B83C}"/>
              </a:ext>
            </a:extLst>
          </p:cNvPr>
          <p:cNvCxnSpPr>
            <a:cxnSpLocks/>
          </p:cNvCxnSpPr>
          <p:nvPr/>
        </p:nvCxnSpPr>
        <p:spPr>
          <a:xfrm>
            <a:off x="7461510" y="3567269"/>
            <a:ext cx="1077009" cy="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8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BEE5-837D-6D42-8128-0D490580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F114-2BAB-FB43-84D3-06216B10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</a:t>
            </a:r>
            <a:r>
              <a:rPr lang="en-US" dirty="0"/>
              <a:t>: processes the entire sentence before giving any outputs</a:t>
            </a:r>
          </a:p>
          <a:p>
            <a:r>
              <a:rPr lang="en-US" dirty="0"/>
              <a:t>Do this by having a forward pass and then a backward pass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6071AB1-FECD-354A-A892-9AE1EA94024D}"/>
              </a:ext>
            </a:extLst>
          </p:cNvPr>
          <p:cNvSpPr/>
          <p:nvPr/>
        </p:nvSpPr>
        <p:spPr>
          <a:xfrm>
            <a:off x="1331553" y="4969487"/>
            <a:ext cx="3421661" cy="984738"/>
          </a:xfrm>
          <a:prstGeom prst="roundRect">
            <a:avLst/>
          </a:prstGeom>
          <a:solidFill>
            <a:schemeClr val="tx1">
              <a:lumMod val="50000"/>
              <a:alpha val="5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DB3F57-FCF4-5E4E-A7FF-72BF8CA9933F}"/>
              </a:ext>
            </a:extLst>
          </p:cNvPr>
          <p:cNvSpPr txBox="1"/>
          <p:nvPr/>
        </p:nvSpPr>
        <p:spPr>
          <a:xfrm>
            <a:off x="903656" y="6339472"/>
            <a:ext cx="469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&lt;SOS&gt; natural language processing &lt;EOS&gt;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2ED4C4A-6BAF-E64D-A152-3A645CD863B2}"/>
              </a:ext>
            </a:extLst>
          </p:cNvPr>
          <p:cNvSpPr/>
          <p:nvPr/>
        </p:nvSpPr>
        <p:spPr>
          <a:xfrm>
            <a:off x="5111262" y="3874477"/>
            <a:ext cx="984738" cy="984738"/>
          </a:xfrm>
          <a:prstGeom prst="roundRect">
            <a:avLst/>
          </a:prstGeom>
          <a:solidFill>
            <a:srgbClr val="92D05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9E03D6-73D1-DF49-94BB-446243B1BE2C}"/>
              </a:ext>
            </a:extLst>
          </p:cNvPr>
          <p:cNvSpPr txBox="1"/>
          <p:nvPr/>
        </p:nvSpPr>
        <p:spPr>
          <a:xfrm>
            <a:off x="5111262" y="4120374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Linear Layer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BAB6B0D-92E6-594F-B128-BCFA12B78715}"/>
              </a:ext>
            </a:extLst>
          </p:cNvPr>
          <p:cNvSpPr txBox="1"/>
          <p:nvPr/>
        </p:nvSpPr>
        <p:spPr>
          <a:xfrm>
            <a:off x="6096000" y="6339472"/>
            <a:ext cx="469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&lt;EOS&gt; processing language natural &lt;SOS&gt;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A80CE15-BCD9-D44A-A992-FBF5695E0A4F}"/>
              </a:ext>
            </a:extLst>
          </p:cNvPr>
          <p:cNvSpPr/>
          <p:nvPr/>
        </p:nvSpPr>
        <p:spPr>
          <a:xfrm>
            <a:off x="6536599" y="4969487"/>
            <a:ext cx="3421661" cy="984738"/>
          </a:xfrm>
          <a:prstGeom prst="roundRect">
            <a:avLst/>
          </a:prstGeom>
          <a:solidFill>
            <a:schemeClr val="tx1">
              <a:lumMod val="50000"/>
              <a:alpha val="5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DE0635-9D50-4B48-A0DD-255161B54A89}"/>
              </a:ext>
            </a:extLst>
          </p:cNvPr>
          <p:cNvCxnSpPr>
            <a:cxnSpLocks/>
          </p:cNvCxnSpPr>
          <p:nvPr/>
        </p:nvCxnSpPr>
        <p:spPr>
          <a:xfrm flipV="1">
            <a:off x="3042382" y="5976573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128B8DA-111D-CE41-9AE8-25E36CEA8284}"/>
              </a:ext>
            </a:extLst>
          </p:cNvPr>
          <p:cNvCxnSpPr>
            <a:cxnSpLocks/>
          </p:cNvCxnSpPr>
          <p:nvPr/>
        </p:nvCxnSpPr>
        <p:spPr>
          <a:xfrm flipV="1">
            <a:off x="8247428" y="595422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EF16B1-95CD-D548-B963-3D3DF09D2AE0}"/>
              </a:ext>
            </a:extLst>
          </p:cNvPr>
          <p:cNvCxnSpPr>
            <a:cxnSpLocks/>
          </p:cNvCxnSpPr>
          <p:nvPr/>
        </p:nvCxnSpPr>
        <p:spPr>
          <a:xfrm flipV="1">
            <a:off x="5630990" y="3514477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83D177-8AD9-284B-B330-FB9BCF3E3B74}"/>
              </a:ext>
            </a:extLst>
          </p:cNvPr>
          <p:cNvSpPr txBox="1"/>
          <p:nvPr/>
        </p:nvSpPr>
        <p:spPr>
          <a:xfrm>
            <a:off x="3553315" y="3180589"/>
            <a:ext cx="469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&lt;SOS&gt; traitement langage naturel &lt;EOS&gt;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065C76-B270-1049-98FB-BAA3FA5F92E3}"/>
              </a:ext>
            </a:extLst>
          </p:cNvPr>
          <p:cNvCxnSpPr>
            <a:cxnSpLocks/>
          </p:cNvCxnSpPr>
          <p:nvPr/>
        </p:nvCxnSpPr>
        <p:spPr>
          <a:xfrm flipV="1">
            <a:off x="3042383" y="4381984"/>
            <a:ext cx="1916479" cy="477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7A81BA0-6748-C54E-8BCE-5731263D79E6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4357319"/>
            <a:ext cx="1916479" cy="477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422E010-B1C6-8B41-AF4A-8C3B25A30278}"/>
              </a:ext>
            </a:extLst>
          </p:cNvPr>
          <p:cNvSpPr txBox="1"/>
          <p:nvPr/>
        </p:nvSpPr>
        <p:spPr>
          <a:xfrm>
            <a:off x="2248272" y="5229122"/>
            <a:ext cx="158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Forward-pass RNN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CED6F5-FB50-FE48-964C-487E45F27809}"/>
              </a:ext>
            </a:extLst>
          </p:cNvPr>
          <p:cNvSpPr txBox="1"/>
          <p:nvPr/>
        </p:nvSpPr>
        <p:spPr>
          <a:xfrm>
            <a:off x="7453318" y="5240953"/>
            <a:ext cx="158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Backward-pass RNN</a:t>
            </a:r>
          </a:p>
        </p:txBody>
      </p:sp>
    </p:spTree>
    <p:extLst>
      <p:ext uri="{BB962C8B-B14F-4D97-AF65-F5344CB8AC3E}">
        <p14:creationId xmlns:p14="http://schemas.microsoft.com/office/powerpoint/2010/main" val="114979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7262612-A677-6D48-A78E-B6E47CC6FB63}"/>
              </a:ext>
            </a:extLst>
          </p:cNvPr>
          <p:cNvSpPr/>
          <p:nvPr/>
        </p:nvSpPr>
        <p:spPr>
          <a:xfrm>
            <a:off x="1044822" y="4788403"/>
            <a:ext cx="984738" cy="984738"/>
          </a:xfrm>
          <a:prstGeom prst="roundRect">
            <a:avLst/>
          </a:prstGeom>
          <a:solidFill>
            <a:schemeClr val="tx1">
              <a:lumMod val="50000"/>
              <a:alpha val="5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0958A16-CFD7-A94F-9B95-A64E1D522FEE}"/>
              </a:ext>
            </a:extLst>
          </p:cNvPr>
          <p:cNvSpPr/>
          <p:nvPr/>
        </p:nvSpPr>
        <p:spPr>
          <a:xfrm>
            <a:off x="5171345" y="4771876"/>
            <a:ext cx="984738" cy="984738"/>
          </a:xfrm>
          <a:prstGeom prst="roundRect">
            <a:avLst/>
          </a:prstGeom>
          <a:solidFill>
            <a:schemeClr val="tx1">
              <a:lumMod val="50000"/>
              <a:alpha val="5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2B2343-617D-E445-9445-AC86E7EE4706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70392" y="5280772"/>
            <a:ext cx="5744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5A4DF1D-A80B-0340-85AB-504E1F2921AB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1537191" y="5773141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960E26-89A4-D54A-B268-E3AC66EC43A7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5663714" y="575661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6BD2C32-21E4-7A42-B0E4-126DB2C7BACF}"/>
              </a:ext>
            </a:extLst>
          </p:cNvPr>
          <p:cNvSpPr txBox="1"/>
          <p:nvPr/>
        </p:nvSpPr>
        <p:spPr>
          <a:xfrm>
            <a:off x="3170813" y="6233453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ACE3E6-9A11-D04E-ADDB-B8B7BD227DF0}"/>
              </a:ext>
            </a:extLst>
          </p:cNvPr>
          <p:cNvSpPr txBox="1"/>
          <p:nvPr/>
        </p:nvSpPr>
        <p:spPr>
          <a:xfrm>
            <a:off x="5154933" y="6229609"/>
            <a:ext cx="1078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F24C8B-A538-4942-97FC-DCCE50EB9F5F}"/>
              </a:ext>
            </a:extLst>
          </p:cNvPr>
          <p:cNvSpPr txBox="1"/>
          <p:nvPr/>
        </p:nvSpPr>
        <p:spPr>
          <a:xfrm>
            <a:off x="7130269" y="6229609"/>
            <a:ext cx="1395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657C3C-383E-3B47-9BAB-8FC89D6F8726}"/>
              </a:ext>
            </a:extLst>
          </p:cNvPr>
          <p:cNvCxnSpPr>
            <a:cxnSpLocks/>
            <a:stCxn id="83" idx="3"/>
            <a:endCxn id="70" idx="1"/>
          </p:cNvCxnSpPr>
          <p:nvPr/>
        </p:nvCxnSpPr>
        <p:spPr>
          <a:xfrm>
            <a:off x="4098687" y="5264243"/>
            <a:ext cx="108000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249FD29-AE85-DE4A-98AE-4213F2E15B0F}"/>
              </a:ext>
            </a:extLst>
          </p:cNvPr>
          <p:cNvSpPr/>
          <p:nvPr/>
        </p:nvSpPr>
        <p:spPr>
          <a:xfrm>
            <a:off x="3113950" y="4771874"/>
            <a:ext cx="984738" cy="984738"/>
          </a:xfrm>
          <a:prstGeom prst="roundRect">
            <a:avLst/>
          </a:prstGeom>
          <a:solidFill>
            <a:schemeClr val="tx1">
              <a:lumMod val="50000"/>
              <a:alpha val="5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4B256B-FE54-444F-8596-FEF357D8D24D}"/>
              </a:ext>
            </a:extLst>
          </p:cNvPr>
          <p:cNvCxnSpPr>
            <a:cxnSpLocks/>
            <a:stCxn id="69" idx="3"/>
            <a:endCxn id="83" idx="1"/>
          </p:cNvCxnSpPr>
          <p:nvPr/>
        </p:nvCxnSpPr>
        <p:spPr>
          <a:xfrm flipV="1">
            <a:off x="2029560" y="5264243"/>
            <a:ext cx="1084390" cy="16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7B9D2C2-80F0-4247-9B84-0B5B0BFD95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3606319" y="5756612"/>
            <a:ext cx="5866" cy="346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7440404-DFD8-404E-9480-BF36F30B656D}"/>
              </a:ext>
            </a:extLst>
          </p:cNvPr>
          <p:cNvSpPr txBox="1"/>
          <p:nvPr/>
        </p:nvSpPr>
        <p:spPr>
          <a:xfrm>
            <a:off x="1047032" y="5051998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B-RNN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1F6E2C0-1705-594D-BF9A-A05B5EC329FB}"/>
              </a:ext>
            </a:extLst>
          </p:cNvPr>
          <p:cNvSpPr txBox="1"/>
          <p:nvPr/>
        </p:nvSpPr>
        <p:spPr>
          <a:xfrm>
            <a:off x="3110294" y="4990805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B-RNN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166AC97-B2ED-9340-9069-0E3E38353EC5}"/>
              </a:ext>
            </a:extLst>
          </p:cNvPr>
          <p:cNvSpPr txBox="1"/>
          <p:nvPr/>
        </p:nvSpPr>
        <p:spPr>
          <a:xfrm>
            <a:off x="5162544" y="5002635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B-RNN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C688953-0DD0-C84E-8805-180FB5CFAAC3}"/>
              </a:ext>
            </a:extLst>
          </p:cNvPr>
          <p:cNvSpPr txBox="1"/>
          <p:nvPr/>
        </p:nvSpPr>
        <p:spPr>
          <a:xfrm>
            <a:off x="3487078" y="531471"/>
            <a:ext cx="1327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</a:t>
            </a:r>
            <a:endParaRPr lang="en-US" sz="1400" dirty="0">
              <a:solidFill>
                <a:srgbClr val="FF4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5DFD2A-C00B-DF4C-88FE-6041D7D17029}"/>
              </a:ext>
            </a:extLst>
          </p:cNvPr>
          <p:cNvSpPr txBox="1"/>
          <p:nvPr/>
        </p:nvSpPr>
        <p:spPr>
          <a:xfrm>
            <a:off x="5796787" y="547835"/>
            <a:ext cx="107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9A0416-FC94-4743-BEDE-5131511D8AC6}"/>
              </a:ext>
            </a:extLst>
          </p:cNvPr>
          <p:cNvSpPr txBox="1"/>
          <p:nvPr/>
        </p:nvSpPr>
        <p:spPr>
          <a:xfrm>
            <a:off x="7857363" y="551494"/>
            <a:ext cx="1003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naturel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5208515F-125C-2C4F-9E20-DEE345872B95}"/>
              </a:ext>
            </a:extLst>
          </p:cNvPr>
          <p:cNvSpPr/>
          <p:nvPr/>
        </p:nvSpPr>
        <p:spPr>
          <a:xfrm>
            <a:off x="1960691" y="2635591"/>
            <a:ext cx="984738" cy="984738"/>
          </a:xfrm>
          <a:prstGeom prst="roundRect">
            <a:avLst/>
          </a:prstGeom>
          <a:solidFill>
            <a:schemeClr val="tx1">
              <a:lumMod val="50000"/>
              <a:alpha val="5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BDBA9EBB-50E6-8248-AD3E-099D72DFAD81}"/>
              </a:ext>
            </a:extLst>
          </p:cNvPr>
          <p:cNvSpPr/>
          <p:nvPr/>
        </p:nvSpPr>
        <p:spPr>
          <a:xfrm>
            <a:off x="6087214" y="2619064"/>
            <a:ext cx="984738" cy="984738"/>
          </a:xfrm>
          <a:prstGeom prst="roundRect">
            <a:avLst/>
          </a:prstGeom>
          <a:solidFill>
            <a:schemeClr val="tx1">
              <a:lumMod val="50000"/>
              <a:alpha val="5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ED05C07-9864-3D4E-B041-E11B1DA4B3D4}"/>
                  </a:ext>
                </a:extLst>
              </p:cNvPr>
              <p:cNvSpPr txBox="1"/>
              <p:nvPr/>
            </p:nvSpPr>
            <p:spPr>
              <a:xfrm>
                <a:off x="3023109" y="3157303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ED05C07-9864-3D4E-B041-E11B1DA4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109" y="3157303"/>
                <a:ext cx="398584" cy="333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B9498FB-8A7B-6A4D-BC22-6CD56D7B1A21}"/>
              </a:ext>
            </a:extLst>
          </p:cNvPr>
          <p:cNvCxnSpPr>
            <a:cxnSpLocks/>
          </p:cNvCxnSpPr>
          <p:nvPr/>
        </p:nvCxnSpPr>
        <p:spPr>
          <a:xfrm flipH="1">
            <a:off x="5014556" y="3111431"/>
            <a:ext cx="108000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FE6CB9E5-8298-A841-93AA-BE15151890EC}"/>
              </a:ext>
            </a:extLst>
          </p:cNvPr>
          <p:cNvSpPr/>
          <p:nvPr/>
        </p:nvSpPr>
        <p:spPr>
          <a:xfrm>
            <a:off x="4029819" y="2619062"/>
            <a:ext cx="984738" cy="984738"/>
          </a:xfrm>
          <a:prstGeom prst="roundRect">
            <a:avLst/>
          </a:prstGeom>
          <a:solidFill>
            <a:schemeClr val="tx1">
              <a:lumMod val="50000"/>
              <a:alpha val="5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F31DFD6-B2C7-1C49-A259-949775B36F0E}"/>
              </a:ext>
            </a:extLst>
          </p:cNvPr>
          <p:cNvCxnSpPr>
            <a:cxnSpLocks/>
          </p:cNvCxnSpPr>
          <p:nvPr/>
        </p:nvCxnSpPr>
        <p:spPr>
          <a:xfrm flipH="1" flipV="1">
            <a:off x="2945429" y="3111431"/>
            <a:ext cx="1084390" cy="16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1C5F1925-113B-CE49-968A-84F7E271A0C3}"/>
              </a:ext>
            </a:extLst>
          </p:cNvPr>
          <p:cNvSpPr txBox="1"/>
          <p:nvPr/>
        </p:nvSpPr>
        <p:spPr>
          <a:xfrm>
            <a:off x="1962901" y="2899186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B-RNN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9CB7AFA-957C-0946-B0E1-8246D00AE682}"/>
              </a:ext>
            </a:extLst>
          </p:cNvPr>
          <p:cNvSpPr txBox="1"/>
          <p:nvPr/>
        </p:nvSpPr>
        <p:spPr>
          <a:xfrm>
            <a:off x="4026163" y="2837993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B-RNN Cell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B3B96B9-04EE-4C44-9113-62A33436F06C}"/>
              </a:ext>
            </a:extLst>
          </p:cNvPr>
          <p:cNvSpPr txBox="1"/>
          <p:nvPr/>
        </p:nvSpPr>
        <p:spPr>
          <a:xfrm>
            <a:off x="6078413" y="2849823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B-RNN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05656E1-E99B-C840-82FC-12C88CA1912D}"/>
              </a:ext>
            </a:extLst>
          </p:cNvPr>
          <p:cNvCxnSpPr>
            <a:cxnSpLocks/>
          </p:cNvCxnSpPr>
          <p:nvPr/>
        </p:nvCxnSpPr>
        <p:spPr>
          <a:xfrm flipH="1" flipV="1">
            <a:off x="2215661" y="2202238"/>
            <a:ext cx="243266" cy="411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523A8CE-8586-D04A-959B-BF4B038991FA}"/>
              </a:ext>
            </a:extLst>
          </p:cNvPr>
          <p:cNvCxnSpPr>
            <a:cxnSpLocks/>
          </p:cNvCxnSpPr>
          <p:nvPr/>
        </p:nvCxnSpPr>
        <p:spPr>
          <a:xfrm flipH="1" flipV="1">
            <a:off x="6339110" y="2233151"/>
            <a:ext cx="252206" cy="392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CE4AA0B-70C3-B948-9B57-C1068A80B8DD}"/>
                  </a:ext>
                </a:extLst>
              </p:cNvPr>
              <p:cNvSpPr txBox="1"/>
              <p:nvPr/>
            </p:nvSpPr>
            <p:spPr>
              <a:xfrm>
                <a:off x="5158894" y="3105068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CE4AA0B-70C3-B948-9B57-C1068A80B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894" y="3105068"/>
                <a:ext cx="398584" cy="333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34D44FFC-6899-4C4E-9111-E12A708AFCCC}"/>
              </a:ext>
            </a:extLst>
          </p:cNvPr>
          <p:cNvSpPr/>
          <p:nvPr/>
        </p:nvSpPr>
        <p:spPr>
          <a:xfrm>
            <a:off x="1635862" y="1140777"/>
            <a:ext cx="984738" cy="984738"/>
          </a:xfrm>
          <a:prstGeom prst="roundRect">
            <a:avLst/>
          </a:prstGeom>
          <a:solidFill>
            <a:srgbClr val="92D05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FC4E52E4-907E-BE46-B515-BD178186EE61}"/>
              </a:ext>
            </a:extLst>
          </p:cNvPr>
          <p:cNvSpPr/>
          <p:nvPr/>
        </p:nvSpPr>
        <p:spPr>
          <a:xfrm>
            <a:off x="3607262" y="1152238"/>
            <a:ext cx="984738" cy="984738"/>
          </a:xfrm>
          <a:prstGeom prst="roundRect">
            <a:avLst/>
          </a:prstGeom>
          <a:solidFill>
            <a:srgbClr val="92D05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C28D17A0-59F5-6A4C-8362-F4DCC8DC0E00}"/>
              </a:ext>
            </a:extLst>
          </p:cNvPr>
          <p:cNvSpPr/>
          <p:nvPr/>
        </p:nvSpPr>
        <p:spPr>
          <a:xfrm>
            <a:off x="5786801" y="1152552"/>
            <a:ext cx="984738" cy="984738"/>
          </a:xfrm>
          <a:prstGeom prst="roundRect">
            <a:avLst/>
          </a:prstGeom>
          <a:solidFill>
            <a:srgbClr val="92D05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B73CC41-603F-F748-9186-4599FF8A21AE}"/>
                  </a:ext>
                </a:extLst>
              </p:cNvPr>
              <p:cNvSpPr txBox="1"/>
              <p:nvPr/>
            </p:nvSpPr>
            <p:spPr>
              <a:xfrm>
                <a:off x="2570284" y="5316186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B73CC41-603F-F748-9186-4599FF8A2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84" y="5316186"/>
                <a:ext cx="398584" cy="3339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EC59EE60-2BAF-FD49-B6F6-B72B2E2C9285}"/>
                  </a:ext>
                </a:extLst>
              </p:cNvPr>
              <p:cNvSpPr txBox="1"/>
              <p:nvPr/>
            </p:nvSpPr>
            <p:spPr>
              <a:xfrm>
                <a:off x="4701319" y="5269067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EC59EE60-2BAF-FD49-B6F6-B72B2E2C9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19" y="5269067"/>
                <a:ext cx="398584" cy="333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12ADF0A-93FD-924D-A17B-92AB387BEBB5}"/>
                  </a:ext>
                </a:extLst>
              </p:cNvPr>
              <p:cNvSpPr txBox="1"/>
              <p:nvPr/>
            </p:nvSpPr>
            <p:spPr>
              <a:xfrm>
                <a:off x="105514" y="5097274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12ADF0A-93FD-924D-A17B-92AB387BE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4" y="5097274"/>
                <a:ext cx="398584" cy="3339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Arc 183">
            <a:extLst>
              <a:ext uri="{FF2B5EF4-FFF2-40B4-BE49-F238E27FC236}">
                <a16:creationId xmlns:a16="http://schemas.microsoft.com/office/drawing/2014/main" id="{B05AB405-3CB2-294C-B34D-CBB64FEE0AE5}"/>
              </a:ext>
            </a:extLst>
          </p:cNvPr>
          <p:cNvSpPr/>
          <p:nvPr/>
        </p:nvSpPr>
        <p:spPr>
          <a:xfrm rot="525437">
            <a:off x="706346" y="2802897"/>
            <a:ext cx="1859033" cy="3344677"/>
          </a:xfrm>
          <a:prstGeom prst="arc">
            <a:avLst>
              <a:gd name="adj1" fmla="val 18862689"/>
              <a:gd name="adj2" fmla="val 4888508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Arc 184">
            <a:extLst>
              <a:ext uri="{FF2B5EF4-FFF2-40B4-BE49-F238E27FC236}">
                <a16:creationId xmlns:a16="http://schemas.microsoft.com/office/drawing/2014/main" id="{79AA5390-B8AB-A54B-8FD5-16177EB2C705}"/>
              </a:ext>
            </a:extLst>
          </p:cNvPr>
          <p:cNvSpPr/>
          <p:nvPr/>
        </p:nvSpPr>
        <p:spPr>
          <a:xfrm rot="525437">
            <a:off x="2793774" y="2776087"/>
            <a:ext cx="1859033" cy="3344677"/>
          </a:xfrm>
          <a:prstGeom prst="arc">
            <a:avLst>
              <a:gd name="adj1" fmla="val 18862689"/>
              <a:gd name="adj2" fmla="val 4888508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Arc 185">
            <a:extLst>
              <a:ext uri="{FF2B5EF4-FFF2-40B4-BE49-F238E27FC236}">
                <a16:creationId xmlns:a16="http://schemas.microsoft.com/office/drawing/2014/main" id="{88697AAC-C540-4A4F-967E-7D979EF1618C}"/>
              </a:ext>
            </a:extLst>
          </p:cNvPr>
          <p:cNvSpPr/>
          <p:nvPr/>
        </p:nvSpPr>
        <p:spPr>
          <a:xfrm rot="525437">
            <a:off x="4835776" y="2797426"/>
            <a:ext cx="1859033" cy="3344677"/>
          </a:xfrm>
          <a:prstGeom prst="arc">
            <a:avLst>
              <a:gd name="adj1" fmla="val 18862689"/>
              <a:gd name="adj2" fmla="val 4888508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Arc 188">
            <a:extLst>
              <a:ext uri="{FF2B5EF4-FFF2-40B4-BE49-F238E27FC236}">
                <a16:creationId xmlns:a16="http://schemas.microsoft.com/office/drawing/2014/main" id="{92E9DE85-431F-204E-A388-357B7E51DE7A}"/>
              </a:ext>
            </a:extLst>
          </p:cNvPr>
          <p:cNvSpPr/>
          <p:nvPr/>
        </p:nvSpPr>
        <p:spPr>
          <a:xfrm rot="21012082" flipH="1" flipV="1">
            <a:off x="1581833" y="2230476"/>
            <a:ext cx="2134924" cy="5196027"/>
          </a:xfrm>
          <a:prstGeom prst="arc">
            <a:avLst>
              <a:gd name="adj1" fmla="val 878941"/>
              <a:gd name="adj2" fmla="val 5189742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A16CD54-84EA-4B4E-BF0A-3D1F736C3B20}"/>
                  </a:ext>
                </a:extLst>
              </p:cNvPr>
              <p:cNvSpPr txBox="1"/>
              <p:nvPr/>
            </p:nvSpPr>
            <p:spPr>
              <a:xfrm>
                <a:off x="1356685" y="2265203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A16CD54-84EA-4B4E-BF0A-3D1F736C3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685" y="2265203"/>
                <a:ext cx="398584" cy="3339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DABC0BB-8F7E-FE41-B181-9D4B2FE4FB8B}"/>
                  </a:ext>
                </a:extLst>
              </p:cNvPr>
              <p:cNvSpPr txBox="1"/>
              <p:nvPr/>
            </p:nvSpPr>
            <p:spPr>
              <a:xfrm>
                <a:off x="2409112" y="2208645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DABC0BB-8F7E-FE41-B181-9D4B2FE4F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12" y="2208645"/>
                <a:ext cx="398584" cy="3339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Arc 193">
            <a:extLst>
              <a:ext uri="{FF2B5EF4-FFF2-40B4-BE49-F238E27FC236}">
                <a16:creationId xmlns:a16="http://schemas.microsoft.com/office/drawing/2014/main" id="{6A9651D2-4780-C84D-A8F8-CCA4D82C8B94}"/>
              </a:ext>
            </a:extLst>
          </p:cNvPr>
          <p:cNvSpPr/>
          <p:nvPr/>
        </p:nvSpPr>
        <p:spPr>
          <a:xfrm rot="21012082" flipH="1" flipV="1">
            <a:off x="3634000" y="2240447"/>
            <a:ext cx="2134924" cy="5196027"/>
          </a:xfrm>
          <a:prstGeom prst="arc">
            <a:avLst>
              <a:gd name="adj1" fmla="val 878941"/>
              <a:gd name="adj2" fmla="val 5189742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835D517B-08C9-BF43-92A8-C902A9CC60DC}"/>
              </a:ext>
            </a:extLst>
          </p:cNvPr>
          <p:cNvCxnSpPr>
            <a:cxnSpLocks/>
          </p:cNvCxnSpPr>
          <p:nvPr/>
        </p:nvCxnSpPr>
        <p:spPr>
          <a:xfrm flipH="1" flipV="1">
            <a:off x="2128231" y="813703"/>
            <a:ext cx="5866" cy="346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63DA38D-AA5C-924A-A2DA-49ABD19318C4}"/>
              </a:ext>
            </a:extLst>
          </p:cNvPr>
          <p:cNvCxnSpPr>
            <a:cxnSpLocks/>
          </p:cNvCxnSpPr>
          <p:nvPr/>
        </p:nvCxnSpPr>
        <p:spPr>
          <a:xfrm flipH="1" flipV="1">
            <a:off x="4279602" y="2213206"/>
            <a:ext cx="243266" cy="411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Arc 196">
            <a:extLst>
              <a:ext uri="{FF2B5EF4-FFF2-40B4-BE49-F238E27FC236}">
                <a16:creationId xmlns:a16="http://schemas.microsoft.com/office/drawing/2014/main" id="{F82882B2-5B1A-0D47-BCF8-5BF93DCDEE0D}"/>
              </a:ext>
            </a:extLst>
          </p:cNvPr>
          <p:cNvSpPr/>
          <p:nvPr/>
        </p:nvSpPr>
        <p:spPr>
          <a:xfrm rot="21012082" flipH="1" flipV="1">
            <a:off x="5764977" y="2230476"/>
            <a:ext cx="2134924" cy="5196027"/>
          </a:xfrm>
          <a:prstGeom prst="arc">
            <a:avLst>
              <a:gd name="adj1" fmla="val 878941"/>
              <a:gd name="adj2" fmla="val 5189742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0AB0819-197C-9242-8340-4AB7EB72FDB8}"/>
              </a:ext>
            </a:extLst>
          </p:cNvPr>
          <p:cNvCxnSpPr>
            <a:cxnSpLocks/>
          </p:cNvCxnSpPr>
          <p:nvPr/>
        </p:nvCxnSpPr>
        <p:spPr>
          <a:xfrm flipH="1" flipV="1">
            <a:off x="4089166" y="801026"/>
            <a:ext cx="5866" cy="346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A4F3E0F-984D-9B4E-9F22-E0E3D2606DE4}"/>
              </a:ext>
            </a:extLst>
          </p:cNvPr>
          <p:cNvCxnSpPr>
            <a:cxnSpLocks/>
          </p:cNvCxnSpPr>
          <p:nvPr/>
        </p:nvCxnSpPr>
        <p:spPr>
          <a:xfrm flipH="1" flipV="1">
            <a:off x="6279170" y="837468"/>
            <a:ext cx="5866" cy="346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AEDB16EB-94C0-084F-AA87-273DAAF54AA0}"/>
              </a:ext>
            </a:extLst>
          </p:cNvPr>
          <p:cNvSpPr txBox="1"/>
          <p:nvPr/>
        </p:nvSpPr>
        <p:spPr>
          <a:xfrm>
            <a:off x="1635862" y="1386674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Linear Layer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CCF6E63-5C86-5E44-88CE-0CD62B2CE805}"/>
              </a:ext>
            </a:extLst>
          </p:cNvPr>
          <p:cNvSpPr txBox="1"/>
          <p:nvPr/>
        </p:nvSpPr>
        <p:spPr>
          <a:xfrm>
            <a:off x="3639239" y="1398855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Linear Layer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E43B2CD-880E-3349-B915-3D74043CC91A}"/>
              </a:ext>
            </a:extLst>
          </p:cNvPr>
          <p:cNvSpPr txBox="1"/>
          <p:nvPr/>
        </p:nvSpPr>
        <p:spPr>
          <a:xfrm>
            <a:off x="5805844" y="1398887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Linear Layer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2A0D9ADF-25E2-F741-9E83-3F14512AC158}"/>
                  </a:ext>
                </a:extLst>
              </p:cNvPr>
              <p:cNvSpPr txBox="1"/>
              <p:nvPr/>
            </p:nvSpPr>
            <p:spPr>
              <a:xfrm>
                <a:off x="3436123" y="2181584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2A0D9ADF-25E2-F741-9E83-3F14512A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3" y="2181584"/>
                <a:ext cx="398584" cy="3339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C819F88C-B40E-774D-8841-C87C222AB1A9}"/>
                  </a:ext>
                </a:extLst>
              </p:cNvPr>
              <p:cNvSpPr txBox="1"/>
              <p:nvPr/>
            </p:nvSpPr>
            <p:spPr>
              <a:xfrm>
                <a:off x="4432243" y="2183683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C819F88C-B40E-774D-8841-C87C222AB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43" y="2183683"/>
                <a:ext cx="398584" cy="3339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1C180E3C-1988-2542-82BB-A7907577D196}"/>
                  </a:ext>
                </a:extLst>
              </p:cNvPr>
              <p:cNvSpPr txBox="1"/>
              <p:nvPr/>
            </p:nvSpPr>
            <p:spPr>
              <a:xfrm>
                <a:off x="6519871" y="2214110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1C180E3C-1988-2542-82BB-A7907577D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871" y="2214110"/>
                <a:ext cx="398584" cy="3339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93B16F4-9D8F-D541-9565-FC1ADE2EA0C7}"/>
                  </a:ext>
                </a:extLst>
              </p:cNvPr>
              <p:cNvSpPr txBox="1"/>
              <p:nvPr/>
            </p:nvSpPr>
            <p:spPr>
              <a:xfrm>
                <a:off x="5622534" y="2181584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93B16F4-9D8F-D541-9565-FC1ADE2EA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534" y="2181584"/>
                <a:ext cx="398584" cy="3339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TextBox 207">
            <a:extLst>
              <a:ext uri="{FF2B5EF4-FFF2-40B4-BE49-F238E27FC236}">
                <a16:creationId xmlns:a16="http://schemas.microsoft.com/office/drawing/2014/main" id="{AA43F379-382A-0649-ACFD-141B423B9224}"/>
              </a:ext>
            </a:extLst>
          </p:cNvPr>
          <p:cNvSpPr txBox="1"/>
          <p:nvPr/>
        </p:nvSpPr>
        <p:spPr>
          <a:xfrm>
            <a:off x="8623" y="5992561"/>
            <a:ext cx="998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Initialized 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randomly</a:t>
            </a:r>
            <a:endParaRPr lang="en-US" sz="1400" b="1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2680246-4699-D048-B5AB-96EA2B1A2F29}"/>
              </a:ext>
            </a:extLst>
          </p:cNvPr>
          <p:cNvCxnSpPr>
            <a:cxnSpLocks/>
          </p:cNvCxnSpPr>
          <p:nvPr/>
        </p:nvCxnSpPr>
        <p:spPr>
          <a:xfrm flipV="1">
            <a:off x="249410" y="5525855"/>
            <a:ext cx="0" cy="410759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766EEB11-CFF0-5248-86E2-C28743BF4F73}"/>
              </a:ext>
            </a:extLst>
          </p:cNvPr>
          <p:cNvSpPr/>
          <p:nvPr/>
        </p:nvSpPr>
        <p:spPr>
          <a:xfrm>
            <a:off x="7246929" y="4760046"/>
            <a:ext cx="984738" cy="984738"/>
          </a:xfrm>
          <a:prstGeom prst="roundRect">
            <a:avLst/>
          </a:prstGeom>
          <a:solidFill>
            <a:schemeClr val="tx1">
              <a:lumMod val="50000"/>
              <a:alpha val="5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2F762B3-7809-A94A-8E60-8844690F6977}"/>
              </a:ext>
            </a:extLst>
          </p:cNvPr>
          <p:cNvCxnSpPr>
            <a:cxnSpLocks/>
            <a:endCxn id="213" idx="2"/>
          </p:cNvCxnSpPr>
          <p:nvPr/>
        </p:nvCxnSpPr>
        <p:spPr>
          <a:xfrm flipV="1">
            <a:off x="7739298" y="57447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8EC1F94-20F0-7249-8543-E6D94CE63305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6174271" y="5252413"/>
            <a:ext cx="108000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ACAEDD19-433E-3C46-A4AC-9D484B413EA0}"/>
              </a:ext>
            </a:extLst>
          </p:cNvPr>
          <p:cNvSpPr txBox="1"/>
          <p:nvPr/>
        </p:nvSpPr>
        <p:spPr>
          <a:xfrm>
            <a:off x="7238128" y="4990805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B-RNN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87B96B54-FAFB-B548-9B1B-4248DE734A01}"/>
                  </a:ext>
                </a:extLst>
              </p:cNvPr>
              <p:cNvSpPr txBox="1"/>
              <p:nvPr/>
            </p:nvSpPr>
            <p:spPr>
              <a:xfrm>
                <a:off x="6776903" y="5257237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87B96B54-FAFB-B548-9B1B-4248DE734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03" y="5257237"/>
                <a:ext cx="398584" cy="3339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Arc 217">
            <a:extLst>
              <a:ext uri="{FF2B5EF4-FFF2-40B4-BE49-F238E27FC236}">
                <a16:creationId xmlns:a16="http://schemas.microsoft.com/office/drawing/2014/main" id="{AFB807A3-2450-024F-8372-F4931197E7C2}"/>
              </a:ext>
            </a:extLst>
          </p:cNvPr>
          <p:cNvSpPr/>
          <p:nvPr/>
        </p:nvSpPr>
        <p:spPr>
          <a:xfrm rot="525437">
            <a:off x="6931173" y="2805362"/>
            <a:ext cx="1859033" cy="3344677"/>
          </a:xfrm>
          <a:prstGeom prst="arc">
            <a:avLst>
              <a:gd name="adj1" fmla="val 18862689"/>
              <a:gd name="adj2" fmla="val 4888508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BB857250-2FFB-BF48-9072-CCEC516CD698}"/>
              </a:ext>
            </a:extLst>
          </p:cNvPr>
          <p:cNvSpPr/>
          <p:nvPr/>
        </p:nvSpPr>
        <p:spPr>
          <a:xfrm>
            <a:off x="8137503" y="2619062"/>
            <a:ext cx="984738" cy="984738"/>
          </a:xfrm>
          <a:prstGeom prst="roundRect">
            <a:avLst/>
          </a:prstGeom>
          <a:solidFill>
            <a:schemeClr val="tx1">
              <a:lumMod val="50000"/>
              <a:alpha val="5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2292750-C688-3C4E-8439-DF7CDE6D3DF6}"/>
              </a:ext>
            </a:extLst>
          </p:cNvPr>
          <p:cNvSpPr txBox="1"/>
          <p:nvPr/>
        </p:nvSpPr>
        <p:spPr>
          <a:xfrm>
            <a:off x="8128702" y="2849821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B-RNN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93B031ED-8A57-304C-AF8C-1476EFF25E35}"/>
              </a:ext>
            </a:extLst>
          </p:cNvPr>
          <p:cNvCxnSpPr>
            <a:cxnSpLocks/>
          </p:cNvCxnSpPr>
          <p:nvPr/>
        </p:nvCxnSpPr>
        <p:spPr>
          <a:xfrm flipH="1" flipV="1">
            <a:off x="8389399" y="2233149"/>
            <a:ext cx="252206" cy="392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ounded Rectangle 223">
            <a:extLst>
              <a:ext uri="{FF2B5EF4-FFF2-40B4-BE49-F238E27FC236}">
                <a16:creationId xmlns:a16="http://schemas.microsoft.com/office/drawing/2014/main" id="{AD23F5E9-BC84-7B4C-A929-5EEE30F1A726}"/>
              </a:ext>
            </a:extLst>
          </p:cNvPr>
          <p:cNvSpPr/>
          <p:nvPr/>
        </p:nvSpPr>
        <p:spPr>
          <a:xfrm>
            <a:off x="7837090" y="1152550"/>
            <a:ext cx="984738" cy="984738"/>
          </a:xfrm>
          <a:prstGeom prst="roundRect">
            <a:avLst/>
          </a:prstGeom>
          <a:solidFill>
            <a:srgbClr val="92D05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5C5E874-DC20-7543-AAF2-F84383FC8D5D}"/>
              </a:ext>
            </a:extLst>
          </p:cNvPr>
          <p:cNvCxnSpPr>
            <a:cxnSpLocks/>
          </p:cNvCxnSpPr>
          <p:nvPr/>
        </p:nvCxnSpPr>
        <p:spPr>
          <a:xfrm flipH="1" flipV="1">
            <a:off x="8329459" y="837466"/>
            <a:ext cx="5866" cy="346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BAF72639-2305-A845-B34F-88F977AAFE28}"/>
              </a:ext>
            </a:extLst>
          </p:cNvPr>
          <p:cNvSpPr txBox="1"/>
          <p:nvPr/>
        </p:nvSpPr>
        <p:spPr>
          <a:xfrm>
            <a:off x="7856133" y="1398885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Linear Layer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DBBAB5D5-C601-064D-9CBE-3A0B08FF9F40}"/>
                  </a:ext>
                </a:extLst>
              </p:cNvPr>
              <p:cNvSpPr txBox="1"/>
              <p:nvPr/>
            </p:nvSpPr>
            <p:spPr>
              <a:xfrm>
                <a:off x="8570160" y="2214108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DBBAB5D5-C601-064D-9CBE-3A0B08FF9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160" y="2214108"/>
                <a:ext cx="398584" cy="33393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5A4B22ED-4303-864D-8996-6E52B7523D00}"/>
                  </a:ext>
                </a:extLst>
              </p:cNvPr>
              <p:cNvSpPr txBox="1"/>
              <p:nvPr/>
            </p:nvSpPr>
            <p:spPr>
              <a:xfrm>
                <a:off x="7672823" y="2181582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5A4B22ED-4303-864D-8996-6E52B752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3" y="2181582"/>
                <a:ext cx="398584" cy="33393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Arc 228">
            <a:extLst>
              <a:ext uri="{FF2B5EF4-FFF2-40B4-BE49-F238E27FC236}">
                <a16:creationId xmlns:a16="http://schemas.microsoft.com/office/drawing/2014/main" id="{0EAA88C8-F749-514D-AAC6-89D437DCFBB3}"/>
              </a:ext>
            </a:extLst>
          </p:cNvPr>
          <p:cNvSpPr/>
          <p:nvPr/>
        </p:nvSpPr>
        <p:spPr>
          <a:xfrm rot="21012082" flipH="1" flipV="1">
            <a:off x="7816873" y="2261779"/>
            <a:ext cx="2134924" cy="5196027"/>
          </a:xfrm>
          <a:prstGeom prst="arc">
            <a:avLst>
              <a:gd name="adj1" fmla="val 878941"/>
              <a:gd name="adj2" fmla="val 5189742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7668855-1415-5F4D-8470-504B57D296FD}"/>
              </a:ext>
            </a:extLst>
          </p:cNvPr>
          <p:cNvCxnSpPr>
            <a:cxnSpLocks/>
            <a:stCxn id="222" idx="1"/>
            <a:endCxn id="153" idx="3"/>
          </p:cNvCxnSpPr>
          <p:nvPr/>
        </p:nvCxnSpPr>
        <p:spPr>
          <a:xfrm flipH="1">
            <a:off x="7071952" y="3111431"/>
            <a:ext cx="105675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38A3AD9A-4962-D949-A35A-571E0EC6B4E9}"/>
                  </a:ext>
                </a:extLst>
              </p:cNvPr>
              <p:cNvSpPr txBox="1"/>
              <p:nvPr/>
            </p:nvSpPr>
            <p:spPr>
              <a:xfrm>
                <a:off x="7235146" y="3142736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38A3AD9A-4962-D949-A35A-571E0EC6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46" y="3142736"/>
                <a:ext cx="398584" cy="33393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FF89F8C7-8A0E-FF4B-8635-0C4C5B5C9906}"/>
              </a:ext>
            </a:extLst>
          </p:cNvPr>
          <p:cNvSpPr txBox="1"/>
          <p:nvPr/>
        </p:nvSpPr>
        <p:spPr>
          <a:xfrm>
            <a:off x="1166945" y="6221475"/>
            <a:ext cx="74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&lt;SOS&gt;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B858486-A888-CF4A-96C5-86BD9D8738EC}"/>
              </a:ext>
            </a:extLst>
          </p:cNvPr>
          <p:cNvSpPr txBox="1"/>
          <p:nvPr/>
        </p:nvSpPr>
        <p:spPr>
          <a:xfrm>
            <a:off x="9458778" y="6219844"/>
            <a:ext cx="7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&lt;EOS&gt;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09B76FC-C750-B14B-A1E2-7A3B580A234C}"/>
                  </a:ext>
                </a:extLst>
              </p:cNvPr>
              <p:cNvSpPr txBox="1"/>
              <p:nvPr/>
            </p:nvSpPr>
            <p:spPr>
              <a:xfrm>
                <a:off x="11752501" y="2929168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09B76FC-C750-B14B-A1E2-7A3B580A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501" y="2929168"/>
                <a:ext cx="398584" cy="33393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D6281B-6B3A-0848-A5D1-CB8E69135A86}"/>
                  </a:ext>
                </a:extLst>
              </p:cNvPr>
              <p:cNvSpPr txBox="1"/>
              <p:nvPr/>
            </p:nvSpPr>
            <p:spPr>
              <a:xfrm>
                <a:off x="10566264" y="5900336"/>
                <a:ext cx="1568694" cy="76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  <a:cs typeface="Courier New" panose="02070309020205020404" pitchFamily="49" charset="0"/>
                  </a:rPr>
                  <a:t>Could be initialized randomly, or could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1400" b="1" dirty="0">
                  <a:solidFill>
                    <a:schemeClr val="tx1">
                      <a:lumMod val="50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D6281B-6B3A-0848-A5D1-CB8E69135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264" y="5900336"/>
                <a:ext cx="1568694" cy="764825"/>
              </a:xfrm>
              <a:prstGeom prst="rect">
                <a:avLst/>
              </a:prstGeom>
              <a:blipFill>
                <a:blip r:embed="rId19"/>
                <a:stretch>
                  <a:fillRect l="-800" t="-1639" r="-24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60400177-C9EB-124E-AE46-C5E574A89A2F}"/>
              </a:ext>
            </a:extLst>
          </p:cNvPr>
          <p:cNvCxnSpPr>
            <a:cxnSpLocks/>
          </p:cNvCxnSpPr>
          <p:nvPr/>
        </p:nvCxnSpPr>
        <p:spPr>
          <a:xfrm flipV="1">
            <a:off x="11547231" y="3422406"/>
            <a:ext cx="326435" cy="2322378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80A25B89-67AD-F642-8448-8C3D747D3C9E}"/>
              </a:ext>
            </a:extLst>
          </p:cNvPr>
          <p:cNvSpPr/>
          <p:nvPr/>
        </p:nvSpPr>
        <p:spPr>
          <a:xfrm>
            <a:off x="9298022" y="4744752"/>
            <a:ext cx="984738" cy="984738"/>
          </a:xfrm>
          <a:prstGeom prst="roundRect">
            <a:avLst/>
          </a:prstGeom>
          <a:solidFill>
            <a:schemeClr val="tx1">
              <a:lumMod val="50000"/>
              <a:alpha val="5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B9F7C7A-B7AE-CB44-800C-E84704A8B422}"/>
              </a:ext>
            </a:extLst>
          </p:cNvPr>
          <p:cNvCxnSpPr>
            <a:cxnSpLocks/>
            <a:endCxn id="241" idx="2"/>
          </p:cNvCxnSpPr>
          <p:nvPr/>
        </p:nvCxnSpPr>
        <p:spPr>
          <a:xfrm flipV="1">
            <a:off x="9790391" y="572949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94E05074-531F-254C-9BA6-5F521F0485B1}"/>
              </a:ext>
            </a:extLst>
          </p:cNvPr>
          <p:cNvSpPr txBox="1"/>
          <p:nvPr/>
        </p:nvSpPr>
        <p:spPr>
          <a:xfrm>
            <a:off x="9289221" y="4975511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B-RNN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FB8134C-DDA8-FD45-B182-0C350563EF1C}"/>
                  </a:ext>
                </a:extLst>
              </p:cNvPr>
              <p:cNvSpPr txBox="1"/>
              <p:nvPr/>
            </p:nvSpPr>
            <p:spPr>
              <a:xfrm>
                <a:off x="8827996" y="5241943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FB8134C-DDA8-FD45-B182-0C350563E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996" y="5241943"/>
                <a:ext cx="398584" cy="3339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TextBox 244">
            <a:extLst>
              <a:ext uri="{FF2B5EF4-FFF2-40B4-BE49-F238E27FC236}">
                <a16:creationId xmlns:a16="http://schemas.microsoft.com/office/drawing/2014/main" id="{E340089F-2B39-FA44-97CE-05666D0C0527}"/>
              </a:ext>
            </a:extLst>
          </p:cNvPr>
          <p:cNvSpPr txBox="1"/>
          <p:nvPr/>
        </p:nvSpPr>
        <p:spPr>
          <a:xfrm>
            <a:off x="10024892" y="526065"/>
            <a:ext cx="77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&lt;EOS&gt;</a:t>
            </a:r>
          </a:p>
        </p:txBody>
      </p:sp>
      <p:sp>
        <p:nvSpPr>
          <p:cNvPr id="246" name="Rounded Rectangle 245">
            <a:extLst>
              <a:ext uri="{FF2B5EF4-FFF2-40B4-BE49-F238E27FC236}">
                <a16:creationId xmlns:a16="http://schemas.microsoft.com/office/drawing/2014/main" id="{BAD11A03-285E-0048-80A6-A409559B4B18}"/>
              </a:ext>
            </a:extLst>
          </p:cNvPr>
          <p:cNvSpPr/>
          <p:nvPr/>
        </p:nvSpPr>
        <p:spPr>
          <a:xfrm>
            <a:off x="10188596" y="2603768"/>
            <a:ext cx="984738" cy="984738"/>
          </a:xfrm>
          <a:prstGeom prst="roundRect">
            <a:avLst/>
          </a:prstGeom>
          <a:solidFill>
            <a:schemeClr val="tx1">
              <a:lumMod val="50000"/>
              <a:alpha val="5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959CEB46-7C75-674F-8122-E686D69D1EBB}"/>
              </a:ext>
            </a:extLst>
          </p:cNvPr>
          <p:cNvCxnSpPr>
            <a:cxnSpLocks/>
          </p:cNvCxnSpPr>
          <p:nvPr/>
        </p:nvCxnSpPr>
        <p:spPr>
          <a:xfrm flipH="1" flipV="1">
            <a:off x="11161604" y="3082810"/>
            <a:ext cx="550985" cy="1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624029DA-5631-5F41-8551-C1A16881F366}"/>
              </a:ext>
            </a:extLst>
          </p:cNvPr>
          <p:cNvSpPr txBox="1"/>
          <p:nvPr/>
        </p:nvSpPr>
        <p:spPr>
          <a:xfrm>
            <a:off x="10179795" y="2834527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B-RNN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6B6C3595-E1DE-554C-BEC6-D157193EFDEB}"/>
              </a:ext>
            </a:extLst>
          </p:cNvPr>
          <p:cNvCxnSpPr>
            <a:cxnSpLocks/>
          </p:cNvCxnSpPr>
          <p:nvPr/>
        </p:nvCxnSpPr>
        <p:spPr>
          <a:xfrm flipH="1" flipV="1">
            <a:off x="10440492" y="2217855"/>
            <a:ext cx="252206" cy="392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ounded Rectangle 249">
            <a:extLst>
              <a:ext uri="{FF2B5EF4-FFF2-40B4-BE49-F238E27FC236}">
                <a16:creationId xmlns:a16="http://schemas.microsoft.com/office/drawing/2014/main" id="{0D457811-78C3-984B-AC3A-B274AE41DEB2}"/>
              </a:ext>
            </a:extLst>
          </p:cNvPr>
          <p:cNvSpPr/>
          <p:nvPr/>
        </p:nvSpPr>
        <p:spPr>
          <a:xfrm>
            <a:off x="9888183" y="1137256"/>
            <a:ext cx="984738" cy="984738"/>
          </a:xfrm>
          <a:prstGeom prst="roundRect">
            <a:avLst/>
          </a:prstGeom>
          <a:solidFill>
            <a:srgbClr val="92D05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8E4B5DAF-CC8A-7D43-87D8-7D02A1BF7A75}"/>
              </a:ext>
            </a:extLst>
          </p:cNvPr>
          <p:cNvCxnSpPr>
            <a:cxnSpLocks/>
          </p:cNvCxnSpPr>
          <p:nvPr/>
        </p:nvCxnSpPr>
        <p:spPr>
          <a:xfrm flipH="1" flipV="1">
            <a:off x="10380552" y="822172"/>
            <a:ext cx="5866" cy="346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EC9ED2C0-DB16-CA43-B061-BFABC6616921}"/>
              </a:ext>
            </a:extLst>
          </p:cNvPr>
          <p:cNvSpPr txBox="1"/>
          <p:nvPr/>
        </p:nvSpPr>
        <p:spPr>
          <a:xfrm>
            <a:off x="9907226" y="1383591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Linear Layer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E903C2C-9B69-3D4C-9479-23B45A37BBF0}"/>
                  </a:ext>
                </a:extLst>
              </p:cNvPr>
              <p:cNvSpPr txBox="1"/>
              <p:nvPr/>
            </p:nvSpPr>
            <p:spPr>
              <a:xfrm>
                <a:off x="10621253" y="2198814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E903C2C-9B69-3D4C-9479-23B45A37B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253" y="2198814"/>
                <a:ext cx="398584" cy="3339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0DBE1BF8-BA01-2148-8BA7-6B80FD1AA499}"/>
                  </a:ext>
                </a:extLst>
              </p:cNvPr>
              <p:cNvSpPr txBox="1"/>
              <p:nvPr/>
            </p:nvSpPr>
            <p:spPr>
              <a:xfrm>
                <a:off x="9723916" y="2166288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0DBE1BF8-BA01-2148-8BA7-6B80FD1A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916" y="2166288"/>
                <a:ext cx="398584" cy="3339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Arc 254">
            <a:extLst>
              <a:ext uri="{FF2B5EF4-FFF2-40B4-BE49-F238E27FC236}">
                <a16:creationId xmlns:a16="http://schemas.microsoft.com/office/drawing/2014/main" id="{60334BF1-9AC1-9247-A527-0BA005CC94BF}"/>
              </a:ext>
            </a:extLst>
          </p:cNvPr>
          <p:cNvSpPr/>
          <p:nvPr/>
        </p:nvSpPr>
        <p:spPr>
          <a:xfrm rot="21012082" flipH="1" flipV="1">
            <a:off x="9867966" y="2246485"/>
            <a:ext cx="2134924" cy="5196027"/>
          </a:xfrm>
          <a:prstGeom prst="arc">
            <a:avLst>
              <a:gd name="adj1" fmla="val 878941"/>
              <a:gd name="adj2" fmla="val 5189742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80026126-2887-F641-9A31-74D7D7439604}"/>
              </a:ext>
            </a:extLst>
          </p:cNvPr>
          <p:cNvCxnSpPr>
            <a:cxnSpLocks/>
          </p:cNvCxnSpPr>
          <p:nvPr/>
        </p:nvCxnSpPr>
        <p:spPr>
          <a:xfrm flipH="1">
            <a:off x="9123045" y="3096137"/>
            <a:ext cx="105675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BB394B9A-49E4-3144-BCF1-6D74BDDBFDEE}"/>
                  </a:ext>
                </a:extLst>
              </p:cNvPr>
              <p:cNvSpPr txBox="1"/>
              <p:nvPr/>
            </p:nvSpPr>
            <p:spPr>
              <a:xfrm>
                <a:off x="9286239" y="3127442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BB394B9A-49E4-3144-BCF1-6D74BDDBF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239" y="3127442"/>
                <a:ext cx="398584" cy="33393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F830E2AC-D847-E44E-A72D-474DFDF5CE38}"/>
              </a:ext>
            </a:extLst>
          </p:cNvPr>
          <p:cNvCxnSpPr>
            <a:cxnSpLocks/>
          </p:cNvCxnSpPr>
          <p:nvPr/>
        </p:nvCxnSpPr>
        <p:spPr>
          <a:xfrm>
            <a:off x="8225415" y="5264241"/>
            <a:ext cx="108000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Arc 258">
            <a:extLst>
              <a:ext uri="{FF2B5EF4-FFF2-40B4-BE49-F238E27FC236}">
                <a16:creationId xmlns:a16="http://schemas.microsoft.com/office/drawing/2014/main" id="{F89947FE-01CC-FA49-A39C-712230F436F5}"/>
              </a:ext>
            </a:extLst>
          </p:cNvPr>
          <p:cNvSpPr/>
          <p:nvPr/>
        </p:nvSpPr>
        <p:spPr>
          <a:xfrm rot="525437">
            <a:off x="8982793" y="2770920"/>
            <a:ext cx="1859033" cy="3344677"/>
          </a:xfrm>
          <a:prstGeom prst="arc">
            <a:avLst>
              <a:gd name="adj1" fmla="val 18862689"/>
              <a:gd name="adj2" fmla="val 4888508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B89FBDF-E782-D14C-AFE7-5D6DD5C84931}"/>
              </a:ext>
            </a:extLst>
          </p:cNvPr>
          <p:cNvSpPr txBox="1"/>
          <p:nvPr/>
        </p:nvSpPr>
        <p:spPr>
          <a:xfrm>
            <a:off x="1783671" y="537714"/>
            <a:ext cx="77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135907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0DDB-A36F-8449-8C6F-92BE3177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BA31-4C20-D34B-8BD0-7FDE527D7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4736"/>
          </a:xfrm>
        </p:spPr>
        <p:txBody>
          <a:bodyPr/>
          <a:lstStyle/>
          <a:p>
            <a:r>
              <a:rPr lang="en-US" b="1" dirty="0"/>
              <a:t>Idea</a:t>
            </a:r>
            <a:r>
              <a:rPr lang="en-US" dirty="0"/>
              <a:t>: use a generative model, i.e. encoder/decoder architecture, to allow for arbitrary output sequence lengths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14376-3A20-224E-BAB7-019E6F697CBE}"/>
              </a:ext>
            </a:extLst>
          </p:cNvPr>
          <p:cNvSpPr txBox="1"/>
          <p:nvPr/>
        </p:nvSpPr>
        <p:spPr>
          <a:xfrm>
            <a:off x="1196733" y="5693340"/>
            <a:ext cx="469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&lt;SOS&gt; natural language processing &lt;EOS&gt;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BF778C-BC99-CC48-B2B6-481834C608DF}"/>
              </a:ext>
            </a:extLst>
          </p:cNvPr>
          <p:cNvSpPr/>
          <p:nvPr/>
        </p:nvSpPr>
        <p:spPr>
          <a:xfrm>
            <a:off x="1647092" y="4205946"/>
            <a:ext cx="3421661" cy="984738"/>
          </a:xfrm>
          <a:prstGeom prst="roundRect">
            <a:avLst/>
          </a:prstGeom>
          <a:solidFill>
            <a:srgbClr val="FFC00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E55E79-8F92-B64F-8CD9-4E81829D0BCC}"/>
              </a:ext>
            </a:extLst>
          </p:cNvPr>
          <p:cNvSpPr/>
          <p:nvPr/>
        </p:nvSpPr>
        <p:spPr>
          <a:xfrm>
            <a:off x="6711462" y="4205946"/>
            <a:ext cx="3421661" cy="984738"/>
          </a:xfrm>
          <a:prstGeom prst="roundRect">
            <a:avLst/>
          </a:prstGeom>
          <a:solidFill>
            <a:srgbClr val="00B0F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6CD69-B59A-1243-A04B-454D34F7872F}"/>
              </a:ext>
            </a:extLst>
          </p:cNvPr>
          <p:cNvSpPr txBox="1"/>
          <p:nvPr/>
        </p:nvSpPr>
        <p:spPr>
          <a:xfrm>
            <a:off x="2865553" y="4544426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4B2CB5-C334-A541-8AA5-606C17C57BA7}"/>
              </a:ext>
            </a:extLst>
          </p:cNvPr>
          <p:cNvCxnSpPr>
            <a:cxnSpLocks/>
          </p:cNvCxnSpPr>
          <p:nvPr/>
        </p:nvCxnSpPr>
        <p:spPr>
          <a:xfrm flipV="1">
            <a:off x="3323736" y="533334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B9921A-6DF2-7546-8072-DE0E6B5B2884}"/>
              </a:ext>
            </a:extLst>
          </p:cNvPr>
          <p:cNvCxnSpPr>
            <a:cxnSpLocks/>
          </p:cNvCxnSpPr>
          <p:nvPr/>
        </p:nvCxnSpPr>
        <p:spPr>
          <a:xfrm flipV="1">
            <a:off x="8458444" y="371555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340A43-AD61-F342-A6E4-917AEFAE51E1}"/>
              </a:ext>
            </a:extLst>
          </p:cNvPr>
          <p:cNvSpPr txBox="1"/>
          <p:nvPr/>
        </p:nvSpPr>
        <p:spPr>
          <a:xfrm>
            <a:off x="7966075" y="4544425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90895-DB7C-3544-ADD1-64885E97D192}"/>
              </a:ext>
            </a:extLst>
          </p:cNvPr>
          <p:cNvSpPr txBox="1"/>
          <p:nvPr/>
        </p:nvSpPr>
        <p:spPr>
          <a:xfrm>
            <a:off x="6284792" y="3272841"/>
            <a:ext cx="469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&lt;SOS&gt; traitement langage naturel &lt;EOS&gt;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833026-AF4D-9942-8F45-0279BBE827E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68753" y="4698315"/>
            <a:ext cx="16427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9C13DA-720C-CB4B-AF8F-F4B65FD8CC79}"/>
              </a:ext>
            </a:extLst>
          </p:cNvPr>
          <p:cNvSpPr txBox="1"/>
          <p:nvPr/>
        </p:nvSpPr>
        <p:spPr>
          <a:xfrm>
            <a:off x="5192578" y="4381265"/>
            <a:ext cx="151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Vector</a:t>
            </a:r>
          </a:p>
        </p:txBody>
      </p:sp>
    </p:spTree>
    <p:extLst>
      <p:ext uri="{BB962C8B-B14F-4D97-AF65-F5344CB8AC3E}">
        <p14:creationId xmlns:p14="http://schemas.microsoft.com/office/powerpoint/2010/main" val="228219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FE02-46B8-4140-BB23-5D544A77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RNN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30C139C-FB3C-BE44-97A8-19F959303A50}"/>
              </a:ext>
            </a:extLst>
          </p:cNvPr>
          <p:cNvSpPr/>
          <p:nvPr/>
        </p:nvSpPr>
        <p:spPr>
          <a:xfrm>
            <a:off x="703714" y="2249097"/>
            <a:ext cx="984738" cy="984738"/>
          </a:xfrm>
          <a:prstGeom prst="roundRect">
            <a:avLst/>
          </a:prstGeom>
          <a:solidFill>
            <a:srgbClr val="FFC00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8C9162B-A086-7941-9D8B-90011A19E615}"/>
              </a:ext>
            </a:extLst>
          </p:cNvPr>
          <p:cNvSpPr/>
          <p:nvPr/>
        </p:nvSpPr>
        <p:spPr>
          <a:xfrm>
            <a:off x="4830237" y="2232570"/>
            <a:ext cx="984738" cy="984738"/>
          </a:xfrm>
          <a:prstGeom prst="roundRect">
            <a:avLst/>
          </a:prstGeom>
          <a:solidFill>
            <a:srgbClr val="FFC00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E8D6065-37C1-C344-B563-B59A28F536B2}"/>
              </a:ext>
            </a:extLst>
          </p:cNvPr>
          <p:cNvSpPr/>
          <p:nvPr/>
        </p:nvSpPr>
        <p:spPr>
          <a:xfrm>
            <a:off x="6893499" y="2232570"/>
            <a:ext cx="984738" cy="984738"/>
          </a:xfrm>
          <a:prstGeom prst="roundRect">
            <a:avLst/>
          </a:prstGeom>
          <a:solidFill>
            <a:srgbClr val="FFC00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A1D094-14FC-EA45-9AA4-6F11BD66A78D}"/>
              </a:ext>
            </a:extLst>
          </p:cNvPr>
          <p:cNvSpPr/>
          <p:nvPr/>
        </p:nvSpPr>
        <p:spPr>
          <a:xfrm>
            <a:off x="2392219" y="4961736"/>
            <a:ext cx="984738" cy="984738"/>
          </a:xfrm>
          <a:prstGeom prst="roundRect">
            <a:avLst/>
          </a:prstGeom>
          <a:solidFill>
            <a:srgbClr val="00B0F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35824D8-B30A-084A-AB9A-8FC9FB65419D}"/>
              </a:ext>
            </a:extLst>
          </p:cNvPr>
          <p:cNvSpPr/>
          <p:nvPr/>
        </p:nvSpPr>
        <p:spPr>
          <a:xfrm>
            <a:off x="4443769" y="4959102"/>
            <a:ext cx="984738" cy="984738"/>
          </a:xfrm>
          <a:prstGeom prst="roundRect">
            <a:avLst/>
          </a:prstGeom>
          <a:solidFill>
            <a:srgbClr val="00B0F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3ED425-4E16-DB40-9D11-A027E749AE3C}"/>
              </a:ext>
            </a:extLst>
          </p:cNvPr>
          <p:cNvSpPr/>
          <p:nvPr/>
        </p:nvSpPr>
        <p:spPr>
          <a:xfrm>
            <a:off x="6508507" y="4959102"/>
            <a:ext cx="984738" cy="984738"/>
          </a:xfrm>
          <a:prstGeom prst="roundRect">
            <a:avLst/>
          </a:prstGeom>
          <a:solidFill>
            <a:srgbClr val="00B0F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73E448-0BC3-9348-8CBE-9974DB20D5C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9284" y="2741466"/>
            <a:ext cx="5744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1B72B5-D3BA-0D41-9A2C-FA73D06BF5F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14975" y="2724939"/>
            <a:ext cx="10785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046969-AA55-A240-BA36-2D9A5201694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76957" y="5451471"/>
            <a:ext cx="1066812" cy="2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447C2B-B769-C542-B7D5-C2A5CE05442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428507" y="5451471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4FC044-4F68-7640-9205-B5AB508A890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96083" y="323383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C449BE-266A-2247-B678-15CC147B500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322606" y="321730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96FE57-4577-1B49-A531-FC177F3546F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385868" y="321730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F4107C-4B87-AF4C-87CC-CE2B37EB6F3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884588" y="460418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A7A2C3-5E14-5742-9463-F2048FC75E5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936138" y="460154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9F4D7A-3F10-6D45-9388-882E263224A0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000876" y="460154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70C40F-96C7-A641-B6BB-56B60742FF33}"/>
              </a:ext>
            </a:extLst>
          </p:cNvPr>
          <p:cNvSpPr txBox="1"/>
          <p:nvPr/>
        </p:nvSpPr>
        <p:spPr>
          <a:xfrm>
            <a:off x="2846117" y="3630929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2D87E-6E56-BF44-BCE4-7954F9C2F5F1}"/>
              </a:ext>
            </a:extLst>
          </p:cNvPr>
          <p:cNvSpPr txBox="1"/>
          <p:nvPr/>
        </p:nvSpPr>
        <p:spPr>
          <a:xfrm>
            <a:off x="4830237" y="3627085"/>
            <a:ext cx="1078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AC8635-AD48-2E41-A88F-EB4B98FE80E3}"/>
              </a:ext>
            </a:extLst>
          </p:cNvPr>
          <p:cNvSpPr txBox="1"/>
          <p:nvPr/>
        </p:nvSpPr>
        <p:spPr>
          <a:xfrm>
            <a:off x="6805573" y="3627085"/>
            <a:ext cx="1395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086895-2CA2-784B-A6F7-D3F27A1B947D}"/>
              </a:ext>
            </a:extLst>
          </p:cNvPr>
          <p:cNvSpPr/>
          <p:nvPr/>
        </p:nvSpPr>
        <p:spPr>
          <a:xfrm>
            <a:off x="8956760" y="2232569"/>
            <a:ext cx="984738" cy="984738"/>
          </a:xfrm>
          <a:prstGeom prst="roundRect">
            <a:avLst/>
          </a:prstGeom>
          <a:solidFill>
            <a:srgbClr val="FFC00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CDABE1-DB7C-FC41-BB0A-2F37D5877BA1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 flipV="1">
            <a:off x="7878237" y="2724938"/>
            <a:ext cx="10785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A8C669-BD68-DB44-AAD6-E2621E1E7CA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9449129" y="3217307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930ABB-9F00-0748-B0B6-E80CF7076CA9}"/>
              </a:ext>
            </a:extLst>
          </p:cNvPr>
          <p:cNvSpPr txBox="1"/>
          <p:nvPr/>
        </p:nvSpPr>
        <p:spPr>
          <a:xfrm>
            <a:off x="9097420" y="3627085"/>
            <a:ext cx="791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&lt;EOS&gt;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F4AFCA-B1DB-3841-9CC6-918A241B79B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9941498" y="2724937"/>
            <a:ext cx="4982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D49653-1B4D-D14B-8A79-6E92F4800D4E}"/>
                  </a:ext>
                </a:extLst>
              </p:cNvPr>
              <p:cNvSpPr txBox="1"/>
              <p:nvPr/>
            </p:nvSpPr>
            <p:spPr>
              <a:xfrm>
                <a:off x="10275591" y="2335972"/>
                <a:ext cx="1899149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Code Vector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D49653-1B4D-D14B-8A79-6E92F4800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591" y="2335972"/>
                <a:ext cx="1899149" cy="333938"/>
              </a:xfrm>
              <a:prstGeom prst="rect">
                <a:avLst/>
              </a:prstGeom>
              <a:blipFill>
                <a:blip r:embed="rId3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8ACFD6-9BE7-E84E-BECD-F1E4031B4F0F}"/>
              </a:ext>
            </a:extLst>
          </p:cNvPr>
          <p:cNvCxnSpPr>
            <a:cxnSpLocks/>
            <a:stCxn id="34" idx="3"/>
            <a:endCxn id="5" idx="1"/>
          </p:cNvCxnSpPr>
          <p:nvPr/>
        </p:nvCxnSpPr>
        <p:spPr>
          <a:xfrm>
            <a:off x="3757579" y="2724937"/>
            <a:ext cx="108000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E23C354-2B9D-B540-B909-1BD71F764C6A}"/>
              </a:ext>
            </a:extLst>
          </p:cNvPr>
          <p:cNvSpPr/>
          <p:nvPr/>
        </p:nvSpPr>
        <p:spPr>
          <a:xfrm>
            <a:off x="2772842" y="2232568"/>
            <a:ext cx="984738" cy="984738"/>
          </a:xfrm>
          <a:prstGeom prst="roundRect">
            <a:avLst/>
          </a:prstGeom>
          <a:solidFill>
            <a:srgbClr val="FFC00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7F5C43-304A-B347-88D7-3791F68571C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1688452" y="2724937"/>
            <a:ext cx="1084390" cy="16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D9AE8B-C216-6B43-815A-C40AAF918360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3265211" y="3217306"/>
            <a:ext cx="5866" cy="346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672A804-D150-304C-81E8-4E29931A6614}"/>
              </a:ext>
            </a:extLst>
          </p:cNvPr>
          <p:cNvSpPr txBox="1"/>
          <p:nvPr/>
        </p:nvSpPr>
        <p:spPr>
          <a:xfrm>
            <a:off x="862003" y="3630930"/>
            <a:ext cx="814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&lt;SOS&gt;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85E515-8183-534C-9229-3956D9C9A854}"/>
              </a:ext>
            </a:extLst>
          </p:cNvPr>
          <p:cNvCxnSpPr>
            <a:cxnSpLocks/>
          </p:cNvCxnSpPr>
          <p:nvPr/>
        </p:nvCxnSpPr>
        <p:spPr>
          <a:xfrm flipV="1">
            <a:off x="2884588" y="606029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58952E-A0D4-0144-A1C7-57E0554D2565}"/>
              </a:ext>
            </a:extLst>
          </p:cNvPr>
          <p:cNvSpPr txBox="1"/>
          <p:nvPr/>
        </p:nvSpPr>
        <p:spPr>
          <a:xfrm>
            <a:off x="2550508" y="6457390"/>
            <a:ext cx="814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&lt;SOS&gt;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59DF7B-C355-A441-A8EB-E179A981D156}"/>
              </a:ext>
            </a:extLst>
          </p:cNvPr>
          <p:cNvSpPr txBox="1"/>
          <p:nvPr/>
        </p:nvSpPr>
        <p:spPr>
          <a:xfrm>
            <a:off x="2294053" y="4282049"/>
            <a:ext cx="1327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</a:t>
            </a:r>
            <a:endParaRPr lang="en-US" sz="1400" dirty="0">
              <a:solidFill>
                <a:srgbClr val="FF4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5800BF-82C5-8947-B5BE-F32DA4D42F0E}"/>
              </a:ext>
            </a:extLst>
          </p:cNvPr>
          <p:cNvSpPr txBox="1"/>
          <p:nvPr/>
        </p:nvSpPr>
        <p:spPr>
          <a:xfrm>
            <a:off x="4726591" y="4282049"/>
            <a:ext cx="419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D9854A-22C7-054F-A5A9-D7E497C0F9C0}"/>
              </a:ext>
            </a:extLst>
          </p:cNvPr>
          <p:cNvSpPr txBox="1"/>
          <p:nvPr/>
        </p:nvSpPr>
        <p:spPr>
          <a:xfrm>
            <a:off x="6527553" y="4305558"/>
            <a:ext cx="107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langage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F82DBC5-7802-274F-BC4D-A34FFE3854C3}"/>
              </a:ext>
            </a:extLst>
          </p:cNvPr>
          <p:cNvSpPr/>
          <p:nvPr/>
        </p:nvSpPr>
        <p:spPr>
          <a:xfrm>
            <a:off x="8581298" y="4959102"/>
            <a:ext cx="984738" cy="984738"/>
          </a:xfrm>
          <a:prstGeom prst="roundRect">
            <a:avLst/>
          </a:prstGeom>
          <a:solidFill>
            <a:srgbClr val="00B0F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D251B9D-A575-0943-A79E-BDFA2335F14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9073667" y="460154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9A2420-0F5B-9348-8520-03F7CBF3B68E}"/>
              </a:ext>
            </a:extLst>
          </p:cNvPr>
          <p:cNvSpPr txBox="1"/>
          <p:nvPr/>
        </p:nvSpPr>
        <p:spPr>
          <a:xfrm>
            <a:off x="8620124" y="4293771"/>
            <a:ext cx="1003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911DB7-13F8-0948-A75F-7E2D4D466A14}"/>
              </a:ext>
            </a:extLst>
          </p:cNvPr>
          <p:cNvSpPr txBox="1"/>
          <p:nvPr/>
        </p:nvSpPr>
        <p:spPr>
          <a:xfrm>
            <a:off x="10785281" y="4265057"/>
            <a:ext cx="79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&lt;EOS&gt;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F43A7E6-95B8-1C41-AE59-03484105815E}"/>
              </a:ext>
            </a:extLst>
          </p:cNvPr>
          <p:cNvSpPr/>
          <p:nvPr/>
        </p:nvSpPr>
        <p:spPr>
          <a:xfrm>
            <a:off x="10656302" y="4970889"/>
            <a:ext cx="984738" cy="984738"/>
          </a:xfrm>
          <a:prstGeom prst="roundRect">
            <a:avLst/>
          </a:prstGeom>
          <a:solidFill>
            <a:srgbClr val="00B0F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DC66EE-7C30-7C4E-A99D-378DB6C4EF65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1148671" y="461333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CBF691-0B2A-BF47-8669-6EC01EDD7D2F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7493245" y="5451471"/>
            <a:ext cx="1088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110EE5-4B8F-D54A-B78D-A8F18A9D772B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>
            <a:off x="9566036" y="5451471"/>
            <a:ext cx="1090266" cy="11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B21C6A7F-3E1F-0341-949F-5AE9B098E393}"/>
              </a:ext>
            </a:extLst>
          </p:cNvPr>
          <p:cNvCxnSpPr>
            <a:cxnSpLocks/>
            <a:stCxn id="41" idx="3"/>
            <a:endCxn id="8" idx="2"/>
          </p:cNvCxnSpPr>
          <p:nvPr/>
        </p:nvCxnSpPr>
        <p:spPr>
          <a:xfrm>
            <a:off x="3621699" y="4435938"/>
            <a:ext cx="1314439" cy="1507902"/>
          </a:xfrm>
          <a:prstGeom prst="bentConnector4">
            <a:avLst>
              <a:gd name="adj1" fmla="val 31271"/>
              <a:gd name="adj2" fmla="val 134596"/>
            </a:avLst>
          </a:prstGeom>
          <a:ln w="38100">
            <a:solidFill>
              <a:schemeClr val="tx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3A3499DF-F468-D94E-9AF4-0717D35300FE}"/>
              </a:ext>
            </a:extLst>
          </p:cNvPr>
          <p:cNvCxnSpPr>
            <a:cxnSpLocks/>
            <a:stCxn id="42" idx="3"/>
            <a:endCxn id="9" idx="2"/>
          </p:cNvCxnSpPr>
          <p:nvPr/>
        </p:nvCxnSpPr>
        <p:spPr>
          <a:xfrm>
            <a:off x="5145684" y="4435938"/>
            <a:ext cx="1855192" cy="1507902"/>
          </a:xfrm>
          <a:prstGeom prst="bentConnector4">
            <a:avLst>
              <a:gd name="adj1" fmla="val 36730"/>
              <a:gd name="adj2" fmla="val 134596"/>
            </a:avLst>
          </a:prstGeom>
          <a:ln w="38100">
            <a:solidFill>
              <a:schemeClr val="tx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26422AE6-6AD2-5645-AC83-B6ECA2A218EA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>
            <a:off x="7606065" y="4459447"/>
            <a:ext cx="1467602" cy="1484393"/>
          </a:xfrm>
          <a:prstGeom prst="bentConnector4">
            <a:avLst>
              <a:gd name="adj1" fmla="val 33225"/>
              <a:gd name="adj2" fmla="val 133714"/>
            </a:avLst>
          </a:prstGeom>
          <a:ln w="38100">
            <a:solidFill>
              <a:schemeClr val="tx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D52810EB-527E-6D49-8D88-879FD7A4062E}"/>
              </a:ext>
            </a:extLst>
          </p:cNvPr>
          <p:cNvCxnSpPr>
            <a:cxnSpLocks/>
            <a:stCxn id="46" idx="3"/>
            <a:endCxn id="48" idx="2"/>
          </p:cNvCxnSpPr>
          <p:nvPr/>
        </p:nvCxnSpPr>
        <p:spPr>
          <a:xfrm>
            <a:off x="9623916" y="4447660"/>
            <a:ext cx="1524755" cy="1507967"/>
          </a:xfrm>
          <a:prstGeom prst="bentConnector4">
            <a:avLst>
              <a:gd name="adj1" fmla="val 33854"/>
              <a:gd name="adj2" fmla="val 135981"/>
            </a:avLst>
          </a:prstGeom>
          <a:ln w="38100">
            <a:solidFill>
              <a:schemeClr val="tx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0CD73F-08B0-9B4F-B197-D994380BB85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40878" y="5451471"/>
            <a:ext cx="551341" cy="2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DAD4D9F-9DC7-AD44-8B56-DD2D8CA04FA8}"/>
              </a:ext>
            </a:extLst>
          </p:cNvPr>
          <p:cNvSpPr txBox="1"/>
          <p:nvPr/>
        </p:nvSpPr>
        <p:spPr>
          <a:xfrm>
            <a:off x="705924" y="2512692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408CCD-D1BB-9F4E-A9A2-49AAE277C296}"/>
              </a:ext>
            </a:extLst>
          </p:cNvPr>
          <p:cNvSpPr txBox="1"/>
          <p:nvPr/>
        </p:nvSpPr>
        <p:spPr>
          <a:xfrm>
            <a:off x="2758181" y="2524874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9011FE-4CA9-6D46-A5F7-D723925415C0}"/>
              </a:ext>
            </a:extLst>
          </p:cNvPr>
          <p:cNvSpPr txBox="1"/>
          <p:nvPr/>
        </p:nvSpPr>
        <p:spPr>
          <a:xfrm>
            <a:off x="4821453" y="2512927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E8A383-5E1C-9F49-B203-297B0CA70AA5}"/>
              </a:ext>
            </a:extLst>
          </p:cNvPr>
          <p:cNvSpPr txBox="1"/>
          <p:nvPr/>
        </p:nvSpPr>
        <p:spPr>
          <a:xfrm>
            <a:off x="6887632" y="2502717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8165BB-2418-8E4D-8274-4DCA966086D3}"/>
              </a:ext>
            </a:extLst>
          </p:cNvPr>
          <p:cNvSpPr txBox="1"/>
          <p:nvPr/>
        </p:nvSpPr>
        <p:spPr>
          <a:xfrm>
            <a:off x="8972870" y="2514092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70F1CD-FFF5-9B41-A244-3D404FFE95C2}"/>
              </a:ext>
            </a:extLst>
          </p:cNvPr>
          <p:cNvSpPr txBox="1"/>
          <p:nvPr/>
        </p:nvSpPr>
        <p:spPr>
          <a:xfrm>
            <a:off x="2392218" y="5256918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08A55C-9A1C-1949-B5AB-F8FB34CB0B67}"/>
              </a:ext>
            </a:extLst>
          </p:cNvPr>
          <p:cNvSpPr txBox="1"/>
          <p:nvPr/>
        </p:nvSpPr>
        <p:spPr>
          <a:xfrm>
            <a:off x="4456956" y="5256918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027171-7C75-3846-A04F-3022E1230E96}"/>
              </a:ext>
            </a:extLst>
          </p:cNvPr>
          <p:cNvSpPr txBox="1"/>
          <p:nvPr/>
        </p:nvSpPr>
        <p:spPr>
          <a:xfrm>
            <a:off x="6534167" y="5242083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FAE404-A247-4C4C-97B6-5F4191797FEB}"/>
              </a:ext>
            </a:extLst>
          </p:cNvPr>
          <p:cNvSpPr txBox="1"/>
          <p:nvPr/>
        </p:nvSpPr>
        <p:spPr>
          <a:xfrm>
            <a:off x="8589341" y="5242083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343AD9-23FE-D641-B0B5-80E3B92DD8AD}"/>
              </a:ext>
            </a:extLst>
          </p:cNvPr>
          <p:cNvSpPr txBox="1"/>
          <p:nvPr/>
        </p:nvSpPr>
        <p:spPr>
          <a:xfrm>
            <a:off x="10697301" y="5256918"/>
            <a:ext cx="98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2F742E-F3A7-7245-BA88-A04A5406060B}"/>
              </a:ext>
            </a:extLst>
          </p:cNvPr>
          <p:cNvSpPr txBox="1"/>
          <p:nvPr/>
        </p:nvSpPr>
        <p:spPr>
          <a:xfrm>
            <a:off x="4962316" y="1423867"/>
            <a:ext cx="277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The Hidden States are also called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Context Vectors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or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 Annotation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EE6AE9-B333-7E4B-BD83-A4E29CDD8F9F}"/>
                  </a:ext>
                </a:extLst>
              </p:cNvPr>
              <p:cNvSpPr txBox="1"/>
              <p:nvPr/>
            </p:nvSpPr>
            <p:spPr>
              <a:xfrm>
                <a:off x="223807" y="2387783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EE6AE9-B333-7E4B-BD83-A4E29CDD8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07" y="2387783"/>
                <a:ext cx="398584" cy="333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5CA0385-5CF2-5A4E-8546-FE28C87C3B5F}"/>
                  </a:ext>
                </a:extLst>
              </p:cNvPr>
              <p:cNvSpPr txBox="1"/>
              <p:nvPr/>
            </p:nvSpPr>
            <p:spPr>
              <a:xfrm>
                <a:off x="2001314" y="2357905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5CA0385-5CF2-5A4E-8546-FE28C87C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14" y="2357905"/>
                <a:ext cx="398584" cy="3339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2261F1-E6CC-2C43-9A34-16078AFF4CF2}"/>
                  </a:ext>
                </a:extLst>
              </p:cNvPr>
              <p:cNvSpPr txBox="1"/>
              <p:nvPr/>
            </p:nvSpPr>
            <p:spPr>
              <a:xfrm>
                <a:off x="4118543" y="2373330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2261F1-E6CC-2C43-9A34-16078AFF4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543" y="2373330"/>
                <a:ext cx="398584" cy="333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B5300D2-08C7-2F4D-96ED-2C9F2924F50E}"/>
                  </a:ext>
                </a:extLst>
              </p:cNvPr>
              <p:cNvSpPr txBox="1"/>
              <p:nvPr/>
            </p:nvSpPr>
            <p:spPr>
              <a:xfrm>
                <a:off x="6150744" y="2380161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B5300D2-08C7-2F4D-96ED-2C9F2924F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744" y="2380161"/>
                <a:ext cx="398584" cy="3339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787737-F73B-EA4E-ABB1-B005DB409439}"/>
                  </a:ext>
                </a:extLst>
              </p:cNvPr>
              <p:cNvSpPr txBox="1"/>
              <p:nvPr/>
            </p:nvSpPr>
            <p:spPr>
              <a:xfrm>
                <a:off x="8202293" y="2404955"/>
                <a:ext cx="3985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787737-F73B-EA4E-ABB1-B005DB409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293" y="2404955"/>
                <a:ext cx="398584" cy="3339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4663BD4-A278-1D41-83F1-2182F44D8C52}"/>
                  </a:ext>
                </a:extLst>
              </p:cNvPr>
              <p:cNvSpPr txBox="1"/>
              <p:nvPr/>
            </p:nvSpPr>
            <p:spPr>
              <a:xfrm>
                <a:off x="233331" y="5116215"/>
                <a:ext cx="1899149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Code Vector</a:t>
                </a: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4663BD4-A278-1D41-83F1-2182F44D8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1" y="5116215"/>
                <a:ext cx="1899149" cy="333938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67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9F07-9658-FF44-BA89-87B8BF50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+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1C88-2377-A34C-B309-CFF2BD29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previous architecture had a context length of 1, since we only gave the decoder the final hidden state of the encoder</a:t>
            </a:r>
          </a:p>
          <a:p>
            <a:endParaRPr lang="en-US" dirty="0"/>
          </a:p>
          <a:p>
            <a:r>
              <a:rPr lang="en-US" dirty="0"/>
              <a:t>Instead, we can pass in a weighted sum of all encoder hidden states (</a:t>
            </a:r>
            <a:r>
              <a:rPr lang="en-US" b="1" dirty="0"/>
              <a:t>annotations</a:t>
            </a:r>
            <a:r>
              <a:rPr lang="en-US" dirty="0"/>
              <a:t>), called </a:t>
            </a:r>
            <a:r>
              <a:rPr lang="en-US" b="1" dirty="0"/>
              <a:t>Attention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attention weights, in principle, should correspond to how important each annotation is in deciding the next state</a:t>
            </a:r>
          </a:p>
          <a:p>
            <a:endParaRPr lang="en-US" dirty="0"/>
          </a:p>
          <a:p>
            <a:r>
              <a:rPr lang="en-US" dirty="0"/>
              <a:t>Attention weights are computed using an </a:t>
            </a:r>
            <a:r>
              <a:rPr lang="en-US" i="1" dirty="0"/>
              <a:t>alignment model </a:t>
            </a:r>
            <a:r>
              <a:rPr lang="en-US" dirty="0"/>
              <a:t>which scores how well the inputs and outputs match</a:t>
            </a:r>
          </a:p>
        </p:txBody>
      </p:sp>
    </p:spTree>
    <p:extLst>
      <p:ext uri="{BB962C8B-B14F-4D97-AF65-F5344CB8AC3E}">
        <p14:creationId xmlns:p14="http://schemas.microsoft.com/office/powerpoint/2010/main" val="296562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9787-AD59-6049-A3AD-E87F06BA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+ Attention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F24B3-C00B-804C-86EE-5E011A5BE499}"/>
              </a:ext>
            </a:extLst>
          </p:cNvPr>
          <p:cNvSpPr txBox="1"/>
          <p:nvPr/>
        </p:nvSpPr>
        <p:spPr>
          <a:xfrm>
            <a:off x="3306887" y="6279493"/>
            <a:ext cx="469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&lt;SOS&gt; natural language processing &lt;EOS&gt;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257C87-DE4C-9D4D-A93D-FBA95766DFFC}"/>
              </a:ext>
            </a:extLst>
          </p:cNvPr>
          <p:cNvSpPr/>
          <p:nvPr/>
        </p:nvSpPr>
        <p:spPr>
          <a:xfrm>
            <a:off x="3757246" y="4792099"/>
            <a:ext cx="3421661" cy="984738"/>
          </a:xfrm>
          <a:prstGeom prst="roundRect">
            <a:avLst/>
          </a:prstGeom>
          <a:solidFill>
            <a:srgbClr val="FFC00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1A4308F-2289-6443-8F6F-FD753D4434B2}"/>
              </a:ext>
            </a:extLst>
          </p:cNvPr>
          <p:cNvSpPr/>
          <p:nvPr/>
        </p:nvSpPr>
        <p:spPr>
          <a:xfrm>
            <a:off x="3704249" y="2331928"/>
            <a:ext cx="3421661" cy="984738"/>
          </a:xfrm>
          <a:prstGeom prst="roundRect">
            <a:avLst/>
          </a:prstGeom>
          <a:solidFill>
            <a:srgbClr val="00B0F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60A4F-E542-334D-9AF0-EBC3C6C95645}"/>
              </a:ext>
            </a:extLst>
          </p:cNvPr>
          <p:cNvSpPr txBox="1"/>
          <p:nvPr/>
        </p:nvSpPr>
        <p:spPr>
          <a:xfrm>
            <a:off x="4975707" y="5130579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374BD6-2E2F-CA42-A874-D60F0331C9D3}"/>
              </a:ext>
            </a:extLst>
          </p:cNvPr>
          <p:cNvCxnSpPr>
            <a:cxnSpLocks/>
          </p:cNvCxnSpPr>
          <p:nvPr/>
        </p:nvCxnSpPr>
        <p:spPr>
          <a:xfrm flipV="1">
            <a:off x="5433890" y="5919493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34AE5B-7FE7-FB42-A8FD-47A70DCAA806}"/>
              </a:ext>
            </a:extLst>
          </p:cNvPr>
          <p:cNvCxnSpPr>
            <a:cxnSpLocks/>
          </p:cNvCxnSpPr>
          <p:nvPr/>
        </p:nvCxnSpPr>
        <p:spPr>
          <a:xfrm flipV="1">
            <a:off x="5451231" y="1841537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C39D79-6F46-9B49-8B40-0297C7D0426F}"/>
              </a:ext>
            </a:extLst>
          </p:cNvPr>
          <p:cNvSpPr txBox="1"/>
          <p:nvPr/>
        </p:nvSpPr>
        <p:spPr>
          <a:xfrm>
            <a:off x="4958862" y="2670407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5ECFF-E7F4-7F4B-8CB5-2274C292D9DD}"/>
              </a:ext>
            </a:extLst>
          </p:cNvPr>
          <p:cNvSpPr txBox="1"/>
          <p:nvPr/>
        </p:nvSpPr>
        <p:spPr>
          <a:xfrm>
            <a:off x="3674031" y="1516100"/>
            <a:ext cx="395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traitement du langage naturel &lt;EOS&gt;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EAF7512-2A66-4F41-8B25-901DC4C519BC}"/>
              </a:ext>
            </a:extLst>
          </p:cNvPr>
          <p:cNvSpPr/>
          <p:nvPr/>
        </p:nvSpPr>
        <p:spPr>
          <a:xfrm>
            <a:off x="3757245" y="3562013"/>
            <a:ext cx="2203199" cy="984738"/>
          </a:xfrm>
          <a:prstGeom prst="roundRect">
            <a:avLst/>
          </a:prstGeom>
          <a:solidFill>
            <a:srgbClr val="FF0000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575F7E-A3F2-B947-A100-06B001F55740}"/>
              </a:ext>
            </a:extLst>
          </p:cNvPr>
          <p:cNvSpPr txBox="1"/>
          <p:nvPr/>
        </p:nvSpPr>
        <p:spPr>
          <a:xfrm>
            <a:off x="4308394" y="3941994"/>
            <a:ext cx="1142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Attention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62DC6-C8C9-0E43-A075-65487FC3A676}"/>
              </a:ext>
            </a:extLst>
          </p:cNvPr>
          <p:cNvCxnSpPr>
            <a:cxnSpLocks/>
          </p:cNvCxnSpPr>
          <p:nvPr/>
        </p:nvCxnSpPr>
        <p:spPr>
          <a:xfrm flipV="1">
            <a:off x="6629643" y="3562013"/>
            <a:ext cx="0" cy="10323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7A1654A0-3D5E-4840-80C0-1B9F63E881FB}"/>
              </a:ext>
            </a:extLst>
          </p:cNvPr>
          <p:cNvSpPr/>
          <p:nvPr/>
        </p:nvSpPr>
        <p:spPr>
          <a:xfrm rot="16200000" flipH="1" flipV="1">
            <a:off x="3224576" y="4312284"/>
            <a:ext cx="1032370" cy="761915"/>
          </a:xfrm>
          <a:prstGeom prst="arc">
            <a:avLst>
              <a:gd name="adj1" fmla="val 878941"/>
              <a:gd name="adj2" fmla="val 10039792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E7DCF3D-994C-EA4D-A632-9474625BDCE1}"/>
              </a:ext>
            </a:extLst>
          </p:cNvPr>
          <p:cNvSpPr/>
          <p:nvPr/>
        </p:nvSpPr>
        <p:spPr>
          <a:xfrm rot="16200000" flipH="1" flipV="1">
            <a:off x="3195633" y="3001056"/>
            <a:ext cx="1032370" cy="761915"/>
          </a:xfrm>
          <a:prstGeom prst="arc">
            <a:avLst>
              <a:gd name="adj1" fmla="val 878941"/>
              <a:gd name="adj2" fmla="val 10039792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8F6D8E-BC47-AB48-AE09-0494C2771B06}"/>
              </a:ext>
            </a:extLst>
          </p:cNvPr>
          <p:cNvSpPr txBox="1"/>
          <p:nvPr/>
        </p:nvSpPr>
        <p:spPr>
          <a:xfrm>
            <a:off x="1936731" y="4513242"/>
            <a:ext cx="151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62434D-2DD3-E646-9060-57781BCFACE1}"/>
              </a:ext>
            </a:extLst>
          </p:cNvPr>
          <p:cNvSpPr txBox="1"/>
          <p:nvPr/>
        </p:nvSpPr>
        <p:spPr>
          <a:xfrm>
            <a:off x="6743192" y="3970878"/>
            <a:ext cx="151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A43C8-CAE1-F348-8176-C51C0E68CBCD}"/>
              </a:ext>
            </a:extLst>
          </p:cNvPr>
          <p:cNvSpPr txBox="1"/>
          <p:nvPr/>
        </p:nvSpPr>
        <p:spPr>
          <a:xfrm>
            <a:off x="2238361" y="3203092"/>
            <a:ext cx="151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Contexts</a:t>
            </a:r>
          </a:p>
        </p:txBody>
      </p:sp>
    </p:spTree>
    <p:extLst>
      <p:ext uri="{BB962C8B-B14F-4D97-AF65-F5344CB8AC3E}">
        <p14:creationId xmlns:p14="http://schemas.microsoft.com/office/powerpoint/2010/main" val="74321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1450</TotalTime>
  <Words>1522</Words>
  <Application>Microsoft Macintosh PowerPoint</Application>
  <PresentationFormat>Widescreen</PresentationFormat>
  <Paragraphs>354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Office Theme</vt:lpstr>
      <vt:lpstr>Transformers and Attention</vt:lpstr>
      <vt:lpstr>Natural Language Processing</vt:lpstr>
      <vt:lpstr>Recurrent Neural Network</vt:lpstr>
      <vt:lpstr>Bidirectional RNN</vt:lpstr>
      <vt:lpstr>PowerPoint Presentation</vt:lpstr>
      <vt:lpstr>Seq2Seq RNN</vt:lpstr>
      <vt:lpstr>Seq2Seq RNN</vt:lpstr>
      <vt:lpstr>Seq2Seq + Attention</vt:lpstr>
      <vt:lpstr>Seq2Seq + Attention</vt:lpstr>
      <vt:lpstr>Seq2Seq + Attention</vt:lpstr>
      <vt:lpstr>Problems with RNNs</vt:lpstr>
      <vt:lpstr>Problems with RNNs</vt:lpstr>
      <vt:lpstr>What Exactly is a Transformer?</vt:lpstr>
      <vt:lpstr>Transformer Workflow: The Encoder</vt:lpstr>
      <vt:lpstr>Transformer Workflow: The Decoder</vt:lpstr>
      <vt:lpstr>Transformer Workflow: The Decoder</vt:lpstr>
      <vt:lpstr>Transformer Workflow: The Decoder</vt:lpstr>
      <vt:lpstr>Transformer Workflow: The Decoder</vt:lpstr>
      <vt:lpstr>Transformer Workflow: The Decoder</vt:lpstr>
      <vt:lpstr>Attention Is All You Need</vt:lpstr>
      <vt:lpstr>Multi-Head Attention</vt:lpstr>
      <vt:lpstr>Multi-Head Attention</vt:lpstr>
      <vt:lpstr>Attention: The Encoder</vt:lpstr>
      <vt:lpstr>Attention: The Decoder</vt:lpstr>
      <vt:lpstr>Attention: The Decoder</vt:lpstr>
      <vt:lpstr>Appendix</vt:lpstr>
      <vt:lpstr>The Positional Encodings</vt:lpstr>
      <vt:lpstr>The Feed Forward Layer</vt:lpstr>
      <vt:lpstr>Layer Normalization</vt:lpstr>
      <vt:lpstr>Additive Attention Formulas</vt:lpstr>
      <vt:lpstr>Scaled Dot Attention Formulas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</dc:title>
  <dc:creator>Eric Keilty</dc:creator>
  <cp:lastModifiedBy>Eric Keilty</cp:lastModifiedBy>
  <cp:revision>109</cp:revision>
  <dcterms:created xsi:type="dcterms:W3CDTF">2020-05-17T14:47:50Z</dcterms:created>
  <dcterms:modified xsi:type="dcterms:W3CDTF">2020-05-18T14:58:37Z</dcterms:modified>
</cp:coreProperties>
</file>