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5"/>
  </p:notesMasterIdLst>
  <p:sldIdLst>
    <p:sldId id="256" r:id="rId3"/>
    <p:sldId id="258" r:id="rId4"/>
    <p:sldId id="259" r:id="rId5"/>
    <p:sldId id="260" r:id="rId6"/>
    <p:sldId id="261" r:id="rId7"/>
    <p:sldId id="279" r:id="rId8"/>
    <p:sldId id="278" r:id="rId9"/>
    <p:sldId id="264" r:id="rId10"/>
    <p:sldId id="280" r:id="rId11"/>
    <p:sldId id="281" r:id="rId12"/>
    <p:sldId id="265" r:id="rId13"/>
    <p:sldId id="267" r:id="rId14"/>
  </p:sldIdLst>
  <p:sldSz cx="9144000" cy="5143500" type="screen16x9"/>
  <p:notesSz cx="6858000" cy="9144000"/>
  <p:embeddedFontLst>
    <p:embeddedFont>
      <p:font typeface="Malgun Gothic" panose="020B0503020000020004" pitchFamily="50" charset="-127"/>
      <p:regular r:id="rId16"/>
      <p:bold r:id="rId17"/>
    </p:embeddedFont>
    <p:embeddedFont>
      <p:font typeface="Arimo" panose="020B0600000101010101" charset="0"/>
      <p:regular r:id="rId18"/>
      <p:bold r:id="rId19"/>
      <p:italic r:id="rId20"/>
      <p:boldItalic r:id="rId21"/>
    </p:embeddedFont>
    <p:embeddedFont>
      <p:font typeface="Proxima Nova" panose="020B0600000101010101" charset="0"/>
      <p:regular r:id="rId22"/>
      <p:bold r:id="rId23"/>
      <p:italic r:id="rId24"/>
      <p:boldItalic r:id="rId25"/>
    </p:embeddedFont>
    <p:embeddedFont>
      <p:font typeface="Verdana" panose="020B060403050404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36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39EDBD-8922-4B41-A705-A8703DAF638C}">
  <a:tblStyle styleId="{1139EDBD-8922-4B41-A705-A8703DAF63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97A019E-25C9-4797-884F-7C8EECE742D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679" autoAdjust="0"/>
  </p:normalViewPr>
  <p:slideViewPr>
    <p:cSldViewPr snapToGrid="0">
      <p:cViewPr varScale="1">
        <p:scale>
          <a:sx n="118" d="100"/>
          <a:sy n="118" d="100"/>
        </p:scale>
        <p:origin x="106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bab3a369_1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bab3a369_1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4c129925d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4c129925da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</a:rPr>
              <a:t>&lt;</a:t>
            </a:r>
            <a:r>
              <a:rPr lang="ko-KR" altLang="en-US" sz="1100" dirty="0">
                <a:solidFill>
                  <a:schemeClr val="tx1"/>
                </a:solidFill>
                <a:latin typeface="+mn-ea"/>
                <a:ea typeface="+mn-ea"/>
              </a:rPr>
              <a:t>환자</a:t>
            </a: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</a:rPr>
              <a:t>&gt;</a:t>
            </a:r>
          </a:p>
          <a:p>
            <a:pPr marL="92075" lvl="0" indent="-92075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  <a:latin typeface="+mn-ea"/>
                <a:ea typeface="+mn-ea"/>
              </a:rPr>
              <a:t>간호사의 설명을 듣기보다는 버튼을 누르고 싶은 생각이 더 많이 들었음</a:t>
            </a:r>
          </a:p>
          <a:p>
            <a:pPr marL="92075" lvl="0" indent="-92075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  <a:latin typeface="+mn-ea"/>
                <a:ea typeface="+mn-ea"/>
              </a:rPr>
              <a:t>불안한 상황에서 긴 설명이 눈에 안 들어올 것 같음</a:t>
            </a:r>
            <a:endParaRPr lang="en-US" altLang="ko-KR" sz="11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altLang="ko-KR" sz="11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</a:rPr>
              <a:t>&lt;</a:t>
            </a:r>
            <a:r>
              <a:rPr lang="ko-KR" altLang="en-US" sz="1100" dirty="0">
                <a:solidFill>
                  <a:schemeClr val="tx1"/>
                </a:solidFill>
                <a:latin typeface="+mn-ea"/>
                <a:ea typeface="+mn-ea"/>
              </a:rPr>
              <a:t>간호사</a:t>
            </a: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</a:rPr>
              <a:t>&gt;</a:t>
            </a:r>
          </a:p>
          <a:p>
            <a:pPr marL="92075" lvl="0" indent="-92075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  <a:latin typeface="+mn-ea"/>
                <a:ea typeface="+mn-ea"/>
              </a:rPr>
              <a:t>이해력이 높아질 것 같고</a:t>
            </a:r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100" dirty="0">
                <a:solidFill>
                  <a:schemeClr val="tx1"/>
                </a:solidFill>
                <a:latin typeface="+mn-ea"/>
                <a:ea typeface="+mn-ea"/>
              </a:rPr>
              <a:t>선택하면서 생각하게 될 것 같음</a:t>
            </a:r>
          </a:p>
          <a:p>
            <a:pPr marL="92075" lvl="0" indent="-92075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  <a:latin typeface="+mn-ea"/>
                <a:ea typeface="+mn-ea"/>
              </a:rPr>
              <a:t>진행률 바를 볼 수 있어 좋았음</a:t>
            </a:r>
          </a:p>
          <a:p>
            <a:pPr marL="92075" lvl="0" indent="-92075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  <a:latin typeface="+mn-ea"/>
                <a:ea typeface="+mn-ea"/>
              </a:rPr>
              <a:t>설명을 읽어보라고 하면 돼서 설명을 안 해도 되어 좋았음</a:t>
            </a:r>
          </a:p>
        </p:txBody>
      </p:sp>
    </p:spTree>
    <p:extLst>
      <p:ext uri="{BB962C8B-B14F-4D97-AF65-F5344CB8AC3E}">
        <p14:creationId xmlns:p14="http://schemas.microsoft.com/office/powerpoint/2010/main" val="3097042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4c129925d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4c129925da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4c129925da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4c129925da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402d88a4e3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402d88a4e3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4c129925d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4c129925d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483393b5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483393b5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4c129925d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4c129925d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4c129925d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4c129925d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719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4c129925d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4c129925d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881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4c129925d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4c129925da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모바일 체크리스트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사진이나 그림으로 설명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중요한 키워드를 직접 쓰고 디지털 서명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4c129925d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4c129925da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모바일 체크리스트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사진이나 그림으로 설명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중요한 키워드를 직접 쓰고 디지털 서명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83324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510450" y="260075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>
            <a:spLocks noGrp="1"/>
          </p:cNvSpPr>
          <p:nvPr>
            <p:ph type="title"/>
          </p:nvPr>
        </p:nvSpPr>
        <p:spPr>
          <a:xfrm>
            <a:off x="228404" y="208851"/>
            <a:ext cx="3728522" cy="654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 b="1" dirty="0">
                <a:latin typeface="+mn-ea"/>
                <a:ea typeface="+mn-ea"/>
              </a:rPr>
              <a:t>팀 ‘안전제일’</a:t>
            </a:r>
            <a:endParaRPr sz="3600" b="1" dirty="0">
              <a:latin typeface="+mn-ea"/>
              <a:ea typeface="+mn-ea"/>
            </a:endParaRPr>
          </a:p>
        </p:txBody>
      </p:sp>
      <p:sp>
        <p:nvSpPr>
          <p:cNvPr id="105" name="Google Shape;105;p25"/>
          <p:cNvSpPr/>
          <p:nvPr/>
        </p:nvSpPr>
        <p:spPr>
          <a:xfrm>
            <a:off x="3096378" y="246674"/>
            <a:ext cx="623548" cy="616800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ea"/>
              <a:ea typeface="+mn-ea"/>
              <a:cs typeface="Proxima Nova"/>
              <a:sym typeface="Proxima Nova"/>
            </a:endParaRPr>
          </a:p>
        </p:txBody>
      </p:sp>
      <p:sp>
        <p:nvSpPr>
          <p:cNvPr id="106" name="Google Shape;106;p25"/>
          <p:cNvSpPr txBox="1"/>
          <p:nvPr/>
        </p:nvSpPr>
        <p:spPr>
          <a:xfrm>
            <a:off x="228404" y="1363680"/>
            <a:ext cx="2095377" cy="115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 dirty="0">
                <a:latin typeface="+mn-ea"/>
                <a:ea typeface="+mn-ea"/>
                <a:cs typeface="Proxima Nova"/>
                <a:sym typeface="Proxima Nova"/>
              </a:rPr>
              <a:t>신효경(2024-20125) </a:t>
            </a:r>
            <a:endParaRPr sz="1500" b="1" dirty="0">
              <a:latin typeface="+mn-ea"/>
              <a:ea typeface="+mn-e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 dirty="0">
                <a:latin typeface="+mn-ea"/>
                <a:ea typeface="+mn-ea"/>
                <a:cs typeface="Proxima Nova"/>
                <a:sym typeface="Proxima Nova"/>
              </a:rPr>
              <a:t>간호정보학 석사 전공</a:t>
            </a:r>
            <a:endParaRPr sz="900" b="1" dirty="0">
              <a:latin typeface="+mn-ea"/>
              <a:ea typeface="+mn-e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 dirty="0">
                <a:latin typeface="+mn-ea"/>
                <a:ea typeface="+mn-ea"/>
                <a:cs typeface="Proxima Nova"/>
                <a:sym typeface="Proxima Nova"/>
              </a:rPr>
              <a:t>삼성서울병원 수술실 6년 근무</a:t>
            </a:r>
            <a:endParaRPr sz="900" b="1" dirty="0">
              <a:latin typeface="+mn-ea"/>
              <a:ea typeface="+mn-e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 dirty="0">
                <a:latin typeface="+mn-ea"/>
                <a:ea typeface="+mn-ea"/>
                <a:cs typeface="Proxima Nova"/>
                <a:sym typeface="Proxima Nova"/>
              </a:rPr>
              <a:t>관심영역: 환자안전, 교육, 인공지능</a:t>
            </a:r>
            <a:endParaRPr sz="1600" b="1" dirty="0">
              <a:latin typeface="+mn-ea"/>
              <a:ea typeface="+mn-ea"/>
            </a:endParaRPr>
          </a:p>
        </p:txBody>
      </p:sp>
      <p:sp>
        <p:nvSpPr>
          <p:cNvPr id="107" name="Google Shape;107;p25"/>
          <p:cNvSpPr txBox="1"/>
          <p:nvPr/>
        </p:nvSpPr>
        <p:spPr>
          <a:xfrm>
            <a:off x="1705071" y="3138281"/>
            <a:ext cx="2095377" cy="115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 dirty="0">
                <a:latin typeface="+mn-ea"/>
                <a:ea typeface="+mn-ea"/>
                <a:cs typeface="Proxima Nova"/>
                <a:sym typeface="Proxima Nova"/>
              </a:rPr>
              <a:t>이혜민(2023-21862)</a:t>
            </a:r>
            <a:endParaRPr sz="1500" b="1" dirty="0">
              <a:latin typeface="+mn-ea"/>
              <a:ea typeface="+mn-e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 dirty="0">
                <a:latin typeface="+mn-ea"/>
                <a:ea typeface="+mn-ea"/>
                <a:cs typeface="Proxima Nova"/>
                <a:sym typeface="Proxima Nova"/>
              </a:rPr>
              <a:t>간호관리학 석박통합 전공</a:t>
            </a:r>
            <a:endParaRPr sz="900" b="1" dirty="0">
              <a:latin typeface="+mn-ea"/>
              <a:ea typeface="+mn-e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 dirty="0">
                <a:latin typeface="+mn-ea"/>
                <a:ea typeface="+mn-ea"/>
                <a:cs typeface="Proxima Nova"/>
                <a:sym typeface="Proxima Nova"/>
              </a:rPr>
              <a:t>서울대학교병원 수술실 10년 근무</a:t>
            </a:r>
            <a:endParaRPr sz="900" b="1" dirty="0">
              <a:latin typeface="+mn-ea"/>
              <a:ea typeface="+mn-e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 dirty="0">
                <a:latin typeface="+mn-ea"/>
                <a:ea typeface="+mn-ea"/>
                <a:cs typeface="Proxima Nova"/>
                <a:sym typeface="Proxima Nova"/>
              </a:rPr>
              <a:t>관심영역: 환자안전, 간호사 교육체계</a:t>
            </a:r>
            <a:endParaRPr sz="900" b="1" dirty="0">
              <a:latin typeface="+mn-ea"/>
              <a:ea typeface="+mn-ea"/>
              <a:cs typeface="Proxima Nova"/>
              <a:sym typeface="Proxima Nova"/>
            </a:endParaRPr>
          </a:p>
        </p:txBody>
      </p:sp>
      <p:cxnSp>
        <p:nvCxnSpPr>
          <p:cNvPr id="108" name="Google Shape;108;p25"/>
          <p:cNvCxnSpPr>
            <a:cxnSpLocks/>
          </p:cNvCxnSpPr>
          <p:nvPr/>
        </p:nvCxnSpPr>
        <p:spPr>
          <a:xfrm>
            <a:off x="4215319" y="1129488"/>
            <a:ext cx="492868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" name="Google Shape;110;p25"/>
          <p:cNvSpPr txBox="1"/>
          <p:nvPr/>
        </p:nvSpPr>
        <p:spPr>
          <a:xfrm>
            <a:off x="4291806" y="1419348"/>
            <a:ext cx="4713516" cy="334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525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 pitchFamily="34" charset="0"/>
              <a:buChar char="•"/>
            </a:pPr>
            <a:r>
              <a:rPr lang="ko" sz="1600" b="1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수술 전 간호상태 확인표</a:t>
            </a:r>
            <a:r>
              <a:rPr lang="ko" sz="16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는 수술 직전 </a:t>
            </a:r>
            <a:r>
              <a:rPr lang="ko" sz="1600" b="1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간호사</a:t>
            </a:r>
            <a:r>
              <a:rPr lang="ko" sz="16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가</a:t>
            </a:r>
            <a:r>
              <a:rPr lang="ko" sz="1600" b="1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환자</a:t>
            </a:r>
            <a:r>
              <a:rPr lang="ko" sz="16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에게 확인하고 작성하는 것 </a:t>
            </a:r>
            <a:endParaRPr sz="16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95250" lvl="0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 pitchFamily="34" charset="0"/>
              <a:buChar char="•"/>
            </a:pPr>
            <a:r>
              <a:rPr lang="ko" sz="16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수술 중/수술 후 환자 상태에 영향을 미칠 수 있는 항목들로 </a:t>
            </a:r>
            <a:r>
              <a:rPr lang="ko" sz="1600" b="1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정확한 확인 필요</a:t>
            </a:r>
            <a:r>
              <a:rPr lang="ko" sz="16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하나, </a:t>
            </a:r>
            <a:r>
              <a:rPr lang="ko" sz="1600" b="1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누락이 생겨 환자 안전을 위협</a:t>
            </a:r>
            <a:r>
              <a:rPr lang="ko" sz="16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하는 경우가 발생함</a:t>
            </a:r>
            <a:endParaRPr sz="16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→ 따라서, </a:t>
            </a:r>
            <a:r>
              <a:rPr lang="ko" sz="1600" b="1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수술 전 간호상태 확인 시 누락 발생을 줄여 환자가 안전하게 수술을 받을 수 있도록</a:t>
            </a:r>
            <a:r>
              <a:rPr lang="ko" sz="1600" dirty="0">
                <a:solidFill>
                  <a:schemeClr val="dk1"/>
                </a:solidFill>
                <a:latin typeface="+mn-ea"/>
                <a:ea typeface="+mn-ea"/>
                <a:cs typeface="Malgun Gothic"/>
                <a:sym typeface="Malgun Gothic"/>
              </a:rPr>
              <a:t> 하고자 함 </a:t>
            </a:r>
            <a:endParaRPr sz="1600" dirty="0">
              <a:solidFill>
                <a:schemeClr val="accent3"/>
              </a:solidFill>
              <a:latin typeface="+mn-ea"/>
              <a:ea typeface="+mn-ea"/>
              <a:cs typeface="Proxima Nova"/>
              <a:sym typeface="Proxima Nova"/>
            </a:endParaRPr>
          </a:p>
        </p:txBody>
      </p:sp>
      <p:sp>
        <p:nvSpPr>
          <p:cNvPr id="111" name="Google Shape;111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</a:t>
            </a:fld>
            <a:endParaRPr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0A4435D-8959-D77C-7028-DC9A2DD48BD8}"/>
              </a:ext>
            </a:extLst>
          </p:cNvPr>
          <p:cNvSpPr/>
          <p:nvPr/>
        </p:nvSpPr>
        <p:spPr>
          <a:xfrm>
            <a:off x="311699" y="3018017"/>
            <a:ext cx="1393372" cy="139466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E7C58F6-79EF-6AB9-C1DD-2DC6A781C390}"/>
              </a:ext>
            </a:extLst>
          </p:cNvPr>
          <p:cNvSpPr/>
          <p:nvPr/>
        </p:nvSpPr>
        <p:spPr>
          <a:xfrm>
            <a:off x="2407076" y="1243416"/>
            <a:ext cx="1393372" cy="139466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A6A3BF-0AD9-C908-A1FD-3D055F2BD87A}"/>
              </a:ext>
            </a:extLst>
          </p:cNvPr>
          <p:cNvSpPr txBox="1"/>
          <p:nvPr/>
        </p:nvSpPr>
        <p:spPr>
          <a:xfrm>
            <a:off x="4338535" y="959642"/>
            <a:ext cx="217251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+mn-ea"/>
                <a:ea typeface="+mn-ea"/>
              </a:rPr>
              <a:t>풀고자하는</a:t>
            </a:r>
            <a:r>
              <a:rPr lang="ko-KR" altLang="en-US" sz="1600" dirty="0">
                <a:latin typeface="+mn-ea"/>
                <a:ea typeface="+mn-ea"/>
              </a:rPr>
              <a:t> 문제 영역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>
            <a:spLocks noGrp="1"/>
          </p:cNvSpPr>
          <p:nvPr>
            <p:ph type="title"/>
          </p:nvPr>
        </p:nvSpPr>
        <p:spPr>
          <a:xfrm>
            <a:off x="0" y="1925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solidFill>
                  <a:srgbClr val="000000"/>
                </a:solidFill>
                <a:latin typeface="+mn-ea"/>
                <a:ea typeface="+mn-ea"/>
                <a:cs typeface="Arimo"/>
                <a:sym typeface="Arimo"/>
              </a:rPr>
              <a:t>경험 프로토타입</a:t>
            </a:r>
            <a:endParaRPr b="1" dirty="0">
              <a:latin typeface="+mn-ea"/>
              <a:ea typeface="+mn-ea"/>
            </a:endParaRPr>
          </a:p>
        </p:txBody>
      </p:sp>
      <p:sp>
        <p:nvSpPr>
          <p:cNvPr id="181" name="Google Shape;181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10</a:t>
            </a:fld>
            <a:endParaRPr/>
          </a:p>
        </p:txBody>
      </p:sp>
      <p:graphicFrame>
        <p:nvGraphicFramePr>
          <p:cNvPr id="4" name="Google Shape;208;p35">
            <a:extLst>
              <a:ext uri="{FF2B5EF4-FFF2-40B4-BE49-F238E27FC236}">
                <a16:creationId xmlns:a16="http://schemas.microsoft.com/office/drawing/2014/main" id="{977B4B48-6A40-0CE7-B0E0-7340100AD2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0443361"/>
              </p:ext>
            </p:extLst>
          </p:nvPr>
        </p:nvGraphicFramePr>
        <p:xfrm>
          <a:off x="142104" y="577749"/>
          <a:ext cx="8859791" cy="410847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96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4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9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8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419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oxima Nova"/>
                          <a:sym typeface="Proxima Nova"/>
                        </a:rPr>
                        <a:t>경험 </a:t>
                      </a:r>
                      <a:endParaRPr lang="en-US" altLang="ko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Proxima Nova"/>
                        <a:sym typeface="Proxima Nova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oxima Nova"/>
                          <a:sym typeface="Proxima Nova"/>
                        </a:rPr>
                        <a:t>프로토타입</a:t>
                      </a:r>
                      <a:endParaRPr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Proxima Nova"/>
                        <a:sym typeface="Proxima Nova"/>
                      </a:endParaRPr>
                    </a:p>
                  </a:txBody>
                  <a:tcPr marL="54000" marR="54000" marT="54000" marB="5400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oxima Nova"/>
                          <a:sym typeface="Proxima Nova"/>
                        </a:rPr>
                        <a:t>Prototype #1</a:t>
                      </a:r>
                      <a:endParaRPr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Proxima Nova"/>
                        <a:sym typeface="Proxima Nova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사진이나 그림으로 설명</a:t>
                      </a:r>
                      <a:endParaRPr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54000" marB="5400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oxima Nova"/>
                          <a:sym typeface="Proxima Nova"/>
                        </a:rPr>
                        <a:t>Prototype #2</a:t>
                      </a:r>
                      <a:endParaRPr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Proxima Nova"/>
                        <a:sym typeface="Proxima Nova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모바일 체크리스트+진행률 바</a:t>
                      </a:r>
                      <a:endParaRPr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54000" marB="5400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Proxima Nova"/>
                          <a:sym typeface="Proxima Nova"/>
                        </a:rPr>
                        <a:t>Prototype #3</a:t>
                      </a:r>
                      <a:endParaRPr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Proxima Nova"/>
                        <a:sym typeface="Proxima Nova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중요한 키워드를 직접 쓰고 디지털 서명</a:t>
                      </a:r>
                      <a:endParaRPr sz="105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54000" marB="5400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627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mo"/>
                          <a:sym typeface="Arimo"/>
                        </a:rPr>
                        <a:t>가정</a:t>
                      </a:r>
                      <a:endParaRPr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mo"/>
                        <a:sym typeface="Arimo"/>
                      </a:endParaRPr>
                    </a:p>
                  </a:txBody>
                  <a:tcPr marL="54000" marR="54000" marT="54000" marB="5400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975" lvl="0" indent="-180975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ea"/>
                        <a:buAutoNum type="circleNumDbPlain"/>
                      </a:pPr>
                      <a:r>
                        <a:rPr lang="ko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mo"/>
                          <a:sym typeface="Arimo"/>
                        </a:rPr>
                        <a:t>환자의 </a:t>
                      </a:r>
                      <a:r>
                        <a:rPr lang="ko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mo"/>
                          <a:sym typeface="Arimo"/>
                        </a:rPr>
                        <a:t>불안이 완화</a:t>
                      </a:r>
                      <a:r>
                        <a:rPr lang="ko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mo"/>
                          <a:sym typeface="Arimo"/>
                        </a:rPr>
                        <a:t>된다. </a:t>
                      </a:r>
                      <a:endParaRPr sz="1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mo"/>
                        <a:sym typeface="Arimo"/>
                      </a:endParaRPr>
                    </a:p>
                    <a:p>
                      <a:pPr marL="180975" lvl="0" indent="-180975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ea"/>
                        <a:buAutoNum type="circleNumDbPlain"/>
                      </a:pPr>
                      <a:r>
                        <a:rPr lang="ko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mo"/>
                          <a:sym typeface="Arimo"/>
                        </a:rPr>
                        <a:t>환자가 </a:t>
                      </a:r>
                      <a:r>
                        <a:rPr lang="ko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mo"/>
                          <a:sym typeface="Arimo"/>
                        </a:rPr>
                        <a:t>수술 전 준비 사항을 효과적으로 숙지</a:t>
                      </a:r>
                      <a:r>
                        <a:rPr lang="ko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mo"/>
                          <a:sym typeface="Arimo"/>
                        </a:rPr>
                        <a:t>한다.</a:t>
                      </a:r>
                      <a:endParaRPr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54000" marB="54000" anchor="ctr"/>
                </a:tc>
                <a:tc>
                  <a:txBody>
                    <a:bodyPr/>
                    <a:lstStyle/>
                    <a:p>
                      <a:pPr marL="180975" lvl="0" indent="-180975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ea"/>
                        <a:buAutoNum type="circleNumDbPlain"/>
                      </a:pPr>
                      <a:r>
                        <a:rPr lang="ko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간호사와 환자가 </a:t>
                      </a:r>
                      <a:r>
                        <a:rPr lang="ko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함께 체크리스트를 사용</a:t>
                      </a:r>
                      <a:r>
                        <a:rPr lang="ko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할 수 있다.</a:t>
                      </a:r>
                      <a:endParaRPr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180975" lvl="0" indent="-180975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ea"/>
                        <a:buAutoNum type="circleNumDbPlain"/>
                      </a:pPr>
                      <a:r>
                        <a:rPr lang="ko" sz="11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진행률 바로 </a:t>
                      </a:r>
                      <a:r>
                        <a:rPr lang="ko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 현황을 직관적이고 간단하게 확인</a:t>
                      </a:r>
                      <a:r>
                        <a:rPr lang="ko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할 수 있다.</a:t>
                      </a:r>
                      <a:endParaRPr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54000" marB="54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환자에게 수술 준비의 </a:t>
                      </a:r>
                      <a:r>
                        <a:rPr lang="ko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중요성을 인식시키고 책임감을 부여</a:t>
                      </a:r>
                      <a:r>
                        <a:rPr lang="ko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할 수 있다.</a:t>
                      </a:r>
                      <a:endParaRPr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54000" marB="54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00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결과</a:t>
                      </a:r>
                      <a:endParaRPr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54000" marB="5400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가정 유효하지 않음</a:t>
                      </a:r>
                      <a:endParaRPr lang="en-US" altLang="ko-KR" sz="12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altLang="ko" sz="12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2075" lvl="0" indent="-92075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" sz="105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그림으로 직관적 이해 가능하나 세부적인 이유 기술해놓은 글씨가 작아 눈에 안 들어옴</a:t>
                      </a:r>
                      <a:endParaRPr sz="105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2075" lvl="0" indent="-92075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" sz="105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문항 수가 많아 </a:t>
                      </a:r>
                      <a:r>
                        <a:rPr lang="ko" sz="105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나중에는 까먹기 쉬울 것으로 생각</a:t>
                      </a:r>
                      <a:r>
                        <a:rPr lang="ko" sz="105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됨</a:t>
                      </a:r>
                      <a:endParaRPr sz="105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54000" marB="54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가정 유효함</a:t>
                      </a:r>
                      <a:endParaRPr lang="en-US" altLang="ko-KR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2075" lvl="0" indent="-92075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간호사와 환자가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함께 확인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함</a:t>
                      </a:r>
                      <a:endParaRPr lang="en-US" altLang="ko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2075" lvl="0" indent="-92075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진행률 바를 통해 자신이 어느정도 남았는지는 확인</a:t>
                      </a:r>
                      <a:r>
                        <a:rPr lang="ko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할 수 있는 건 좋았음</a:t>
                      </a:r>
                      <a:endParaRPr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54000" marB="54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가정 유효함</a:t>
                      </a:r>
                      <a:endParaRPr lang="en-US" altLang="ko-KR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2075" lvl="0" indent="-92075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처음에는 집중해서 썼으나</a:t>
                      </a:r>
                      <a:r>
                        <a:rPr lang="ko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점점 따라쓰기 하게 되는 느낌(5번 문항 정도부터)</a:t>
                      </a:r>
                      <a:endParaRPr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2075" lvl="0" indent="-92075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서명했을때는 책임감이 느껴짐</a:t>
                      </a:r>
                      <a:endParaRPr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2075" lvl="0" indent="-92075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시간이 많이 소요됨</a:t>
                      </a:r>
                      <a:endParaRPr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54000" marB="54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486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추가로 </a:t>
                      </a:r>
                      <a:endParaRPr lang="en-US" altLang="ko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발견된</a:t>
                      </a:r>
                      <a:endParaRPr lang="en-US" altLang="ko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</a:t>
                      </a:r>
                      <a:r>
                        <a:rPr lang="ko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</a:t>
                      </a:r>
                      <a:endParaRPr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54000" marB="5400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54000" marB="54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환자가 체크리스트를 사용하여 자신의 상태를 스스로 점검할 수 있다.</a:t>
                      </a:r>
                      <a:endParaRPr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54000" marB="54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직접 내용을 적으면서 환자가 적극적인 참여를 한다.</a:t>
                      </a:r>
                      <a:endParaRPr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54000" marB="54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DDBB19CF-8F42-6AB1-8B07-0938595B0DC0}"/>
              </a:ext>
            </a:extLst>
          </p:cNvPr>
          <p:cNvSpPr/>
          <p:nvPr/>
        </p:nvSpPr>
        <p:spPr>
          <a:xfrm>
            <a:off x="2983149" y="525295"/>
            <a:ext cx="3307404" cy="42088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18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solidFill>
                  <a:srgbClr val="000000"/>
                </a:solidFill>
                <a:latin typeface="+mn-ea"/>
                <a:ea typeface="+mn-ea"/>
                <a:cs typeface="Arimo"/>
                <a:sym typeface="Arimo"/>
              </a:rPr>
              <a:t>요약</a:t>
            </a:r>
            <a:endParaRPr sz="7200" b="1" dirty="0">
              <a:latin typeface="+mn-ea"/>
              <a:ea typeface="+mn-ea"/>
            </a:endParaRPr>
          </a:p>
        </p:txBody>
      </p:sp>
      <p:sp>
        <p:nvSpPr>
          <p:cNvPr id="188" name="Google Shape;188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11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1A4FAB-A5E8-DEC3-3A00-6C7F2DEAAD51}"/>
              </a:ext>
            </a:extLst>
          </p:cNvPr>
          <p:cNvSpPr txBox="1"/>
          <p:nvPr/>
        </p:nvSpPr>
        <p:spPr>
          <a:xfrm>
            <a:off x="338843" y="799919"/>
            <a:ext cx="8454957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5113" lvl="0" indent="-26511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+mn-ea"/>
                <a:ea typeface="+mn-ea"/>
              </a:rPr>
              <a:t>발견한 점</a:t>
            </a:r>
            <a:r>
              <a:rPr lang="en-US" altLang="ko-KR" sz="1800" dirty="0">
                <a:latin typeface="+mn-ea"/>
                <a:ea typeface="+mn-ea"/>
              </a:rPr>
              <a:t>? </a:t>
            </a:r>
            <a:r>
              <a:rPr lang="ko-KR" altLang="en-US" sz="1800" dirty="0">
                <a:latin typeface="+mn-ea"/>
                <a:ea typeface="+mn-ea"/>
              </a:rPr>
              <a:t>경험 프로토타입으로 가정을 검증하면서 우리가 생각했던 가정이          </a:t>
            </a:r>
            <a:endParaRPr lang="en-US" altLang="ko-KR" sz="1800" dirty="0">
              <a:latin typeface="+mn-ea"/>
              <a:ea typeface="+mn-ea"/>
            </a:endParaRP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latin typeface="+mn-ea"/>
                <a:ea typeface="+mn-ea"/>
              </a:rPr>
              <a:t>                  </a:t>
            </a:r>
            <a:r>
              <a:rPr lang="ko-KR" altLang="en-US" sz="1800" dirty="0">
                <a:latin typeface="+mn-ea"/>
                <a:ea typeface="+mn-ea"/>
              </a:rPr>
              <a:t>옳지 않았던 경우가 많았다</a:t>
            </a:r>
            <a:r>
              <a:rPr lang="en-US" altLang="ko-KR" sz="1800" dirty="0">
                <a:latin typeface="+mn-ea"/>
                <a:ea typeface="+mn-ea"/>
              </a:rPr>
              <a:t>. </a:t>
            </a:r>
            <a:endParaRPr lang="ko-KR" altLang="en-US" sz="1800" dirty="0">
              <a:latin typeface="+mn-ea"/>
              <a:ea typeface="+mn-ea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+mn-ea"/>
                <a:ea typeface="+mn-ea"/>
              </a:rPr>
              <a:t>다음 단계는</a:t>
            </a:r>
            <a:r>
              <a:rPr lang="en-US" altLang="ko-KR" sz="1800" dirty="0">
                <a:latin typeface="+mn-ea"/>
                <a:ea typeface="+mn-ea"/>
              </a:rPr>
              <a:t>? </a:t>
            </a:r>
            <a:r>
              <a:rPr lang="ko-KR" altLang="en-US" sz="1800" dirty="0">
                <a:latin typeface="+mn-ea"/>
                <a:ea typeface="+mn-ea"/>
              </a:rPr>
              <a:t>경험 프로토타입을 수정하여 새로운 가정을 다시 검증하는 것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097D580-05BF-1FCF-BC11-8B2F5D8053AC}"/>
              </a:ext>
            </a:extLst>
          </p:cNvPr>
          <p:cNvSpPr/>
          <p:nvPr/>
        </p:nvSpPr>
        <p:spPr>
          <a:xfrm>
            <a:off x="2178996" y="2782111"/>
            <a:ext cx="1640732" cy="164073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Ideate</a:t>
            </a:r>
            <a:endParaRPr lang="ko-KR" altLang="en-US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376D699-919E-E6FC-9801-9A607D78576A}"/>
              </a:ext>
            </a:extLst>
          </p:cNvPr>
          <p:cNvSpPr/>
          <p:nvPr/>
        </p:nvSpPr>
        <p:spPr>
          <a:xfrm>
            <a:off x="5434520" y="2782111"/>
            <a:ext cx="1640732" cy="164073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atin typeface="+mn-ea"/>
              </a:rPr>
              <a:t>Prototype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6" name="화살표: 원형 5">
            <a:extLst>
              <a:ext uri="{FF2B5EF4-FFF2-40B4-BE49-F238E27FC236}">
                <a16:creationId xmlns:a16="http://schemas.microsoft.com/office/drawing/2014/main" id="{7813E108-1E73-61F7-C8B0-C35947A94240}"/>
              </a:ext>
            </a:extLst>
          </p:cNvPr>
          <p:cNvSpPr/>
          <p:nvPr/>
        </p:nvSpPr>
        <p:spPr>
          <a:xfrm>
            <a:off x="3340638" y="2312427"/>
            <a:ext cx="2451371" cy="1500026"/>
          </a:xfrm>
          <a:prstGeom prst="circularArrow">
            <a:avLst>
              <a:gd name="adj1" fmla="val 5116"/>
              <a:gd name="adj2" fmla="val 1142319"/>
              <a:gd name="adj3" fmla="val 20562029"/>
              <a:gd name="adj4" fmla="val 11210113"/>
              <a:gd name="adj5" fmla="val 1538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화살표: 원형 6">
            <a:extLst>
              <a:ext uri="{FF2B5EF4-FFF2-40B4-BE49-F238E27FC236}">
                <a16:creationId xmlns:a16="http://schemas.microsoft.com/office/drawing/2014/main" id="{5B1EF09E-1435-66FD-392B-1C02C9DCA1B1}"/>
              </a:ext>
            </a:extLst>
          </p:cNvPr>
          <p:cNvSpPr/>
          <p:nvPr/>
        </p:nvSpPr>
        <p:spPr>
          <a:xfrm rot="10800000">
            <a:off x="3340637" y="3467485"/>
            <a:ext cx="2451371" cy="1500026"/>
          </a:xfrm>
          <a:prstGeom prst="circularArrow">
            <a:avLst>
              <a:gd name="adj1" fmla="val 5116"/>
              <a:gd name="adj2" fmla="val 1142319"/>
              <a:gd name="adj3" fmla="val 20562029"/>
              <a:gd name="adj4" fmla="val 10917876"/>
              <a:gd name="adj5" fmla="val 1538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>
            <a:spLocks noGrp="1"/>
          </p:cNvSpPr>
          <p:nvPr>
            <p:ph type="body" idx="1"/>
          </p:nvPr>
        </p:nvSpPr>
        <p:spPr>
          <a:xfrm>
            <a:off x="2901750" y="1970275"/>
            <a:ext cx="3340500" cy="9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감사합니다</a:t>
            </a:r>
            <a:endParaRPr sz="43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1" name="Google Shape;201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latin typeface="+mn-ea"/>
                <a:ea typeface="+mn-ea"/>
              </a:rPr>
              <a:t>추가 인터뷰 - 인터뷰 참가자</a:t>
            </a:r>
            <a:endParaRPr b="1" dirty="0">
              <a:latin typeface="+mn-ea"/>
              <a:ea typeface="+mn-ea"/>
            </a:endParaRPr>
          </a:p>
        </p:txBody>
      </p:sp>
      <p:sp>
        <p:nvSpPr>
          <p:cNvPr id="124" name="Google Shape;124;p27"/>
          <p:cNvSpPr txBox="1">
            <a:spLocks noGrp="1"/>
          </p:cNvSpPr>
          <p:nvPr>
            <p:ph type="body" idx="1"/>
          </p:nvPr>
        </p:nvSpPr>
        <p:spPr>
          <a:xfrm>
            <a:off x="246838" y="3568517"/>
            <a:ext cx="4260300" cy="11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ko" sz="1500">
                <a:solidFill>
                  <a:srgbClr val="000000"/>
                </a:solidFill>
                <a:latin typeface="+mn-ea"/>
                <a:ea typeface="+mn-ea"/>
                <a:cs typeface="Arimo"/>
                <a:sym typeface="Arimo"/>
              </a:rPr>
              <a:t>수술 전 간호 준비에 대한 환자의 경험</a:t>
            </a:r>
            <a:endParaRPr sz="1500">
              <a:solidFill>
                <a:srgbClr val="000000"/>
              </a:solidFill>
              <a:latin typeface="+mn-ea"/>
              <a:ea typeface="+mn-ea"/>
              <a:cs typeface="Arimo"/>
              <a:sym typeface="Arimo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mo"/>
              <a:buChar char="●"/>
            </a:pPr>
            <a:r>
              <a:rPr lang="ko" sz="1500">
                <a:solidFill>
                  <a:srgbClr val="000000"/>
                </a:solidFill>
                <a:latin typeface="+mn-ea"/>
                <a:ea typeface="+mn-ea"/>
                <a:cs typeface="Arimo"/>
                <a:sym typeface="Arimo"/>
              </a:rPr>
              <a:t>수술 준비 과정</a:t>
            </a:r>
            <a:endParaRPr sz="1500">
              <a:solidFill>
                <a:srgbClr val="000000"/>
              </a:solidFill>
              <a:latin typeface="+mn-ea"/>
              <a:ea typeface="+mn-ea"/>
              <a:cs typeface="Arimo"/>
              <a:sym typeface="Arimo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mo"/>
              <a:buChar char="●"/>
            </a:pPr>
            <a:r>
              <a:rPr lang="ko" sz="1500">
                <a:solidFill>
                  <a:srgbClr val="000000"/>
                </a:solidFill>
                <a:latin typeface="+mn-ea"/>
                <a:ea typeface="+mn-ea"/>
                <a:cs typeface="Arimo"/>
                <a:sym typeface="Arimo"/>
              </a:rPr>
              <a:t>정보 전달 및 의사소통</a:t>
            </a:r>
            <a:endParaRPr sz="1500">
              <a:solidFill>
                <a:srgbClr val="000000"/>
              </a:solidFill>
              <a:latin typeface="+mn-ea"/>
              <a:ea typeface="+mn-ea"/>
              <a:cs typeface="Arimo"/>
              <a:sym typeface="Arimo"/>
            </a:endParaRPr>
          </a:p>
        </p:txBody>
      </p:sp>
      <p:sp>
        <p:nvSpPr>
          <p:cNvPr id="125" name="Google Shape;125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latin typeface="+mn-ea"/>
                <a:ea typeface="+mn-ea"/>
              </a:rPr>
              <a:t>2</a:t>
            </a:fld>
            <a:endParaRPr>
              <a:latin typeface="+mn-ea"/>
              <a:ea typeface="+mn-ea"/>
            </a:endParaRPr>
          </a:p>
        </p:txBody>
      </p:sp>
      <p:pic>
        <p:nvPicPr>
          <p:cNvPr id="126" name="Google Shape;12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8515" y="1602973"/>
            <a:ext cx="1185549" cy="118554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7"/>
          <p:cNvSpPr txBox="1">
            <a:spLocks noGrp="1"/>
          </p:cNvSpPr>
          <p:nvPr>
            <p:ph type="body" idx="1"/>
          </p:nvPr>
        </p:nvSpPr>
        <p:spPr>
          <a:xfrm>
            <a:off x="4698515" y="3568517"/>
            <a:ext cx="4322643" cy="10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mo"/>
              <a:buChar char="●"/>
            </a:pPr>
            <a:r>
              <a:rPr lang="ko" sz="1500" dirty="0">
                <a:solidFill>
                  <a:srgbClr val="000000"/>
                </a:solidFill>
                <a:latin typeface="+mn-ea"/>
                <a:ea typeface="+mn-ea"/>
                <a:cs typeface="Arimo"/>
                <a:sym typeface="Arimo"/>
              </a:rPr>
              <a:t>현재 수술 전 간호 준비 과정</a:t>
            </a:r>
            <a:endParaRPr sz="1500" dirty="0">
              <a:solidFill>
                <a:srgbClr val="000000"/>
              </a:solidFill>
              <a:latin typeface="+mn-ea"/>
              <a:ea typeface="+mn-ea"/>
              <a:cs typeface="Arimo"/>
              <a:sym typeface="Arimo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mo"/>
              <a:buChar char="●"/>
            </a:pPr>
            <a:r>
              <a:rPr lang="ko" sz="1500" dirty="0">
                <a:solidFill>
                  <a:srgbClr val="000000"/>
                </a:solidFill>
                <a:latin typeface="+mn-ea"/>
                <a:ea typeface="+mn-ea"/>
                <a:cs typeface="Arimo"/>
                <a:sym typeface="Arimo"/>
              </a:rPr>
              <a:t>수술 전 간호 준비 누락 경험</a:t>
            </a:r>
            <a:endParaRPr sz="1500" dirty="0">
              <a:solidFill>
                <a:srgbClr val="000000"/>
              </a:solidFill>
              <a:latin typeface="+mn-ea"/>
              <a:ea typeface="+mn-ea"/>
              <a:cs typeface="Arimo"/>
              <a:sym typeface="Arimo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mo"/>
              <a:buChar char="●"/>
            </a:pPr>
            <a:r>
              <a:rPr lang="ko" sz="1500" dirty="0">
                <a:solidFill>
                  <a:srgbClr val="000000"/>
                </a:solidFill>
                <a:latin typeface="+mn-ea"/>
                <a:ea typeface="+mn-ea"/>
                <a:cs typeface="Arimo"/>
                <a:sym typeface="Arimo"/>
              </a:rPr>
              <a:t>정보 전달 및 의사소통</a:t>
            </a:r>
            <a:endParaRPr sz="1500" dirty="0">
              <a:solidFill>
                <a:srgbClr val="000000"/>
              </a:solidFill>
              <a:latin typeface="+mn-ea"/>
              <a:ea typeface="+mn-ea"/>
              <a:cs typeface="Arimo"/>
              <a:sym typeface="Arimo"/>
            </a:endParaRPr>
          </a:p>
        </p:txBody>
      </p:sp>
      <p:pic>
        <p:nvPicPr>
          <p:cNvPr id="128" name="Google Shape;12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838" y="2264840"/>
            <a:ext cx="1185549" cy="1185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838" y="820440"/>
            <a:ext cx="1185549" cy="118556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7"/>
          <p:cNvSpPr/>
          <p:nvPr/>
        </p:nvSpPr>
        <p:spPr>
          <a:xfrm>
            <a:off x="1309065" y="981060"/>
            <a:ext cx="2793000" cy="864300"/>
          </a:xfrm>
          <a:prstGeom prst="snip2DiagRect">
            <a:avLst>
              <a:gd name="adj1" fmla="val 22076"/>
              <a:gd name="adj2" fmla="val 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+mn-ea"/>
                <a:ea typeface="+mn-ea"/>
                <a:cs typeface="Malgun Gothic"/>
                <a:sym typeface="Malgun Gothic"/>
              </a:rPr>
              <a:t>63세 여성</a:t>
            </a:r>
            <a:endParaRPr dirty="0">
              <a:latin typeface="+mn-ea"/>
              <a:ea typeface="+mn-ea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+mn-ea"/>
                <a:ea typeface="+mn-ea"/>
                <a:cs typeface="Malgun Gothic"/>
                <a:sym typeface="Malgun Gothic"/>
              </a:rPr>
              <a:t>2주 전 내시경부비동수술 받음</a:t>
            </a:r>
            <a:endParaRPr dirty="0">
              <a:latin typeface="+mn-ea"/>
              <a:ea typeface="+mn-ea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+mn-ea"/>
                <a:ea typeface="+mn-ea"/>
                <a:cs typeface="Malgun Gothic"/>
                <a:sym typeface="Malgun Gothic"/>
              </a:rPr>
              <a:t>지인 통해 요청, 전화 인터뷰</a:t>
            </a:r>
            <a:endParaRPr dirty="0"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131" name="Google Shape;131;p27"/>
          <p:cNvSpPr/>
          <p:nvPr/>
        </p:nvSpPr>
        <p:spPr>
          <a:xfrm>
            <a:off x="5755965" y="1763610"/>
            <a:ext cx="2940900" cy="864300"/>
          </a:xfrm>
          <a:prstGeom prst="snip2DiagRect">
            <a:avLst>
              <a:gd name="adj1" fmla="val 22076"/>
              <a:gd name="adj2" fmla="val 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+mn-ea"/>
                <a:ea typeface="+mn-ea"/>
                <a:cs typeface="Malgun Gothic"/>
                <a:sym typeface="Malgun Gothic"/>
              </a:rPr>
              <a:t>30세 7년차 간호사</a:t>
            </a:r>
            <a:endParaRPr>
              <a:latin typeface="+mn-ea"/>
              <a:ea typeface="+mn-ea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+mn-ea"/>
                <a:ea typeface="+mn-ea"/>
                <a:cs typeface="Malgun Gothic"/>
                <a:sym typeface="Malgun Gothic"/>
              </a:rPr>
              <a:t>분만장 5년, 현재는 MFICU 근무</a:t>
            </a:r>
            <a:endParaRPr>
              <a:latin typeface="+mn-ea"/>
              <a:ea typeface="+mn-ea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+mn-ea"/>
                <a:ea typeface="+mn-ea"/>
                <a:cs typeface="Malgun Gothic"/>
                <a:sym typeface="Malgun Gothic"/>
              </a:rPr>
              <a:t>메신저로 요청, 전화 인터뷰</a:t>
            </a:r>
            <a:endParaRPr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132" name="Google Shape;132;p27"/>
          <p:cNvSpPr/>
          <p:nvPr/>
        </p:nvSpPr>
        <p:spPr>
          <a:xfrm>
            <a:off x="1309065" y="2425473"/>
            <a:ext cx="2793000" cy="864300"/>
          </a:xfrm>
          <a:prstGeom prst="snip2DiagRect">
            <a:avLst>
              <a:gd name="adj1" fmla="val 22076"/>
              <a:gd name="adj2" fmla="val 0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+mn-ea"/>
                <a:ea typeface="+mn-ea"/>
                <a:cs typeface="Malgun Gothic"/>
                <a:sym typeface="Malgun Gothic"/>
              </a:rPr>
              <a:t>33세 남성</a:t>
            </a:r>
            <a:endParaRPr dirty="0">
              <a:latin typeface="+mn-ea"/>
              <a:ea typeface="+mn-ea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+mn-ea"/>
                <a:ea typeface="+mn-ea"/>
                <a:cs typeface="Malgun Gothic"/>
                <a:sym typeface="Malgun Gothic"/>
              </a:rPr>
              <a:t>1주 전 내시경부비동수술 받음</a:t>
            </a:r>
            <a:endParaRPr dirty="0">
              <a:latin typeface="+mn-ea"/>
              <a:ea typeface="+mn-ea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+mn-ea"/>
                <a:ea typeface="+mn-ea"/>
                <a:cs typeface="Malgun Gothic"/>
                <a:sym typeface="Malgun Gothic"/>
              </a:rPr>
              <a:t>지인통해 요청, 대면</a:t>
            </a:r>
            <a:endParaRPr dirty="0">
              <a:latin typeface="+mn-ea"/>
              <a:ea typeface="+mn-ea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latin typeface="+mn-ea"/>
                <a:ea typeface="+mn-ea"/>
              </a:rPr>
              <a:t>도출된 인터뷰 결과</a:t>
            </a:r>
            <a:endParaRPr b="1" dirty="0">
              <a:latin typeface="+mn-ea"/>
              <a:ea typeface="+mn-ea"/>
            </a:endParaRPr>
          </a:p>
        </p:txBody>
      </p:sp>
      <p:sp>
        <p:nvSpPr>
          <p:cNvPr id="139" name="Google Shape;139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>
                <a:latin typeface="+mn-ea"/>
                <a:ea typeface="+mn-ea"/>
              </a:rPr>
              <a:t>3</a:t>
            </a:fld>
            <a:endParaRPr>
              <a:latin typeface="+mn-ea"/>
              <a:ea typeface="+mn-ea"/>
            </a:endParaRPr>
          </a:p>
        </p:txBody>
      </p:sp>
      <p:pic>
        <p:nvPicPr>
          <p:cNvPr id="140" name="Google Shape;14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690" y="623984"/>
            <a:ext cx="785751" cy="78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1020" y="623984"/>
            <a:ext cx="785751" cy="78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8"/>
          <p:cNvSpPr txBox="1">
            <a:spLocks noGrp="1"/>
          </p:cNvSpPr>
          <p:nvPr>
            <p:ph type="body" idx="1"/>
          </p:nvPr>
        </p:nvSpPr>
        <p:spPr>
          <a:xfrm>
            <a:off x="4670918" y="1370298"/>
            <a:ext cx="4260300" cy="18001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9388" lvl="0" indent="-17938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" sz="1200" dirty="0">
                <a:solidFill>
                  <a:schemeClr val="dk1"/>
                </a:solidFill>
                <a:latin typeface="+mn-ea"/>
                <a:ea typeface="+mn-ea"/>
              </a:rPr>
              <a:t>간호사가 해당 과정에 지식이 없거나, 업무가 과중한 경우, 응급 상황 등에서는 제대로 확인하지 못함</a:t>
            </a:r>
            <a:endParaRPr lang="en-US" altLang="ko" sz="1200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179388" lvl="0" indent="-17938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" sz="1200" dirty="0">
                <a:solidFill>
                  <a:schemeClr val="dk1"/>
                </a:solidFill>
                <a:latin typeface="+mn-ea"/>
                <a:ea typeface="+mn-ea"/>
              </a:rPr>
              <a:t>일부 병원에서는 환자</a:t>
            </a:r>
            <a:r>
              <a:rPr lang="ko-KR" altLang="en-US" sz="1200" dirty="0">
                <a:solidFill>
                  <a:schemeClr val="dk1"/>
                </a:solidFill>
                <a:latin typeface="+mn-ea"/>
                <a:ea typeface="+mn-ea"/>
              </a:rPr>
              <a:t>에게</a:t>
            </a:r>
            <a:r>
              <a:rPr lang="ko" sz="1200" dirty="0">
                <a:solidFill>
                  <a:schemeClr val="dk1"/>
                </a:solidFill>
                <a:latin typeface="+mn-ea"/>
                <a:ea typeface="+mn-ea"/>
              </a:rPr>
              <a:t> 자가 체크리스트를 제공하</a:t>
            </a:r>
            <a:r>
              <a:rPr lang="ko-KR" altLang="en-US" sz="1200" dirty="0">
                <a:solidFill>
                  <a:schemeClr val="dk1"/>
                </a:solidFill>
                <a:latin typeface="+mn-ea"/>
                <a:ea typeface="+mn-ea"/>
              </a:rPr>
              <a:t>여 수술 전 간호 준비 누락이 줄어들었</a:t>
            </a:r>
            <a:r>
              <a:rPr lang="ko" sz="1200" dirty="0">
                <a:solidFill>
                  <a:schemeClr val="dk1"/>
                </a:solidFill>
                <a:latin typeface="+mn-ea"/>
                <a:ea typeface="+mn-ea"/>
              </a:rPr>
              <a:t>음</a:t>
            </a:r>
            <a:endParaRPr lang="en-US" altLang="ko" sz="1200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179388" lvl="0" indent="-17938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" sz="1200" dirty="0">
                <a:solidFill>
                  <a:schemeClr val="dk1"/>
                </a:solidFill>
                <a:latin typeface="+mn-ea"/>
                <a:ea typeface="+mn-ea"/>
              </a:rPr>
              <a:t>환자가 이미 </a:t>
            </a:r>
            <a:r>
              <a:rPr lang="ko-KR" altLang="en-US" sz="1200" dirty="0">
                <a:solidFill>
                  <a:schemeClr val="dk1"/>
                </a:solidFill>
                <a:latin typeface="+mn-ea"/>
                <a:ea typeface="+mn-ea"/>
              </a:rPr>
              <a:t>설명을 여러 번 받아서</a:t>
            </a:r>
            <a:r>
              <a:rPr lang="ko" sz="1200" dirty="0">
                <a:solidFill>
                  <a:schemeClr val="dk1"/>
                </a:solidFill>
                <a:latin typeface="+mn-ea"/>
                <a:ea typeface="+mn-ea"/>
              </a:rPr>
              <a:t> 굳이 확인 시 설명이 필요하지 않다고 생각함</a:t>
            </a:r>
            <a:endParaRPr sz="1200" dirty="0">
              <a:latin typeface="+mn-ea"/>
              <a:ea typeface="+mn-ea"/>
            </a:endParaRPr>
          </a:p>
        </p:txBody>
      </p:sp>
      <p:sp>
        <p:nvSpPr>
          <p:cNvPr id="143" name="Google Shape;143;p28"/>
          <p:cNvSpPr txBox="1"/>
          <p:nvPr/>
        </p:nvSpPr>
        <p:spPr>
          <a:xfrm>
            <a:off x="330900" y="3242561"/>
            <a:ext cx="8482200" cy="1754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>
                <a:solidFill>
                  <a:schemeClr val="dk1"/>
                </a:solidFill>
                <a:latin typeface="+mn-ea"/>
                <a:ea typeface="+mn-ea"/>
                <a:cs typeface="Proxima Nova"/>
                <a:sym typeface="Proxima Nova"/>
              </a:rPr>
              <a:t>→ 수술 전 간호상태 확인 항목은 사소하지만 매우 위험한 환자안전사고의 원인이 될 수 있기 때문에 </a:t>
            </a:r>
            <a:r>
              <a:rPr lang="ko" sz="1600" b="1" dirty="0">
                <a:solidFill>
                  <a:schemeClr val="dk1"/>
                </a:solidFill>
                <a:latin typeface="+mn-ea"/>
                <a:ea typeface="+mn-ea"/>
                <a:cs typeface="Proxima Nova"/>
                <a:sym typeface="Proxima Nova"/>
              </a:rPr>
              <a:t>환자는 이를 명확히 알고 관련 정보를 의료진에게 제공</a:t>
            </a:r>
            <a:r>
              <a:rPr lang="ko" sz="1600" dirty="0">
                <a:solidFill>
                  <a:schemeClr val="dk1"/>
                </a:solidFill>
                <a:latin typeface="+mn-ea"/>
                <a:ea typeface="+mn-ea"/>
                <a:cs typeface="Proxima Nova"/>
                <a:sym typeface="Proxima Nova"/>
              </a:rPr>
              <a:t>해야 할 필요가 있으며, </a:t>
            </a:r>
            <a:r>
              <a:rPr lang="ko" sz="1600" b="1" dirty="0">
                <a:solidFill>
                  <a:schemeClr val="dk1"/>
                </a:solidFill>
                <a:latin typeface="+mn-ea"/>
                <a:ea typeface="+mn-ea"/>
                <a:cs typeface="Proxima Nova"/>
                <a:sym typeface="Proxima Nova"/>
              </a:rPr>
              <a:t>간호사도 환자가 알기 쉽게 설명하여 관련 정보를 </a:t>
            </a:r>
            <a:r>
              <a:rPr lang="ko-KR" altLang="en-US" sz="1600" b="1" dirty="0">
                <a:solidFill>
                  <a:schemeClr val="dk1"/>
                </a:solidFill>
                <a:latin typeface="+mn-ea"/>
                <a:ea typeface="+mn-ea"/>
                <a:cs typeface="Proxima Nova"/>
                <a:sym typeface="Proxima Nova"/>
              </a:rPr>
              <a:t>정확히 </a:t>
            </a:r>
            <a:r>
              <a:rPr lang="ko" sz="1600" b="1" dirty="0">
                <a:solidFill>
                  <a:schemeClr val="dk1"/>
                </a:solidFill>
                <a:latin typeface="+mn-ea"/>
                <a:ea typeface="+mn-ea"/>
                <a:cs typeface="Proxima Nova"/>
                <a:sym typeface="Proxima Nova"/>
              </a:rPr>
              <a:t>수집</a:t>
            </a:r>
            <a:r>
              <a:rPr lang="ko" sz="1600" dirty="0">
                <a:solidFill>
                  <a:schemeClr val="dk1"/>
                </a:solidFill>
                <a:latin typeface="+mn-ea"/>
                <a:ea typeface="+mn-ea"/>
                <a:cs typeface="Proxima Nova"/>
                <a:sym typeface="Proxima Nova"/>
              </a:rPr>
              <a:t>할 필요가 있다.</a:t>
            </a:r>
            <a:endParaRPr lang="en-US" altLang="ko" sz="1600" dirty="0">
              <a:solidFill>
                <a:schemeClr val="dk1"/>
              </a:solidFill>
              <a:latin typeface="+mn-ea"/>
              <a:ea typeface="+mn-e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" sz="400" dirty="0">
              <a:solidFill>
                <a:schemeClr val="dk1"/>
              </a:solidFill>
              <a:latin typeface="+mn-ea"/>
              <a:ea typeface="+mn-e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>
                <a:solidFill>
                  <a:schemeClr val="dk1"/>
                </a:solidFill>
                <a:latin typeface="+mn-ea"/>
                <a:ea typeface="+mn-ea"/>
                <a:cs typeface="Proxima Nova"/>
                <a:sym typeface="Proxima Nova"/>
              </a:rPr>
              <a:t>→ 환자가 </a:t>
            </a:r>
            <a:r>
              <a:rPr lang="ko" sz="1600" b="1" dirty="0">
                <a:solidFill>
                  <a:schemeClr val="dk1"/>
                </a:solidFill>
                <a:latin typeface="+mn-ea"/>
                <a:ea typeface="+mn-ea"/>
                <a:cs typeface="Proxima Nova"/>
                <a:sym typeface="Proxima Nova"/>
              </a:rPr>
              <a:t>자가 체크리스트</a:t>
            </a:r>
            <a:r>
              <a:rPr lang="ko" sz="1600" dirty="0">
                <a:solidFill>
                  <a:schemeClr val="dk1"/>
                </a:solidFill>
                <a:latin typeface="+mn-ea"/>
                <a:ea typeface="+mn-ea"/>
                <a:cs typeface="Proxima Nova"/>
                <a:sym typeface="Proxima Nova"/>
              </a:rPr>
              <a:t>로</a:t>
            </a:r>
            <a:r>
              <a:rPr lang="en-US" altLang="ko" sz="1600" dirty="0">
                <a:solidFill>
                  <a:schemeClr val="dk1"/>
                </a:solidFill>
                <a:latin typeface="+mn-ea"/>
                <a:ea typeface="+mn-ea"/>
                <a:cs typeface="Proxima Nova"/>
                <a:sym typeface="Proxima Nova"/>
              </a:rPr>
              <a:t> </a:t>
            </a:r>
            <a:r>
              <a:rPr lang="ko-KR" altLang="en-US" sz="1600" dirty="0">
                <a:solidFill>
                  <a:schemeClr val="dk1"/>
                </a:solidFill>
                <a:latin typeface="+mn-ea"/>
                <a:ea typeface="+mn-ea"/>
                <a:cs typeface="Proxima Nova"/>
                <a:sym typeface="Proxima Nova"/>
              </a:rPr>
              <a:t>수술 전 준비 상태를</a:t>
            </a:r>
            <a:r>
              <a:rPr lang="ko" sz="1600" dirty="0">
                <a:solidFill>
                  <a:schemeClr val="dk1"/>
                </a:solidFill>
                <a:latin typeface="+mn-ea"/>
                <a:ea typeface="+mn-ea"/>
                <a:cs typeface="Proxima Nova"/>
                <a:sym typeface="Proxima Nova"/>
              </a:rPr>
              <a:t> 확인할 경우 </a:t>
            </a:r>
            <a:r>
              <a:rPr lang="ko" sz="1600" b="1" dirty="0">
                <a:solidFill>
                  <a:schemeClr val="dk1"/>
                </a:solidFill>
                <a:latin typeface="+mn-ea"/>
                <a:ea typeface="+mn-ea"/>
                <a:cs typeface="Proxima Nova"/>
                <a:sym typeface="Proxima Nova"/>
              </a:rPr>
              <a:t>누락 발생이 줄어든다</a:t>
            </a:r>
            <a:r>
              <a:rPr lang="ko" sz="1600" dirty="0">
                <a:solidFill>
                  <a:schemeClr val="dk1"/>
                </a:solidFill>
                <a:latin typeface="+mn-ea"/>
                <a:ea typeface="+mn-ea"/>
                <a:cs typeface="Proxima Nova"/>
                <a:sym typeface="Proxima Nova"/>
              </a:rPr>
              <a:t>.</a:t>
            </a:r>
            <a:endParaRPr sz="1600" dirty="0">
              <a:solidFill>
                <a:schemeClr val="dk1"/>
              </a:solidFill>
              <a:latin typeface="+mn-ea"/>
              <a:ea typeface="+mn-ea"/>
              <a:cs typeface="Proxima Nova"/>
              <a:sym typeface="Proxima Nova"/>
            </a:endParaRPr>
          </a:p>
        </p:txBody>
      </p:sp>
      <p:sp>
        <p:nvSpPr>
          <p:cNvPr id="138" name="Google Shape;138;p28"/>
          <p:cNvSpPr txBox="1">
            <a:spLocks noGrp="1"/>
          </p:cNvSpPr>
          <p:nvPr>
            <p:ph type="body" idx="1"/>
          </p:nvPr>
        </p:nvSpPr>
        <p:spPr>
          <a:xfrm>
            <a:off x="221760" y="1370298"/>
            <a:ext cx="4260300" cy="18001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9388" lvl="0" indent="-17938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" sz="1200" dirty="0">
                <a:solidFill>
                  <a:schemeClr val="dk1"/>
                </a:solidFill>
                <a:latin typeface="+mn-ea"/>
                <a:ea typeface="+mn-ea"/>
              </a:rPr>
              <a:t>환자는 수술 전 체크해야 하는 항목에 대한 이유 및 필요성에</a:t>
            </a:r>
            <a:r>
              <a:rPr lang="en-US" altLang="ko" sz="1200" dirty="0">
                <a:solidFill>
                  <a:schemeClr val="dk1"/>
                </a:solidFill>
                <a:latin typeface="+mn-ea"/>
                <a:ea typeface="+mn-ea"/>
              </a:rPr>
              <a:t> </a:t>
            </a:r>
            <a:r>
              <a:rPr lang="ko-KR" altLang="en-US" sz="1200" dirty="0">
                <a:solidFill>
                  <a:schemeClr val="dk1"/>
                </a:solidFill>
                <a:latin typeface="+mn-ea"/>
                <a:ea typeface="+mn-ea"/>
              </a:rPr>
              <a:t>대해</a:t>
            </a:r>
            <a:r>
              <a:rPr lang="ko" sz="1200" dirty="0">
                <a:solidFill>
                  <a:schemeClr val="dk1"/>
                </a:solidFill>
                <a:latin typeface="+mn-ea"/>
                <a:ea typeface="+mn-ea"/>
              </a:rPr>
              <a:t> 모르는 것</a:t>
            </a:r>
            <a:r>
              <a:rPr lang="ko-KR" altLang="en-US" sz="1200" dirty="0">
                <a:solidFill>
                  <a:schemeClr val="dk1"/>
                </a:solidFill>
                <a:latin typeface="+mn-ea"/>
                <a:ea typeface="+mn-ea"/>
              </a:rPr>
              <a:t>이</a:t>
            </a:r>
            <a:r>
              <a:rPr lang="ko" sz="1200" dirty="0">
                <a:solidFill>
                  <a:schemeClr val="dk1"/>
                </a:solidFill>
                <a:latin typeface="+mn-ea"/>
                <a:ea typeface="+mn-ea"/>
              </a:rPr>
              <a:t> 있음</a:t>
            </a:r>
            <a:endParaRPr lang="en-US" altLang="ko" sz="1200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179388" lvl="0" indent="-17938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" sz="1200" dirty="0">
                <a:solidFill>
                  <a:schemeClr val="dk1"/>
                </a:solidFill>
                <a:latin typeface="+mn-ea"/>
                <a:ea typeface="+mn-ea"/>
              </a:rPr>
              <a:t>긴장과 불안으로 안내 받은 내용을 제대로 숙지하지 못하거나 잊을 수 있음</a:t>
            </a:r>
            <a:endParaRPr lang="en-US" altLang="ko" sz="1200" dirty="0">
              <a:solidFill>
                <a:schemeClr val="dk1"/>
              </a:solidFill>
              <a:latin typeface="+mn-ea"/>
              <a:ea typeface="+mn-ea"/>
            </a:endParaRPr>
          </a:p>
          <a:p>
            <a:pPr marL="179388" lvl="0" indent="-17938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" sz="1200" dirty="0">
                <a:solidFill>
                  <a:schemeClr val="dk1"/>
                </a:solidFill>
                <a:latin typeface="+mn-ea"/>
                <a:ea typeface="+mn-ea"/>
              </a:rPr>
              <a:t>환자는 수용적인 태도를 가지는 편이며, 정당한 이유를 설명할 시 더욱 철저히 준수함</a:t>
            </a:r>
            <a:endParaRPr sz="1200" dirty="0">
              <a:solidFill>
                <a:schemeClr val="dk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>
            <a:spLocks noGrp="1"/>
          </p:cNvSpPr>
          <p:nvPr>
            <p:ph type="title"/>
          </p:nvPr>
        </p:nvSpPr>
        <p:spPr>
          <a:xfrm>
            <a:off x="0" y="2075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solidFill>
                  <a:srgbClr val="000000"/>
                </a:solidFill>
                <a:latin typeface="+mn-ea"/>
                <a:ea typeface="+mn-ea"/>
                <a:cs typeface="Arimo"/>
                <a:sym typeface="Arimo"/>
              </a:rPr>
              <a:t>추가 인터뷰 결과와 공감지도 결과를 통해 확정된 POV</a:t>
            </a:r>
            <a:endParaRPr b="1" dirty="0">
              <a:latin typeface="+mn-ea"/>
              <a:ea typeface="+mn-ea"/>
            </a:endParaRPr>
          </a:p>
        </p:txBody>
      </p:sp>
      <p:sp>
        <p:nvSpPr>
          <p:cNvPr id="149" name="Google Shape;149;p29"/>
          <p:cNvSpPr txBox="1">
            <a:spLocks noGrp="1"/>
          </p:cNvSpPr>
          <p:nvPr>
            <p:ph type="body" idx="1"/>
          </p:nvPr>
        </p:nvSpPr>
        <p:spPr>
          <a:xfrm>
            <a:off x="311700" y="1587025"/>
            <a:ext cx="8520600" cy="29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83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ko" sz="1600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  <a:cs typeface="Arial"/>
                <a:sym typeface="Arial"/>
              </a:rPr>
              <a:t>환자는</a:t>
            </a:r>
            <a:r>
              <a:rPr lang="ko" sz="16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 </a:t>
            </a:r>
            <a:r>
              <a:rPr lang="ko" sz="1600" dirty="0">
                <a:solidFill>
                  <a:srgbClr val="0000FF"/>
                </a:solidFill>
                <a:latin typeface="+mn-ea"/>
                <a:ea typeface="+mn-ea"/>
                <a:cs typeface="Arial"/>
                <a:sym typeface="Arial"/>
              </a:rPr>
              <a:t>수술 전 간호 준비에 대한 설명 보조 수단</a:t>
            </a:r>
            <a:r>
              <a:rPr lang="ko" sz="1600" dirty="0">
                <a:solidFill>
                  <a:schemeClr val="tx1"/>
                </a:solidFill>
                <a:latin typeface="+mn-ea"/>
                <a:ea typeface="+mn-ea"/>
                <a:cs typeface="Arial"/>
                <a:sym typeface="Arial"/>
              </a:rPr>
              <a:t>이 필요하다</a:t>
            </a:r>
            <a:r>
              <a:rPr lang="ko" sz="16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. 왜냐하면 </a:t>
            </a:r>
            <a:r>
              <a:rPr lang="ko" sz="1600" dirty="0">
                <a:solidFill>
                  <a:srgbClr val="FFC000"/>
                </a:solidFill>
                <a:latin typeface="+mn-ea"/>
                <a:ea typeface="+mn-ea"/>
                <a:cs typeface="Arial"/>
                <a:sym typeface="Arial"/>
              </a:rPr>
              <a:t>수술 전 간호 준비에 대한 필요성을 인지하지 못하거나 수술 전 긴장과 불안으로 인해 간호사가 언급한 것에 대해 충분히 이해 또는 기억하지 못할 가능성이 있기 때문</a:t>
            </a:r>
            <a:r>
              <a:rPr lang="ko" sz="16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이다. </a:t>
            </a:r>
            <a:endParaRPr lang="en-US" altLang="ko" sz="1600" dirty="0">
              <a:solidFill>
                <a:srgbClr val="000000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3683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endParaRPr lang="en-US" altLang="ko" sz="500" dirty="0">
              <a:solidFill>
                <a:srgbClr val="000000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3683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+mj-lt"/>
              <a:buAutoNum type="arabicPeriod"/>
            </a:pPr>
            <a:r>
              <a:rPr lang="ko" sz="1600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  <a:cs typeface="Arial"/>
                <a:sym typeface="Arial"/>
              </a:rPr>
              <a:t>간호사는</a:t>
            </a:r>
            <a:r>
              <a:rPr lang="ko" sz="16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 </a:t>
            </a:r>
            <a:r>
              <a:rPr lang="ko" sz="1600" dirty="0">
                <a:solidFill>
                  <a:srgbClr val="0000FF"/>
                </a:solidFill>
                <a:latin typeface="+mn-ea"/>
                <a:ea typeface="+mn-ea"/>
                <a:cs typeface="Arial"/>
                <a:sym typeface="Arial"/>
              </a:rPr>
              <a:t>수술 전 간호상태 확인 시 환자 참여형 확인 도구</a:t>
            </a:r>
            <a:r>
              <a:rPr lang="ko" sz="1600" dirty="0">
                <a:solidFill>
                  <a:schemeClr val="tx1"/>
                </a:solidFill>
                <a:latin typeface="+mn-ea"/>
                <a:ea typeface="+mn-ea"/>
                <a:cs typeface="Arial"/>
                <a:sym typeface="Arial"/>
              </a:rPr>
              <a:t>를 원한다. </a:t>
            </a:r>
            <a:r>
              <a:rPr lang="ko" sz="16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왜냐하면 </a:t>
            </a:r>
            <a:r>
              <a:rPr lang="ko" sz="1600" dirty="0">
                <a:solidFill>
                  <a:srgbClr val="FFC000"/>
                </a:solidFill>
                <a:latin typeface="+mn-ea"/>
                <a:ea typeface="+mn-ea"/>
                <a:cs typeface="Arial"/>
                <a:sym typeface="Arial"/>
              </a:rPr>
              <a:t>수술 전 간호상태 확인을 위한 정보를 대부분 환자에게서 전달받고 있고, 환자 참여 시 누락 발생이 줄어들기 때문</a:t>
            </a:r>
            <a:r>
              <a:rPr lang="ko" sz="16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이다.</a:t>
            </a:r>
            <a:endParaRPr sz="1600" dirty="0">
              <a:solidFill>
                <a:srgbClr val="000000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600" dirty="0">
              <a:solidFill>
                <a:srgbClr val="000000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600" dirty="0">
              <a:solidFill>
                <a:srgbClr val="000000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150" name="Google Shape;15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4</a:t>
            </a:fld>
            <a:endParaRPr/>
          </a:p>
        </p:txBody>
      </p:sp>
      <p:sp>
        <p:nvSpPr>
          <p:cNvPr id="151" name="Google Shape;151;p29"/>
          <p:cNvSpPr/>
          <p:nvPr/>
        </p:nvSpPr>
        <p:spPr>
          <a:xfrm>
            <a:off x="2736600" y="1010391"/>
            <a:ext cx="3670800" cy="389400"/>
          </a:xfrm>
          <a:prstGeom prst="rect">
            <a:avLst/>
          </a:prstGeom>
          <a:noFill/>
          <a:ln w="9525" cap="flat" cmpd="sng">
            <a:solidFill>
              <a:schemeClr val="accent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  <a:cs typeface="Proxima Nova"/>
                <a:sym typeface="Proxima Nova"/>
              </a:rPr>
              <a:t>USER</a:t>
            </a:r>
            <a:r>
              <a:rPr lang="ko" dirty="0">
                <a:latin typeface="+mn-ea"/>
                <a:ea typeface="+mn-ea"/>
                <a:cs typeface="Proxima Nova"/>
                <a:sym typeface="Proxima Nova"/>
              </a:rPr>
              <a:t> wants a </a:t>
            </a:r>
            <a:r>
              <a:rPr lang="ko" dirty="0">
                <a:solidFill>
                  <a:srgbClr val="0000FF"/>
                </a:solidFill>
                <a:latin typeface="+mn-ea"/>
                <a:ea typeface="+mn-ea"/>
                <a:cs typeface="Proxima Nova"/>
                <a:sym typeface="Proxima Nova"/>
              </a:rPr>
              <a:t>NEED</a:t>
            </a:r>
            <a:r>
              <a:rPr lang="ko" dirty="0">
                <a:latin typeface="+mn-ea"/>
                <a:ea typeface="+mn-ea"/>
                <a:cs typeface="Proxima Nova"/>
                <a:sym typeface="Proxima Nova"/>
              </a:rPr>
              <a:t> so that </a:t>
            </a:r>
            <a:r>
              <a:rPr lang="ko" dirty="0">
                <a:solidFill>
                  <a:srgbClr val="FF9900"/>
                </a:solidFill>
                <a:latin typeface="+mn-ea"/>
                <a:ea typeface="+mn-ea"/>
                <a:cs typeface="Proxima Nova"/>
                <a:sym typeface="Proxima Nova"/>
              </a:rPr>
              <a:t>INSIGHT</a:t>
            </a:r>
            <a:r>
              <a:rPr lang="ko" dirty="0">
                <a:latin typeface="+mn-ea"/>
                <a:ea typeface="+mn-ea"/>
                <a:cs typeface="Proxima Nova"/>
                <a:sym typeface="Proxima Nova"/>
              </a:rPr>
              <a:t>.</a:t>
            </a:r>
            <a:endParaRPr dirty="0">
              <a:latin typeface="+mn-ea"/>
              <a:ea typeface="+mn-e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 b="1" dirty="0">
                <a:solidFill>
                  <a:srgbClr val="000000"/>
                </a:solidFill>
                <a:latin typeface="+mn-ea"/>
                <a:ea typeface="+mn-ea"/>
                <a:cs typeface="Arimo"/>
                <a:sym typeface="Arimo"/>
              </a:rPr>
              <a:t>가장 좋은 HMW 질문 3개와 각 질문들의 원천이 되는 POV</a:t>
            </a:r>
            <a:endParaRPr sz="2600" b="1" dirty="0">
              <a:latin typeface="+mn-ea"/>
              <a:ea typeface="+mn-ea"/>
            </a:endParaRPr>
          </a:p>
        </p:txBody>
      </p:sp>
      <p:sp>
        <p:nvSpPr>
          <p:cNvPr id="157" name="Google Shape;157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5</a:t>
            </a:fld>
            <a:endParaRPr/>
          </a:p>
        </p:txBody>
      </p:sp>
      <p:sp>
        <p:nvSpPr>
          <p:cNvPr id="159" name="Google Shape;159;p30"/>
          <p:cNvSpPr txBox="1"/>
          <p:nvPr/>
        </p:nvSpPr>
        <p:spPr>
          <a:xfrm>
            <a:off x="316994" y="1669579"/>
            <a:ext cx="8510011" cy="3208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 dirty="0">
                <a:solidFill>
                  <a:schemeClr val="dk1"/>
                </a:solidFill>
                <a:latin typeface="+mn-ea"/>
                <a:ea typeface="+mn-ea"/>
                <a:cs typeface="Proxima Nova"/>
                <a:sym typeface="Proxima Nova"/>
              </a:rPr>
              <a:t>어떻게 하면 우리가 </a:t>
            </a:r>
            <a:endParaRPr lang="en-US" altLang="ko" sz="1600" b="1" dirty="0">
              <a:solidFill>
                <a:schemeClr val="dk1"/>
              </a:solidFill>
              <a:latin typeface="+mn-ea"/>
              <a:ea typeface="+mn-ea"/>
              <a:cs typeface="Proxima Nova"/>
              <a:sym typeface="Proxima Nova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" sz="1100" dirty="0">
                <a:solidFill>
                  <a:schemeClr val="dk1"/>
                </a:solidFill>
                <a:latin typeface="+mn-ea"/>
                <a:ea typeface="+mn-ea"/>
                <a:cs typeface="Proxima Nova"/>
                <a:sym typeface="Proxima Nova"/>
              </a:rPr>
              <a:t>환자가 수술 전 간호 준비의 필요성을 인지하게 만들 수 있을까?</a:t>
            </a:r>
            <a:endParaRPr sz="1100" dirty="0">
              <a:solidFill>
                <a:schemeClr val="dk1"/>
              </a:solidFill>
              <a:latin typeface="+mn-ea"/>
              <a:ea typeface="+mn-ea"/>
              <a:cs typeface="Proxima Nova"/>
              <a:sym typeface="Proxima Nova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" sz="1100" dirty="0">
                <a:solidFill>
                  <a:schemeClr val="dk1"/>
                </a:solidFill>
                <a:latin typeface="+mn-ea"/>
                <a:ea typeface="+mn-ea"/>
                <a:cs typeface="Proxima Nova"/>
                <a:sym typeface="Proxima Nova"/>
              </a:rPr>
              <a:t>수술 전 불안한 감정을 완화해 설명 내용을 더 잘 받아들이게 할 수 있을까?</a:t>
            </a:r>
            <a:endParaRPr sz="1100" dirty="0">
              <a:solidFill>
                <a:schemeClr val="dk1"/>
              </a:solidFill>
              <a:latin typeface="+mn-ea"/>
              <a:ea typeface="+mn-ea"/>
              <a:cs typeface="Proxima Nova"/>
              <a:sym typeface="Proxima Nova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" sz="1100" dirty="0">
                <a:solidFill>
                  <a:schemeClr val="dk1"/>
                </a:solidFill>
                <a:latin typeface="+mn-ea"/>
                <a:ea typeface="+mn-ea"/>
                <a:cs typeface="Proxima Nova"/>
                <a:sym typeface="Proxima Nova"/>
              </a:rPr>
              <a:t>환자의 수준(연령, 건강 지식 등)에 맞춘 맞춤형 설명을 제공할 수 있을까?</a:t>
            </a:r>
            <a:endParaRPr sz="1100" dirty="0">
              <a:solidFill>
                <a:schemeClr val="dk1"/>
              </a:solidFill>
              <a:latin typeface="+mn-ea"/>
              <a:ea typeface="+mn-ea"/>
              <a:cs typeface="Proxima Nova"/>
              <a:sym typeface="Proxima Nova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" sz="1100" dirty="0">
                <a:solidFill>
                  <a:schemeClr val="dk1"/>
                </a:solidFill>
                <a:latin typeface="+mn-ea"/>
                <a:ea typeface="+mn-ea"/>
                <a:cs typeface="Proxima Nova"/>
                <a:sym typeface="Proxima Nova"/>
              </a:rPr>
              <a:t>보조 자료를 활용해 설명의 이해도를 높일 수 있을까?</a:t>
            </a:r>
            <a:endParaRPr sz="1100" dirty="0">
              <a:solidFill>
                <a:schemeClr val="dk1"/>
              </a:solidFill>
              <a:latin typeface="+mn-ea"/>
              <a:ea typeface="+mn-ea"/>
              <a:cs typeface="Proxima Nova"/>
              <a:sym typeface="Proxima Nova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" sz="1100" dirty="0">
                <a:solidFill>
                  <a:schemeClr val="dk1"/>
                </a:solidFill>
                <a:latin typeface="+mn-ea"/>
                <a:ea typeface="+mn-ea"/>
                <a:cs typeface="Proxima Nova"/>
                <a:sym typeface="Proxima Nova"/>
              </a:rPr>
              <a:t>간호사와 환자가 함께 사용할 수 있는 설명 도구를 효과적으로 설계할 수 있을까?</a:t>
            </a:r>
            <a:endParaRPr sz="1100" dirty="0">
              <a:solidFill>
                <a:schemeClr val="dk1"/>
              </a:solidFill>
              <a:latin typeface="+mn-ea"/>
              <a:ea typeface="+mn-ea"/>
              <a:cs typeface="Proxima Nova"/>
              <a:sym typeface="Proxima Nova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" sz="1100" dirty="0">
                <a:solidFill>
                  <a:schemeClr val="dk1"/>
                </a:solidFill>
                <a:latin typeface="+mn-ea"/>
                <a:ea typeface="+mn-ea"/>
                <a:cs typeface="Proxima Nova"/>
                <a:sym typeface="Proxima Nova"/>
              </a:rPr>
              <a:t>환자가 설명 내용을 스스로 복습하거나 자가 점검할 수 있게 만들 수 있을까?</a:t>
            </a:r>
            <a:endParaRPr sz="1100" dirty="0">
              <a:solidFill>
                <a:schemeClr val="dk1"/>
              </a:solidFill>
              <a:latin typeface="+mn-ea"/>
              <a:ea typeface="+mn-ea"/>
              <a:cs typeface="Proxima Nova"/>
              <a:sym typeface="Proxima Nova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" sz="1100" dirty="0">
                <a:solidFill>
                  <a:schemeClr val="dk1"/>
                </a:solidFill>
                <a:latin typeface="+mn-ea"/>
                <a:ea typeface="+mn-ea"/>
                <a:cs typeface="Proxima Nova"/>
                <a:sym typeface="Proxima Nova"/>
              </a:rPr>
              <a:t>환자가 설명을 들은 후에도 오랫동안 기억할 수 있게 도울 수 있을까?</a:t>
            </a:r>
            <a:endParaRPr sz="1100" dirty="0">
              <a:solidFill>
                <a:schemeClr val="dk1"/>
              </a:solidFill>
              <a:latin typeface="+mn-ea"/>
              <a:ea typeface="+mn-ea"/>
              <a:cs typeface="Proxima Nova"/>
              <a:sym typeface="Proxima Nova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" sz="1100" dirty="0">
                <a:solidFill>
                  <a:schemeClr val="dk1"/>
                </a:solidFill>
                <a:latin typeface="+mn-ea"/>
                <a:ea typeface="+mn-ea"/>
                <a:cs typeface="Proxima Nova"/>
                <a:sym typeface="Proxima Nova"/>
              </a:rPr>
              <a:t>환자가 자신의 건강 상태를 주체적으로 이해하고 준비하도록 동기를 부여할 수 있을까?</a:t>
            </a:r>
            <a:endParaRPr sz="1100" dirty="0">
              <a:solidFill>
                <a:schemeClr val="dk1"/>
              </a:solidFill>
              <a:latin typeface="+mn-ea"/>
              <a:ea typeface="+mn-ea"/>
              <a:cs typeface="Proxima Nova"/>
              <a:sym typeface="Proxima Nova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" sz="1100" dirty="0">
                <a:solidFill>
                  <a:schemeClr val="dk1"/>
                </a:solidFill>
                <a:latin typeface="+mn-ea"/>
                <a:ea typeface="+mn-ea"/>
                <a:cs typeface="Proxima Nova"/>
                <a:sym typeface="Proxima Nova"/>
              </a:rPr>
              <a:t>간호사가 설명 보조 수단을 활용해 환자와 상호작용하는 방식으로 교육을 진행할 수 있을까?</a:t>
            </a:r>
            <a:endParaRPr lang="en-US" altLang="ko" sz="1100" dirty="0">
              <a:solidFill>
                <a:schemeClr val="dk1"/>
              </a:solidFill>
              <a:latin typeface="+mn-ea"/>
              <a:ea typeface="+mn-ea"/>
              <a:cs typeface="Proxima Nova"/>
              <a:sym typeface="Proxima Nova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41550" algn="l"/>
              </a:tabLst>
            </a:pPr>
            <a:r>
              <a:rPr lang="ko" sz="1600" b="1" dirty="0">
                <a:highlight>
                  <a:srgbClr val="FFFF00"/>
                </a:highlight>
                <a:latin typeface="+mn-ea"/>
                <a:ea typeface="+mn-ea"/>
              </a:rPr>
              <a:t>환자가 불안을 완화하고 준비 사항을 효과적으로 숙지하도록 할 수 있을까?</a:t>
            </a:r>
            <a:endParaRPr sz="1600" b="1" dirty="0">
              <a:solidFill>
                <a:schemeClr val="dk1"/>
              </a:solidFill>
              <a:highlight>
                <a:srgbClr val="FFFF00"/>
              </a:highlight>
              <a:latin typeface="+mn-ea"/>
              <a:ea typeface="+mn-ea"/>
              <a:cs typeface="Proxima Nova"/>
              <a:sym typeface="Proxima Nova"/>
            </a:endParaRPr>
          </a:p>
        </p:txBody>
      </p:sp>
      <p:sp>
        <p:nvSpPr>
          <p:cNvPr id="2" name="Google Shape;151;p29">
            <a:extLst>
              <a:ext uri="{FF2B5EF4-FFF2-40B4-BE49-F238E27FC236}">
                <a16:creationId xmlns:a16="http://schemas.microsoft.com/office/drawing/2014/main" id="{99E7D096-854B-D73C-3030-64EAC78D624B}"/>
              </a:ext>
            </a:extLst>
          </p:cNvPr>
          <p:cNvSpPr/>
          <p:nvPr/>
        </p:nvSpPr>
        <p:spPr>
          <a:xfrm>
            <a:off x="316993" y="661722"/>
            <a:ext cx="8510011" cy="1074760"/>
          </a:xfrm>
          <a:prstGeom prst="rect">
            <a:avLst/>
          </a:prstGeom>
          <a:noFill/>
          <a:ln w="9525" cap="flat" cmpd="sng">
            <a:solidFill>
              <a:schemeClr val="accent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ko" altLang="ko-KR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  <a:cs typeface="Arial"/>
                <a:sym typeface="Arial"/>
              </a:rPr>
              <a:t>환자는</a:t>
            </a:r>
            <a:r>
              <a:rPr lang="ko" altLang="ko-KR" b="1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 </a:t>
            </a:r>
            <a:r>
              <a:rPr lang="ko" altLang="ko-KR" b="1" dirty="0">
                <a:solidFill>
                  <a:srgbClr val="0000FF"/>
                </a:solidFill>
                <a:latin typeface="+mn-ea"/>
                <a:ea typeface="+mn-ea"/>
                <a:cs typeface="Arial"/>
                <a:sym typeface="Arial"/>
              </a:rPr>
              <a:t>수술 전 간호 준비에 대한 설명 보조 수단</a:t>
            </a:r>
            <a:r>
              <a:rPr lang="ko" altLang="ko-KR" b="1" dirty="0">
                <a:solidFill>
                  <a:schemeClr val="tx1"/>
                </a:solidFill>
                <a:latin typeface="+mn-ea"/>
                <a:ea typeface="+mn-ea"/>
                <a:cs typeface="Arial"/>
                <a:sym typeface="Arial"/>
              </a:rPr>
              <a:t>이 필요하다</a:t>
            </a:r>
            <a:r>
              <a:rPr lang="ko" altLang="ko-KR" b="1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. 왜냐하면 </a:t>
            </a:r>
            <a:r>
              <a:rPr lang="ko" altLang="ko-KR" b="1" dirty="0">
                <a:solidFill>
                  <a:srgbClr val="FFC000"/>
                </a:solidFill>
                <a:latin typeface="+mn-ea"/>
                <a:ea typeface="+mn-ea"/>
                <a:cs typeface="Arial"/>
                <a:sym typeface="Arial"/>
              </a:rPr>
              <a:t>수술 전 간호 준비에 대한 필요성을 인지하지 못하거나 수술 전 긴장과 불안으로 인해 간호사가 언급한 것에 대해 충분히 이해 또는 기억하지 못할 가능성이 있기 때문</a:t>
            </a:r>
            <a:r>
              <a:rPr lang="ko" altLang="ko-KR" b="1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이다. </a:t>
            </a:r>
            <a:endParaRPr lang="en-US" altLang="ko" b="1" dirty="0">
              <a:solidFill>
                <a:srgbClr val="000000"/>
              </a:solidFill>
              <a:latin typeface="+mn-ea"/>
              <a:ea typeface="+mn-ea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 b="1" dirty="0">
                <a:solidFill>
                  <a:srgbClr val="000000"/>
                </a:solidFill>
                <a:latin typeface="+mn-ea"/>
                <a:ea typeface="+mn-ea"/>
                <a:cs typeface="Arimo"/>
                <a:sym typeface="Arimo"/>
              </a:rPr>
              <a:t>가장 좋은 HMW 질문 3개와 각 질문들의 원천이 되는 POV</a:t>
            </a:r>
            <a:endParaRPr sz="2600" b="1" dirty="0">
              <a:latin typeface="+mn-ea"/>
              <a:ea typeface="+mn-ea"/>
            </a:endParaRPr>
          </a:p>
        </p:txBody>
      </p:sp>
      <p:sp>
        <p:nvSpPr>
          <p:cNvPr id="157" name="Google Shape;157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6</a:t>
            </a:fld>
            <a:endParaRPr/>
          </a:p>
        </p:txBody>
      </p:sp>
      <p:sp>
        <p:nvSpPr>
          <p:cNvPr id="159" name="Google Shape;159;p30"/>
          <p:cNvSpPr txBox="1"/>
          <p:nvPr/>
        </p:nvSpPr>
        <p:spPr>
          <a:xfrm>
            <a:off x="316992" y="1490881"/>
            <a:ext cx="8510011" cy="3577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 dirty="0">
                <a:solidFill>
                  <a:schemeClr val="dk1"/>
                </a:solidFill>
                <a:latin typeface="+mn-ea"/>
                <a:ea typeface="+mn-ea"/>
                <a:cs typeface="Proxima Nova"/>
                <a:sym typeface="Proxima Nova"/>
              </a:rPr>
              <a:t>어떻게 하면 우리가 </a:t>
            </a:r>
            <a:endParaRPr lang="en-US" altLang="ko" sz="1600" b="1" dirty="0">
              <a:solidFill>
                <a:schemeClr val="dk1"/>
              </a:solidFill>
              <a:latin typeface="+mn-ea"/>
              <a:ea typeface="+mn-ea"/>
              <a:cs typeface="Proxima Nova"/>
              <a:sym typeface="Proxima Nova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환자가 수술 전 간호상태 확인 과정에 적극적으로 참여하도록 유도할 수 있을까</a:t>
            </a:r>
            <a:r>
              <a:rPr lang="en-US" altLang="ko-KR" sz="11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?</a:t>
            </a:r>
            <a:endParaRPr lang="ko-KR" altLang="en-US" sz="1100" dirty="0">
              <a:solidFill>
                <a:srgbClr val="000000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환자의 이해도를 고려한 쉬운 문항 구성으로 참여 장벽을 낮출 수 있을까</a:t>
            </a:r>
            <a:r>
              <a:rPr lang="en-US" altLang="ko-KR" sz="11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?</a:t>
            </a:r>
            <a:endParaRPr lang="ko-KR" altLang="en-US" sz="1100" dirty="0">
              <a:solidFill>
                <a:srgbClr val="000000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000000"/>
                </a:solidFill>
                <a:highlight>
                  <a:srgbClr val="FFFF00"/>
                </a:highlight>
                <a:latin typeface="+mn-ea"/>
                <a:ea typeface="+mn-ea"/>
                <a:cs typeface="Arial"/>
                <a:sym typeface="Arial"/>
              </a:rPr>
              <a:t>간호사와 환자가 함께 사용할 수 있는 직관적이고 간단한 확인 도구를 만들 수 있을까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00"/>
                </a:highlight>
                <a:latin typeface="+mn-ea"/>
                <a:ea typeface="+mn-ea"/>
                <a:cs typeface="Arial"/>
                <a:sym typeface="Arial"/>
              </a:rPr>
              <a:t>?</a:t>
            </a:r>
            <a:endParaRPr lang="ko-KR" altLang="en-US" sz="1600" b="1" dirty="0">
              <a:solidFill>
                <a:srgbClr val="000000"/>
              </a:solidFill>
              <a:highlight>
                <a:srgbClr val="FFFF00"/>
              </a:highlight>
              <a:latin typeface="+mn-ea"/>
              <a:ea typeface="+mn-ea"/>
              <a:cs typeface="Arial"/>
              <a:sym typeface="Arial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환자 참여형 도구를 통해 환자가 누락 없이 필요한 정보를 받을 수 있도록 할 수 있을까</a:t>
            </a:r>
            <a:r>
              <a:rPr lang="en-US" altLang="ko-KR" sz="11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?</a:t>
            </a:r>
            <a:endParaRPr lang="ko-KR" altLang="en-US" sz="1100" dirty="0">
              <a:solidFill>
                <a:srgbClr val="000000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도구 사용 시 환자가 빠뜨리기 쉬운 문항을 보완할 수 있을까</a:t>
            </a:r>
            <a:r>
              <a:rPr lang="en-US" altLang="ko-KR" sz="11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?</a:t>
            </a:r>
            <a:endParaRPr lang="ko-KR" altLang="en-US" sz="1100" dirty="0">
              <a:solidFill>
                <a:srgbClr val="000000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도구 사용 후 간호사가 환자의 응답 내용을 체계적으로 검토하고 조치할 수 있게 할까</a:t>
            </a:r>
            <a:r>
              <a:rPr lang="en-US" altLang="ko-KR" sz="11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?</a:t>
            </a:r>
            <a:endParaRPr lang="ko-KR" altLang="en-US" sz="1100" dirty="0">
              <a:solidFill>
                <a:srgbClr val="000000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환자의 자가 보고 오류를 줄이고</a:t>
            </a:r>
            <a:r>
              <a:rPr lang="en-US" altLang="ko-KR" sz="11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, </a:t>
            </a: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정확도를 높일 수 있을까</a:t>
            </a:r>
            <a:r>
              <a:rPr lang="en-US" altLang="ko-KR" sz="11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?</a:t>
            </a:r>
            <a:endParaRPr lang="ko-KR" altLang="en-US" sz="1100" dirty="0">
              <a:solidFill>
                <a:srgbClr val="000000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간호사와 환자가 확인 도구를 함께 사용하며 신뢰 기반의 상호작용을 할 수 있을까</a:t>
            </a:r>
            <a:r>
              <a:rPr lang="en-US" altLang="ko-KR" sz="11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?</a:t>
            </a:r>
            <a:endParaRPr lang="ko-KR" altLang="en-US" sz="1100" dirty="0">
              <a:solidFill>
                <a:srgbClr val="000000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간호사가 환자 참여 도구를 설명할 때 환자가 쉽게 이해하고 따를 수 있도록 도울 수 있을까</a:t>
            </a:r>
            <a:r>
              <a:rPr lang="en-US" altLang="ko-KR" sz="11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?</a:t>
            </a:r>
            <a:endParaRPr lang="ko-KR" altLang="en-US" sz="1100" dirty="0">
              <a:solidFill>
                <a:srgbClr val="000000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000000"/>
                </a:solidFill>
                <a:highlight>
                  <a:srgbClr val="FFFF00"/>
                </a:highlight>
                <a:latin typeface="+mn-ea"/>
                <a:ea typeface="+mn-ea"/>
                <a:cs typeface="Arial"/>
                <a:sym typeface="Arial"/>
              </a:rPr>
              <a:t>환자에게 수술 준비의 중요성을 인식시키고 책임감을 부여할 수 있을까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FFF00"/>
                </a:highlight>
                <a:latin typeface="+mn-ea"/>
                <a:ea typeface="+mn-ea"/>
                <a:cs typeface="Arial"/>
                <a:sym typeface="Arial"/>
              </a:rPr>
              <a:t>?</a:t>
            </a:r>
            <a:endParaRPr lang="ko-KR" altLang="en-US" sz="1600" b="1" dirty="0">
              <a:solidFill>
                <a:srgbClr val="000000"/>
              </a:solidFill>
              <a:highlight>
                <a:srgbClr val="FFFF00"/>
              </a:highlight>
              <a:latin typeface="+mn-ea"/>
              <a:ea typeface="+mn-ea"/>
              <a:cs typeface="Arial"/>
              <a:sym typeface="Arial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환자와 간호사 간 상호 검증하도록 할 수 있을까</a:t>
            </a:r>
            <a:r>
              <a:rPr lang="en-US" altLang="ko-KR" sz="11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?</a:t>
            </a:r>
            <a:endParaRPr lang="ko-KR" altLang="en-US" sz="1100" dirty="0">
              <a:solidFill>
                <a:srgbClr val="000000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2" name="Google Shape;151;p29">
            <a:extLst>
              <a:ext uri="{FF2B5EF4-FFF2-40B4-BE49-F238E27FC236}">
                <a16:creationId xmlns:a16="http://schemas.microsoft.com/office/drawing/2014/main" id="{99E7D096-854B-D73C-3030-64EAC78D624B}"/>
              </a:ext>
            </a:extLst>
          </p:cNvPr>
          <p:cNvSpPr/>
          <p:nvPr/>
        </p:nvSpPr>
        <p:spPr>
          <a:xfrm>
            <a:off x="316993" y="661722"/>
            <a:ext cx="8510011" cy="829159"/>
          </a:xfrm>
          <a:prstGeom prst="rect">
            <a:avLst/>
          </a:prstGeom>
          <a:noFill/>
          <a:ln w="9525" cap="flat" cmpd="sng">
            <a:solidFill>
              <a:schemeClr val="accent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  <a:latin typeface="+mn-ea"/>
                <a:ea typeface="+mn-ea"/>
                <a:cs typeface="Arial"/>
                <a:sym typeface="Arial"/>
              </a:rPr>
              <a:t>간호사는</a:t>
            </a:r>
            <a:r>
              <a:rPr lang="ko-KR" altLang="en-US" sz="1400" b="1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 </a:t>
            </a:r>
            <a:r>
              <a:rPr lang="ko-KR" altLang="en-US" sz="1400" b="1" dirty="0">
                <a:solidFill>
                  <a:srgbClr val="0000FF"/>
                </a:solidFill>
                <a:latin typeface="+mn-ea"/>
                <a:ea typeface="+mn-ea"/>
                <a:cs typeface="Arial"/>
                <a:sym typeface="Arial"/>
              </a:rPr>
              <a:t>수술 전 간호상태 확인 시 환자 참여형 확인 도구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  <a:ea typeface="+mn-ea"/>
                <a:cs typeface="Arial"/>
                <a:sym typeface="Arial"/>
              </a:rPr>
              <a:t>를 원한다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  <a:ea typeface="+mn-ea"/>
                <a:cs typeface="Arial"/>
                <a:sym typeface="Arial"/>
              </a:rPr>
              <a:t>. </a:t>
            </a:r>
            <a:r>
              <a:rPr lang="ko-KR" altLang="en-US" sz="1400" b="1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왜냐하면 </a:t>
            </a:r>
            <a:r>
              <a:rPr lang="ko-KR" altLang="en-US" sz="1400" b="1" dirty="0">
                <a:solidFill>
                  <a:srgbClr val="FFC000"/>
                </a:solidFill>
                <a:latin typeface="+mn-ea"/>
                <a:ea typeface="+mn-ea"/>
                <a:cs typeface="Arial"/>
                <a:sym typeface="Arial"/>
              </a:rPr>
              <a:t>수술 전 간호상태 확인을 위한 정보를 대부분 환자에게서 전달받고 있고</a:t>
            </a:r>
            <a:r>
              <a:rPr lang="en-US" altLang="ko-KR" sz="1400" b="1" dirty="0">
                <a:solidFill>
                  <a:srgbClr val="FFC000"/>
                </a:solidFill>
                <a:latin typeface="+mn-ea"/>
                <a:ea typeface="+mn-ea"/>
                <a:cs typeface="Arial"/>
                <a:sym typeface="Arial"/>
              </a:rPr>
              <a:t>, </a:t>
            </a:r>
            <a:r>
              <a:rPr lang="ko-KR" altLang="en-US" sz="1400" b="1" dirty="0">
                <a:solidFill>
                  <a:srgbClr val="FFC000"/>
                </a:solidFill>
                <a:latin typeface="+mn-ea"/>
                <a:ea typeface="+mn-ea"/>
                <a:cs typeface="Arial"/>
                <a:sym typeface="Arial"/>
              </a:rPr>
              <a:t>환자 참여 시 누락 발생이 줄어들기 때문</a:t>
            </a:r>
            <a:r>
              <a:rPr lang="ko-KR" altLang="en-US" sz="1400" b="1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이다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.</a:t>
            </a:r>
            <a:endParaRPr lang="ko-KR" altLang="en-US" sz="1400" b="1" dirty="0">
              <a:solidFill>
                <a:srgbClr val="000000"/>
              </a:solidFill>
              <a:latin typeface="+mn-ea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4484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 b="1" dirty="0">
                <a:solidFill>
                  <a:srgbClr val="000000"/>
                </a:solidFill>
                <a:latin typeface="+mn-ea"/>
                <a:ea typeface="+mn-ea"/>
                <a:cs typeface="Arimo"/>
                <a:sym typeface="Arimo"/>
              </a:rPr>
              <a:t>가장 좋은 HMW 질문 3개와 각 질문들의 원천이 되는 POV</a:t>
            </a:r>
            <a:endParaRPr sz="2600" b="1" dirty="0">
              <a:latin typeface="+mn-ea"/>
              <a:ea typeface="+mn-ea"/>
            </a:endParaRPr>
          </a:p>
        </p:txBody>
      </p:sp>
      <p:sp>
        <p:nvSpPr>
          <p:cNvPr id="157" name="Google Shape;157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7</a:t>
            </a:fld>
            <a:endParaRPr/>
          </a:p>
        </p:txBody>
      </p:sp>
      <p:cxnSp>
        <p:nvCxnSpPr>
          <p:cNvPr id="3" name="Google Shape;108;p25">
            <a:extLst>
              <a:ext uri="{FF2B5EF4-FFF2-40B4-BE49-F238E27FC236}">
                <a16:creationId xmlns:a16="http://schemas.microsoft.com/office/drawing/2014/main" id="{7E960731-EA80-F2C0-4C26-A3C3CC40AEBA}"/>
              </a:ext>
            </a:extLst>
          </p:cNvPr>
          <p:cNvCxnSpPr>
            <a:cxnSpLocks/>
          </p:cNvCxnSpPr>
          <p:nvPr/>
        </p:nvCxnSpPr>
        <p:spPr>
          <a:xfrm>
            <a:off x="-3750" y="774475"/>
            <a:ext cx="914775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109;p25">
            <a:extLst>
              <a:ext uri="{FF2B5EF4-FFF2-40B4-BE49-F238E27FC236}">
                <a16:creationId xmlns:a16="http://schemas.microsoft.com/office/drawing/2014/main" id="{0CE4A4F4-B0DD-D443-CC8A-DE5A7460549E}"/>
              </a:ext>
            </a:extLst>
          </p:cNvPr>
          <p:cNvSpPr txBox="1"/>
          <p:nvPr/>
        </p:nvSpPr>
        <p:spPr>
          <a:xfrm>
            <a:off x="401200" y="572700"/>
            <a:ext cx="2102158" cy="46779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>
                <a:solidFill>
                  <a:schemeClr val="dk1"/>
                </a:solidFill>
                <a:latin typeface="+mn-ea"/>
                <a:ea typeface="+mn-ea"/>
                <a:cs typeface="Proxima Nova"/>
                <a:sym typeface="Proxima Nova"/>
              </a:rPr>
              <a:t>해결책 브레인스토밍</a:t>
            </a:r>
            <a:endParaRPr dirty="0">
              <a:solidFill>
                <a:schemeClr val="dk1"/>
              </a:solidFill>
              <a:latin typeface="+mn-ea"/>
              <a:ea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E5D9E8D-1A6F-B7C0-86AD-9D3EA2A25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12" y="1037130"/>
            <a:ext cx="7724825" cy="389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467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>
            <a:spLocks noGrp="1"/>
          </p:cNvSpPr>
          <p:nvPr>
            <p:ph type="title"/>
          </p:nvPr>
        </p:nvSpPr>
        <p:spPr>
          <a:xfrm>
            <a:off x="0" y="1925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solidFill>
                  <a:srgbClr val="000000"/>
                </a:solidFill>
                <a:latin typeface="+mn-ea"/>
                <a:ea typeface="+mn-ea"/>
                <a:cs typeface="Arimo"/>
                <a:sym typeface="Arimo"/>
              </a:rPr>
              <a:t>경험 프로토타입</a:t>
            </a:r>
            <a:endParaRPr b="1" dirty="0">
              <a:latin typeface="+mn-ea"/>
              <a:ea typeface="+mn-ea"/>
            </a:endParaRPr>
          </a:p>
        </p:txBody>
      </p:sp>
      <p:sp>
        <p:nvSpPr>
          <p:cNvPr id="181" name="Google Shape;181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8</a:t>
            </a:fld>
            <a:endParaRPr/>
          </a:p>
        </p:txBody>
      </p:sp>
      <p:pic>
        <p:nvPicPr>
          <p:cNvPr id="4" name="Google Shape;181;p33" title="Prototype#2 이미지_3.PNG">
            <a:extLst>
              <a:ext uri="{FF2B5EF4-FFF2-40B4-BE49-F238E27FC236}">
                <a16:creationId xmlns:a16="http://schemas.microsoft.com/office/drawing/2014/main" id="{4FD45264-02F7-8271-C563-757E452D748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803" y="1448225"/>
            <a:ext cx="1870625" cy="2640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82;p33" title="Prototype#1 이미지_2.PNG">
            <a:extLst>
              <a:ext uri="{FF2B5EF4-FFF2-40B4-BE49-F238E27FC236}">
                <a16:creationId xmlns:a16="http://schemas.microsoft.com/office/drawing/2014/main" id="{C452750D-C997-6255-DE8F-9602B0E31CC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6169" y="1448225"/>
            <a:ext cx="1781162" cy="263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83;p33" title="스크린샷 2025-04-08 222655.png">
            <a:extLst>
              <a:ext uri="{FF2B5EF4-FFF2-40B4-BE49-F238E27FC236}">
                <a16:creationId xmlns:a16="http://schemas.microsoft.com/office/drawing/2014/main" id="{69ECE663-8777-CC89-CAF9-C1AE759EC8D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9775" y="1448224"/>
            <a:ext cx="1781149" cy="26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84;p33">
            <a:extLst>
              <a:ext uri="{FF2B5EF4-FFF2-40B4-BE49-F238E27FC236}">
                <a16:creationId xmlns:a16="http://schemas.microsoft.com/office/drawing/2014/main" id="{7109F655-7CCB-6172-C2AF-1C9DAD43E96D}"/>
              </a:ext>
            </a:extLst>
          </p:cNvPr>
          <p:cNvSpPr txBox="1"/>
          <p:nvPr/>
        </p:nvSpPr>
        <p:spPr>
          <a:xfrm>
            <a:off x="438166" y="574650"/>
            <a:ext cx="2343900" cy="8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chemeClr val="tx1"/>
                </a:solidFill>
                <a:latin typeface="+mn-ea"/>
                <a:ea typeface="+mn-ea"/>
                <a:cs typeface="Proxima Nova"/>
                <a:sym typeface="Proxima Nova"/>
              </a:rPr>
              <a:t>Prototype #1</a:t>
            </a:r>
            <a:endParaRPr sz="1800" dirty="0">
              <a:solidFill>
                <a:schemeClr val="tx1"/>
              </a:solidFill>
              <a:latin typeface="+mn-ea"/>
              <a:ea typeface="+mn-e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>
                <a:solidFill>
                  <a:schemeClr val="tx1"/>
                </a:solidFill>
                <a:latin typeface="+mn-ea"/>
                <a:ea typeface="+mn-ea"/>
                <a:cs typeface="Malgun Gothic"/>
                <a:sym typeface="Malgun Gothic"/>
              </a:rPr>
              <a:t>: </a:t>
            </a:r>
            <a:r>
              <a:rPr lang="ko" dirty="0">
                <a:solidFill>
                  <a:schemeClr val="tx1"/>
                </a:solidFill>
                <a:latin typeface="+mn-ea"/>
                <a:ea typeface="+mn-ea"/>
                <a:cs typeface="Malgun Gothic"/>
                <a:sym typeface="Malgun Gothic"/>
              </a:rPr>
              <a:t>사진이나 그림으로 설명</a:t>
            </a:r>
            <a:endParaRPr lang="en-US" altLang="ko" dirty="0">
              <a:solidFill>
                <a:schemeClr val="tx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+mn-ea"/>
                <a:ea typeface="+mn-ea"/>
                <a:cs typeface="Proxima Nova"/>
                <a:sym typeface="Malgun Gothic"/>
              </a:rPr>
              <a:t>(chat GPT)</a:t>
            </a:r>
            <a:endParaRPr dirty="0">
              <a:solidFill>
                <a:schemeClr val="tx1"/>
              </a:solidFill>
              <a:latin typeface="+mn-ea"/>
              <a:ea typeface="+mn-ea"/>
              <a:cs typeface="Proxima Nova"/>
              <a:sym typeface="Proxima Nova"/>
            </a:endParaRPr>
          </a:p>
        </p:txBody>
      </p:sp>
      <p:sp>
        <p:nvSpPr>
          <p:cNvPr id="8" name="Google Shape;185;p33">
            <a:extLst>
              <a:ext uri="{FF2B5EF4-FFF2-40B4-BE49-F238E27FC236}">
                <a16:creationId xmlns:a16="http://schemas.microsoft.com/office/drawing/2014/main" id="{9B767254-0EA9-4AD6-3724-40D01CF2B378}"/>
              </a:ext>
            </a:extLst>
          </p:cNvPr>
          <p:cNvSpPr txBox="1"/>
          <p:nvPr/>
        </p:nvSpPr>
        <p:spPr>
          <a:xfrm>
            <a:off x="3444800" y="574625"/>
            <a:ext cx="2343900" cy="8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chemeClr val="tx1"/>
                </a:solidFill>
                <a:latin typeface="+mn-ea"/>
                <a:ea typeface="+mn-ea"/>
                <a:cs typeface="Proxima Nova"/>
                <a:sym typeface="Proxima Nova"/>
              </a:rPr>
              <a:t>Prototype #2</a:t>
            </a:r>
            <a:endParaRPr sz="1800" dirty="0">
              <a:solidFill>
                <a:schemeClr val="tx1"/>
              </a:solidFill>
              <a:latin typeface="+mn-ea"/>
              <a:ea typeface="+mn-e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>
                <a:solidFill>
                  <a:schemeClr val="tx1"/>
                </a:solidFill>
                <a:latin typeface="+mn-ea"/>
                <a:ea typeface="+mn-ea"/>
                <a:cs typeface="Malgun Gothic"/>
                <a:sym typeface="Malgun Gothic"/>
              </a:rPr>
              <a:t>: </a:t>
            </a:r>
            <a:r>
              <a:rPr lang="ko" dirty="0">
                <a:solidFill>
                  <a:schemeClr val="tx1"/>
                </a:solidFill>
                <a:latin typeface="+mn-ea"/>
                <a:ea typeface="+mn-ea"/>
                <a:cs typeface="Malgun Gothic"/>
                <a:sym typeface="Malgun Gothic"/>
              </a:rPr>
              <a:t>모바일 체크리스트</a:t>
            </a:r>
            <a:endParaRPr lang="en-US" altLang="ko" dirty="0">
              <a:solidFill>
                <a:schemeClr val="tx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tx1"/>
                </a:solidFill>
                <a:latin typeface="+mn-ea"/>
                <a:ea typeface="+mn-ea"/>
                <a:cs typeface="Malgun Gothic"/>
                <a:sym typeface="Malgun Gothic"/>
              </a:rPr>
              <a:t>+진행률 바</a:t>
            </a:r>
            <a:endParaRPr sz="3200" dirty="0">
              <a:solidFill>
                <a:schemeClr val="tx1"/>
              </a:solidFill>
              <a:latin typeface="+mn-ea"/>
              <a:ea typeface="+mn-ea"/>
              <a:cs typeface="Proxima Nova"/>
              <a:sym typeface="Proxima Nova"/>
            </a:endParaRPr>
          </a:p>
        </p:txBody>
      </p:sp>
      <p:sp>
        <p:nvSpPr>
          <p:cNvPr id="9" name="Google Shape;186;p33">
            <a:extLst>
              <a:ext uri="{FF2B5EF4-FFF2-40B4-BE49-F238E27FC236}">
                <a16:creationId xmlns:a16="http://schemas.microsoft.com/office/drawing/2014/main" id="{8CE20B62-1F8B-8C8B-3D5B-524497AF142E}"/>
              </a:ext>
            </a:extLst>
          </p:cNvPr>
          <p:cNvSpPr txBox="1"/>
          <p:nvPr/>
        </p:nvSpPr>
        <p:spPr>
          <a:xfrm>
            <a:off x="6263163" y="574625"/>
            <a:ext cx="2441199" cy="8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chemeClr val="tx1"/>
                </a:solidFill>
                <a:latin typeface="+mn-ea"/>
                <a:ea typeface="+mn-ea"/>
                <a:cs typeface="Proxima Nova"/>
                <a:sym typeface="Proxima Nova"/>
              </a:rPr>
              <a:t>Prototype #3</a:t>
            </a:r>
            <a:endParaRPr sz="1800" dirty="0">
              <a:solidFill>
                <a:schemeClr val="tx1"/>
              </a:solidFill>
              <a:latin typeface="+mn-ea"/>
              <a:ea typeface="+mn-e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>
                <a:solidFill>
                  <a:schemeClr val="tx1"/>
                </a:solidFill>
                <a:latin typeface="+mn-ea"/>
                <a:ea typeface="+mn-ea"/>
                <a:cs typeface="Malgun Gothic"/>
                <a:sym typeface="Malgun Gothic"/>
              </a:rPr>
              <a:t>: </a:t>
            </a:r>
            <a:r>
              <a:rPr lang="ko" dirty="0">
                <a:solidFill>
                  <a:schemeClr val="tx1"/>
                </a:solidFill>
                <a:latin typeface="+mn-ea"/>
                <a:ea typeface="+mn-ea"/>
                <a:cs typeface="Malgun Gothic"/>
                <a:sym typeface="Malgun Gothic"/>
              </a:rPr>
              <a:t>중요한 키워드를 직접 쓰고 </a:t>
            </a:r>
            <a:endParaRPr lang="en-US" altLang="ko" dirty="0">
              <a:solidFill>
                <a:schemeClr val="tx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tx1"/>
                </a:solidFill>
                <a:latin typeface="+mn-ea"/>
                <a:ea typeface="+mn-ea"/>
                <a:cs typeface="Malgun Gothic"/>
                <a:sym typeface="Malgun Gothic"/>
              </a:rPr>
              <a:t>디지털 서명</a:t>
            </a:r>
            <a:endParaRPr sz="3200" dirty="0">
              <a:solidFill>
                <a:schemeClr val="tx1"/>
              </a:solidFill>
              <a:latin typeface="+mn-ea"/>
              <a:ea typeface="+mn-ea"/>
              <a:cs typeface="Proxima Nova"/>
              <a:sym typeface="Proxima Nova"/>
            </a:endParaRPr>
          </a:p>
        </p:txBody>
      </p:sp>
      <p:sp>
        <p:nvSpPr>
          <p:cNvPr id="10" name="Google Shape;187;p33">
            <a:extLst>
              <a:ext uri="{FF2B5EF4-FFF2-40B4-BE49-F238E27FC236}">
                <a16:creationId xmlns:a16="http://schemas.microsoft.com/office/drawing/2014/main" id="{A5BAE5FD-E133-A0C5-6061-DE4E7E060CE1}"/>
              </a:ext>
            </a:extLst>
          </p:cNvPr>
          <p:cNvSpPr txBox="1"/>
          <p:nvPr/>
        </p:nvSpPr>
        <p:spPr>
          <a:xfrm>
            <a:off x="438165" y="4088224"/>
            <a:ext cx="2343900" cy="8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tx1"/>
                </a:solidFill>
                <a:latin typeface="+mn-ea"/>
                <a:ea typeface="+mn-ea"/>
                <a:cs typeface="Malgun Gothic"/>
                <a:sym typeface="Malgun Gothic"/>
              </a:rPr>
              <a:t>환자 역할 섭외하여 역할극</a:t>
            </a:r>
            <a:endParaRPr lang="en-US" altLang="ko" dirty="0">
              <a:solidFill>
                <a:schemeClr val="tx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solidFill>
                  <a:schemeClr val="tx1"/>
                </a:solidFill>
                <a:latin typeface="+mn-ea"/>
                <a:ea typeface="+mn-ea"/>
                <a:cs typeface="Malgun Gothic"/>
                <a:sym typeface="Malgun Gothic"/>
              </a:rPr>
              <a:t>(팀원 1 간호사, 팀원 2 관찰자)</a:t>
            </a:r>
            <a:endParaRPr sz="1200" dirty="0">
              <a:solidFill>
                <a:schemeClr val="tx1"/>
              </a:solidFill>
              <a:latin typeface="+mn-ea"/>
              <a:ea typeface="+mn-ea"/>
              <a:cs typeface="Proxima Nova"/>
              <a:sym typeface="Proxima Nova"/>
            </a:endParaRPr>
          </a:p>
        </p:txBody>
      </p:sp>
      <p:sp>
        <p:nvSpPr>
          <p:cNvPr id="11" name="Google Shape;188;p33">
            <a:extLst>
              <a:ext uri="{FF2B5EF4-FFF2-40B4-BE49-F238E27FC236}">
                <a16:creationId xmlns:a16="http://schemas.microsoft.com/office/drawing/2014/main" id="{7D3155BD-3761-F222-2B85-F39791D660DF}"/>
              </a:ext>
            </a:extLst>
          </p:cNvPr>
          <p:cNvSpPr txBox="1"/>
          <p:nvPr/>
        </p:nvSpPr>
        <p:spPr>
          <a:xfrm>
            <a:off x="6218399" y="4088224"/>
            <a:ext cx="2343900" cy="8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tx1"/>
                </a:solidFill>
                <a:latin typeface="+mn-ea"/>
                <a:ea typeface="+mn-ea"/>
                <a:cs typeface="Malgun Gothic"/>
                <a:sym typeface="Malgun Gothic"/>
              </a:rPr>
              <a:t>환자 역할 섭외하여 역할극</a:t>
            </a:r>
            <a:endParaRPr lang="en-US" altLang="ko" dirty="0">
              <a:solidFill>
                <a:schemeClr val="tx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solidFill>
                  <a:schemeClr val="tx1"/>
                </a:solidFill>
                <a:latin typeface="+mn-ea"/>
                <a:ea typeface="+mn-ea"/>
                <a:cs typeface="Malgun Gothic"/>
                <a:sym typeface="Malgun Gothic"/>
              </a:rPr>
              <a:t>(팀원 1 간호사, 팀원 2 관찰자)</a:t>
            </a:r>
            <a:endParaRPr sz="1200" dirty="0">
              <a:solidFill>
                <a:schemeClr val="tx1"/>
              </a:solidFill>
              <a:latin typeface="+mn-ea"/>
              <a:ea typeface="+mn-ea"/>
              <a:cs typeface="Proxima Nova"/>
              <a:sym typeface="Proxima Nova"/>
            </a:endParaRPr>
          </a:p>
        </p:txBody>
      </p:sp>
      <p:sp>
        <p:nvSpPr>
          <p:cNvPr id="12" name="Google Shape;189;p33">
            <a:extLst>
              <a:ext uri="{FF2B5EF4-FFF2-40B4-BE49-F238E27FC236}">
                <a16:creationId xmlns:a16="http://schemas.microsoft.com/office/drawing/2014/main" id="{E324F0B7-274C-9DBA-8B80-6686FDB20579}"/>
              </a:ext>
            </a:extLst>
          </p:cNvPr>
          <p:cNvSpPr txBox="1"/>
          <p:nvPr/>
        </p:nvSpPr>
        <p:spPr>
          <a:xfrm>
            <a:off x="3185200" y="4132075"/>
            <a:ext cx="2863099" cy="8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tx1"/>
                </a:solidFill>
                <a:latin typeface="+mn-ea"/>
                <a:ea typeface="+mn-ea"/>
                <a:cs typeface="Malgun Gothic"/>
                <a:sym typeface="Malgun Gothic"/>
              </a:rPr>
              <a:t>① 간호사 역할 섭외하여 역할극</a:t>
            </a:r>
            <a:endParaRPr lang="en-US" altLang="ko" dirty="0">
              <a:solidFill>
                <a:schemeClr val="tx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solidFill>
                  <a:schemeClr val="tx1"/>
                </a:solidFill>
                <a:latin typeface="+mn-ea"/>
                <a:ea typeface="+mn-ea"/>
                <a:cs typeface="Malgun Gothic"/>
                <a:sym typeface="Malgun Gothic"/>
              </a:rPr>
              <a:t>(팀원 1 환자, 팀원 2 관찰자)</a:t>
            </a:r>
            <a:endParaRPr sz="1200" dirty="0">
              <a:solidFill>
                <a:schemeClr val="tx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chemeClr val="tx1"/>
                </a:solidFill>
                <a:latin typeface="+mn-ea"/>
                <a:ea typeface="+mn-ea"/>
                <a:cs typeface="Malgun Gothic"/>
                <a:sym typeface="Malgun Gothic"/>
              </a:rPr>
              <a:t>② 환자 역할 섭외하여 역할극</a:t>
            </a:r>
            <a:endParaRPr lang="en-US" altLang="ko" dirty="0">
              <a:solidFill>
                <a:schemeClr val="tx1"/>
              </a:solidFill>
              <a:latin typeface="+mn-ea"/>
              <a:ea typeface="+mn-ea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>
                <a:solidFill>
                  <a:schemeClr val="tx1"/>
                </a:solidFill>
                <a:latin typeface="+mn-ea"/>
                <a:ea typeface="+mn-ea"/>
                <a:cs typeface="Malgun Gothic"/>
                <a:sym typeface="Malgun Gothic"/>
              </a:rPr>
              <a:t>(팀원 1 간호사, 팀원 2 관찰자)</a:t>
            </a:r>
            <a:endParaRPr sz="1200" dirty="0">
              <a:solidFill>
                <a:schemeClr val="tx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>
            <a:spLocks noGrp="1"/>
          </p:cNvSpPr>
          <p:nvPr>
            <p:ph type="title"/>
          </p:nvPr>
        </p:nvSpPr>
        <p:spPr>
          <a:xfrm>
            <a:off x="0" y="1925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solidFill>
                  <a:srgbClr val="000000"/>
                </a:solidFill>
                <a:latin typeface="+mn-ea"/>
                <a:ea typeface="+mn-ea"/>
                <a:cs typeface="Arimo"/>
                <a:sym typeface="Arimo"/>
              </a:rPr>
              <a:t>경험 프로토타입</a:t>
            </a:r>
            <a:endParaRPr b="1" dirty="0">
              <a:latin typeface="+mn-ea"/>
              <a:ea typeface="+mn-ea"/>
            </a:endParaRPr>
          </a:p>
        </p:txBody>
      </p:sp>
      <p:sp>
        <p:nvSpPr>
          <p:cNvPr id="181" name="Google Shape;181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9</a:t>
            </a:fld>
            <a:endParaRPr/>
          </a:p>
        </p:txBody>
      </p:sp>
      <p:pic>
        <p:nvPicPr>
          <p:cNvPr id="4" name="Google Shape;196;p34" title="KakaoTalk_20250408_214149538_05.jpg">
            <a:extLst>
              <a:ext uri="{FF2B5EF4-FFF2-40B4-BE49-F238E27FC236}">
                <a16:creationId xmlns:a16="http://schemas.microsoft.com/office/drawing/2014/main" id="{D51B1486-202B-DAE4-356C-05C24E38991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5660" b="11174"/>
          <a:stretch/>
        </p:blipFill>
        <p:spPr>
          <a:xfrm>
            <a:off x="503067" y="3247816"/>
            <a:ext cx="2004229" cy="14154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Google Shape;197;p34">
            <a:extLst>
              <a:ext uri="{FF2B5EF4-FFF2-40B4-BE49-F238E27FC236}">
                <a16:creationId xmlns:a16="http://schemas.microsoft.com/office/drawing/2014/main" id="{CEA62B7F-3E76-A4F6-843F-CBA4C3CCC9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2427036"/>
              </p:ext>
            </p:extLst>
          </p:nvPr>
        </p:nvGraphicFramePr>
        <p:xfrm>
          <a:off x="503067" y="715872"/>
          <a:ext cx="8135812" cy="235960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73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잘 된 점</a:t>
                      </a:r>
                      <a:endParaRPr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Arimo"/>
                          <a:ea typeface="Arimo"/>
                          <a:cs typeface="Arimo"/>
                          <a:sym typeface="Arimo"/>
                        </a:rPr>
                        <a:t>다양한 사람들의 피드백을 수집할 수 있었음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잘 안된 점</a:t>
                      </a:r>
                      <a:endParaRPr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사용자의 니즈가 해결될 수 있다고 생각하여 만든 프로토타입이었지만 생각보다 고칠 점이 많은 것을 느낌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놀랐던 점</a:t>
                      </a:r>
                      <a:endParaRPr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Arimo"/>
                          <a:ea typeface="Arimo"/>
                          <a:cs typeface="Arimo"/>
                          <a:sym typeface="Arimo"/>
                        </a:rPr>
                        <a:t>환자가 더 많이 기억에 남도록 설계하고 싶었지만 화면을 넘기기에 급급해 보였음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배운 점</a:t>
                      </a:r>
                      <a:endParaRPr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latin typeface="Arimo"/>
                          <a:ea typeface="Arimo"/>
                          <a:cs typeface="Arimo"/>
                          <a:sym typeface="Arimo"/>
                        </a:rPr>
                        <a:t>실제 시스템을 만들기 전 예비 사용자에게 테스트하여 느낀점이나 개선방안을  빠르게 수집하고 개발자가 다시 고칠 수 있는 기회가 됨</a:t>
                      </a:r>
                      <a:endParaRPr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Google Shape;198;p34" title="KakaoTalk_20250408_214149538_07.jpg">
            <a:extLst>
              <a:ext uri="{FF2B5EF4-FFF2-40B4-BE49-F238E27FC236}">
                <a16:creationId xmlns:a16="http://schemas.microsoft.com/office/drawing/2014/main" id="{D41EA3D1-0B4E-03AD-179B-55EE3209B1B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5462" b="18173"/>
          <a:stretch/>
        </p:blipFill>
        <p:spPr>
          <a:xfrm>
            <a:off x="4679238" y="3247816"/>
            <a:ext cx="1939732" cy="1408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99;p34" title="KakaoTalk_20250408_214149538_03.jpg">
            <a:extLst>
              <a:ext uri="{FF2B5EF4-FFF2-40B4-BE49-F238E27FC236}">
                <a16:creationId xmlns:a16="http://schemas.microsoft.com/office/drawing/2014/main" id="{C65E87A4-C72A-ED02-BA68-6123BCA0855B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9664" y="3247816"/>
            <a:ext cx="1887206" cy="141540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00;p34">
            <a:extLst>
              <a:ext uri="{FF2B5EF4-FFF2-40B4-BE49-F238E27FC236}">
                <a16:creationId xmlns:a16="http://schemas.microsoft.com/office/drawing/2014/main" id="{7DCD2700-59E9-7357-BB86-3A3130993156}"/>
              </a:ext>
            </a:extLst>
          </p:cNvPr>
          <p:cNvSpPr/>
          <p:nvPr/>
        </p:nvSpPr>
        <p:spPr>
          <a:xfrm>
            <a:off x="3333322" y="3307766"/>
            <a:ext cx="312600" cy="2958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" name="Google Shape;201;p34" title="KakaoTalk_20250408_214149538.jpg">
            <a:extLst>
              <a:ext uri="{FF2B5EF4-FFF2-40B4-BE49-F238E27FC236}">
                <a16:creationId xmlns:a16="http://schemas.microsoft.com/office/drawing/2014/main" id="{44AB8ABA-DD33-1C7D-2991-0F82D57ECDE1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1338" y="3255066"/>
            <a:ext cx="1877540" cy="14081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264608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1189</Words>
  <Application>Microsoft Office PowerPoint</Application>
  <PresentationFormat>화면 슬라이드 쇼(16:9)</PresentationFormat>
  <Paragraphs>172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Arial</vt:lpstr>
      <vt:lpstr>Proxima Nova</vt:lpstr>
      <vt:lpstr>Malgun Gothic</vt:lpstr>
      <vt:lpstr>Arimo</vt:lpstr>
      <vt:lpstr>Verdana</vt:lpstr>
      <vt:lpstr>Simple Light</vt:lpstr>
      <vt:lpstr>Spearmint</vt:lpstr>
      <vt:lpstr>팀 ‘안전제일’</vt:lpstr>
      <vt:lpstr>추가 인터뷰 - 인터뷰 참가자</vt:lpstr>
      <vt:lpstr>도출된 인터뷰 결과</vt:lpstr>
      <vt:lpstr>추가 인터뷰 결과와 공감지도 결과를 통해 확정된 POV</vt:lpstr>
      <vt:lpstr>가장 좋은 HMW 질문 3개와 각 질문들의 원천이 되는 POV</vt:lpstr>
      <vt:lpstr>가장 좋은 HMW 질문 3개와 각 질문들의 원천이 되는 POV</vt:lpstr>
      <vt:lpstr>가장 좋은 HMW 질문 3개와 각 질문들의 원천이 되는 POV</vt:lpstr>
      <vt:lpstr>경험 프로토타입</vt:lpstr>
      <vt:lpstr>경험 프로토타입</vt:lpstr>
      <vt:lpstr>경험 프로토타입</vt:lpstr>
      <vt:lpstr>요약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YJ KIM</cp:lastModifiedBy>
  <cp:revision>3</cp:revision>
  <dcterms:modified xsi:type="dcterms:W3CDTF">2025-04-08T15:23:27Z</dcterms:modified>
</cp:coreProperties>
</file>