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79" r:id="rId8"/>
    <p:sldId id="278" r:id="rId9"/>
    <p:sldId id="264" r:id="rId10"/>
    <p:sldId id="280" r:id="rId11"/>
    <p:sldId id="281" r:id="rId12"/>
    <p:sldId id="265" r:id="rId13"/>
    <p:sldId id="267" r:id="rId14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Arimo" panose="020B0600000101010101" charset="0"/>
      <p:regular r:id="rId18"/>
      <p:bold r:id="rId19"/>
      <p:italic r:id="rId20"/>
      <p:boldItalic r:id="rId21"/>
    </p:embeddedFont>
    <p:embeddedFont>
      <p:font typeface="Proxima Nova" panose="020B0600000101010101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6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9EDBD-8922-4B41-A705-A8703DAF638C}">
  <a:tblStyle styleId="{1139EDBD-8922-4B41-A705-A8703DAF63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7A019E-25C9-4797-884F-7C8EECE742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경 신" userId="53f3f9a4d40e74c2" providerId="LiveId" clId="{143C632D-1BE5-45A5-9973-BFE4456EC97F}"/>
    <pc:docChg chg="modSld">
      <pc:chgData name="효경 신" userId="53f3f9a4d40e74c2" providerId="LiveId" clId="{143C632D-1BE5-45A5-9973-BFE4456EC97F}" dt="2025-04-07T13:36:01.890" v="0" actId="20577"/>
      <pc:docMkLst>
        <pc:docMk/>
      </pc:docMkLst>
      <pc:sldChg chg="modSp mod">
        <pc:chgData name="효경 신" userId="53f3f9a4d40e74c2" providerId="LiveId" clId="{143C632D-1BE5-45A5-9973-BFE4456EC97F}" dt="2025-04-07T13:36:01.890" v="0" actId="20577"/>
        <pc:sldMkLst>
          <pc:docMk/>
          <pc:sldMk cId="0" sldId="259"/>
        </pc:sldMkLst>
        <pc:spChg chg="mod">
          <ac:chgData name="효경 신" userId="53f3f9a4d40e74c2" providerId="LiveId" clId="{143C632D-1BE5-45A5-9973-BFE4456EC97F}" dt="2025-04-07T13:36:01.890" v="0" actId="20577"/>
          <ac:spMkLst>
            <pc:docMk/>
            <pc:sldMk cId="0" sldId="259"/>
            <ac:spMk id="1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129925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129925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모바일 체크리스트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사진이나 그림으로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중요한 키워드를 직접 쓰고 디지털 서명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04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c129925d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c129925d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c129925d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c129925d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02d88a4e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02d88a4e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c129925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c129925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83393b5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83393b5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129925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129925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129925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129925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1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129925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129925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8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129925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129925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모바일 체크리스트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사진이나 그림으로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중요한 키워드를 직접 쓰고 디지털 서명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129925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129925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모바일 체크리스트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사진이나 그림으로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중요한 키워드를 직접 쓰고 디지털 서명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33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26007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311699" y="208850"/>
            <a:ext cx="86138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>
                <a:latin typeface="+mn-ea"/>
                <a:ea typeface="+mn-ea"/>
              </a:rPr>
              <a:t>팀 ‘안전제일’</a:t>
            </a:r>
            <a:endParaRPr sz="3600" b="1" dirty="0">
              <a:latin typeface="+mn-ea"/>
              <a:ea typeface="+mn-ea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3096378" y="246674"/>
            <a:ext cx="623548" cy="6168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4036649" y="2300"/>
            <a:ext cx="2095377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latin typeface="+mn-ea"/>
                <a:ea typeface="+mn-ea"/>
                <a:cs typeface="Proxima Nova"/>
                <a:sym typeface="Proxima Nova"/>
              </a:rPr>
              <a:t>신효경(2024-20125) </a:t>
            </a:r>
            <a:endParaRPr sz="15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간호정보학 석사 전공</a:t>
            </a:r>
            <a:endParaRPr sz="9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삼성서울병원 수술실 6년 근무</a:t>
            </a:r>
            <a:endParaRPr sz="9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관심영역: 환자안전, 교육, 인공지능</a:t>
            </a:r>
            <a:endParaRPr sz="1600" b="1" dirty="0">
              <a:latin typeface="+mn-ea"/>
              <a:ea typeface="+mn-ea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6523999" y="6513"/>
            <a:ext cx="2095377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latin typeface="+mn-ea"/>
                <a:ea typeface="+mn-ea"/>
                <a:cs typeface="Proxima Nova"/>
                <a:sym typeface="Proxima Nova"/>
              </a:rPr>
              <a:t>이혜민(2023-21862)</a:t>
            </a:r>
            <a:endParaRPr sz="1500" b="1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+mn-ea"/>
                <a:ea typeface="+mn-ea"/>
                <a:cs typeface="Proxima Nova"/>
                <a:sym typeface="Proxima Nova"/>
              </a:rPr>
              <a:t>간호관리학 석박통합 전공</a:t>
            </a:r>
            <a:endParaRPr sz="900" b="1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+mn-ea"/>
                <a:ea typeface="+mn-ea"/>
                <a:cs typeface="Proxima Nova"/>
                <a:sym typeface="Proxima Nova"/>
              </a:rPr>
              <a:t>서울대학교병원 수술실 10년 근무</a:t>
            </a:r>
            <a:endParaRPr sz="900" b="1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latin typeface="+mn-ea"/>
                <a:ea typeface="+mn-ea"/>
                <a:cs typeface="Proxima Nova"/>
                <a:sym typeface="Proxima Nova"/>
              </a:rPr>
              <a:t>관심영역: 환자안전, 간호사 교육체계</a:t>
            </a:r>
            <a:endParaRPr sz="900" b="1">
              <a:latin typeface="+mn-ea"/>
              <a:ea typeface="+mn-ea"/>
              <a:cs typeface="Proxima Nova"/>
              <a:sym typeface="Proxima Nova"/>
            </a:endParaRPr>
          </a:p>
        </p:txBody>
      </p:sp>
      <p:cxnSp>
        <p:nvCxnSpPr>
          <p:cNvPr id="108" name="Google Shape;108;p25"/>
          <p:cNvCxnSpPr>
            <a:cxnSpLocks/>
          </p:cNvCxnSpPr>
          <p:nvPr/>
        </p:nvCxnSpPr>
        <p:spPr>
          <a:xfrm>
            <a:off x="-3750" y="1129488"/>
            <a:ext cx="91477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25"/>
          <p:cNvSpPr txBox="1"/>
          <p:nvPr/>
        </p:nvSpPr>
        <p:spPr>
          <a:xfrm>
            <a:off x="401199" y="927713"/>
            <a:ext cx="2156943" cy="467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풀고자하는 문제 영역</a:t>
            </a:r>
            <a:endParaRPr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411635" y="1596087"/>
            <a:ext cx="831698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수술 전 간호상태 확인표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는 수술 직전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간호사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가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환자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에게 확인하고 작성하는 것 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9525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9525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수술 중/수술 후 환자 상태에 영향을 미칠 수 있는 항목들로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정확한 확인 필요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하나,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누락이 생겨 환자 안전을 위협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하는 경우가 발생함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→ 따라서,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수술 전 간호상태 확인 시 누락 발생을 줄여 환자가 안전하게 수술을 받을 수 있도록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하고자 함 </a:t>
            </a:r>
            <a:endParaRPr sz="1600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경험 프로토타입 </a:t>
            </a:r>
            <a:r>
              <a:rPr lang="en-US" alt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#3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프로토타입 설명, 어떻게 프로토타입을 테스트했는가? (관련 이미지 포함)</a:t>
            </a:r>
            <a:endParaRPr sz="1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체크리스트+진행률 바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사진이나 그림으로 설명(chat GPT사진)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중요한 키워드를 직접 쓰고 디지털 서명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프로토타입을 테스트 하는 과정에서 잘 된 점, 잘 안된 점, 놀랐던 점, 배운 점들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가정이 유효한가? 그 이유는 무엇인가? 추가로 발견된 가정들도 있었다면 어떤 것들이 있었는가?</a:t>
            </a:r>
            <a:endParaRPr sz="2100"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18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요약</a:t>
            </a:r>
            <a:endParaRPr sz="7200" b="1" dirty="0">
              <a:latin typeface="+mn-ea"/>
              <a:ea typeface="+mn-ea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+mn-ea"/>
              <a:ea typeface="+mn-ea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2901750" y="1970275"/>
            <a:ext cx="3340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감사합니다</a:t>
            </a:r>
            <a:endParaRPr sz="43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+mn-ea"/>
                <a:ea typeface="+mn-ea"/>
              </a:rPr>
              <a:t>추가 인터뷰 - 인터뷰 참가자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246838" y="3568517"/>
            <a:ext cx="4260300" cy="11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ko" sz="150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수술 전 간호 준비에 대한 환자의 경험</a:t>
            </a:r>
            <a:endParaRPr sz="150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수술 준비 과정</a:t>
            </a:r>
            <a:endParaRPr sz="150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정보 전달 및 의사소통</a:t>
            </a:r>
            <a:endParaRPr sz="150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+mn-ea"/>
                <a:ea typeface="+mn-ea"/>
              </a:rPr>
              <a:t>2</a:t>
            </a:fld>
            <a:endParaRPr>
              <a:latin typeface="+mn-ea"/>
              <a:ea typeface="+mn-ea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515" y="1602973"/>
            <a:ext cx="1185549" cy="11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4698515" y="3568517"/>
            <a:ext cx="4322643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현재 수술 전 간호 준비 과정</a:t>
            </a:r>
            <a:endParaRPr sz="1500" dirty="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수술 전 간호 준비 누락 경험</a:t>
            </a:r>
            <a:endParaRPr sz="1500" dirty="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정보 전달 및 의사소통</a:t>
            </a:r>
            <a:endParaRPr sz="1500" dirty="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38" y="2264840"/>
            <a:ext cx="1185549" cy="118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38" y="820440"/>
            <a:ext cx="1185549" cy="11855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/>
          <p:nvPr/>
        </p:nvSpPr>
        <p:spPr>
          <a:xfrm>
            <a:off x="1309065" y="981060"/>
            <a:ext cx="2793000" cy="864300"/>
          </a:xfrm>
          <a:prstGeom prst="snip2DiagRect">
            <a:avLst>
              <a:gd name="adj1" fmla="val 22076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63세 여성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2주 전 내시경부비동수술 받음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지인 통해 요청, 전화 인터뷰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5755965" y="1763610"/>
            <a:ext cx="2940900" cy="864300"/>
          </a:xfrm>
          <a:prstGeom prst="snip2DiagRect">
            <a:avLst>
              <a:gd name="adj1" fmla="val 22076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  <a:cs typeface="Malgun Gothic"/>
                <a:sym typeface="Malgun Gothic"/>
              </a:rPr>
              <a:t>30세 7년차 간호사</a:t>
            </a:r>
            <a:endParaRPr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  <a:cs typeface="Malgun Gothic"/>
                <a:sym typeface="Malgun Gothic"/>
              </a:rPr>
              <a:t>분만장 5년, 현재는 MFICU 근무</a:t>
            </a:r>
            <a:endParaRPr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  <a:cs typeface="Malgun Gothic"/>
                <a:sym typeface="Malgun Gothic"/>
              </a:rPr>
              <a:t>메신저로 요청, 전화 인터뷰</a:t>
            </a:r>
            <a:endParaRPr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1309065" y="2425473"/>
            <a:ext cx="2793000" cy="864300"/>
          </a:xfrm>
          <a:prstGeom prst="snip2DiagRect">
            <a:avLst>
              <a:gd name="adj1" fmla="val 22076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33세 남성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1주 전 내시경부비동수술 받음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지인통해 요청, 대면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+mn-ea"/>
                <a:ea typeface="+mn-ea"/>
              </a:rPr>
              <a:t>도출된 인터뷰 결과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+mn-ea"/>
                <a:ea typeface="+mn-ea"/>
              </a:rPr>
              <a:t>3</a:t>
            </a:fld>
            <a:endParaRPr>
              <a:latin typeface="+mn-ea"/>
              <a:ea typeface="+mn-ea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90" y="623984"/>
            <a:ext cx="785751" cy="78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20" y="623984"/>
            <a:ext cx="785751" cy="7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4670918" y="1370298"/>
            <a:ext cx="4260300" cy="18001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간호사가 해당 과정에 지식이 없거나, 업무가 과중한 경우, 응급 상황 등에서는 제대로 확인하지 못함</a:t>
            </a:r>
            <a:endParaRPr lang="en-US" altLang="ko"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일부 병원에서는 환자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에게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 자가 체크리스트를 제공하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여 수술 전 간호 준비 누락이 줄어들었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음</a:t>
            </a:r>
            <a:endParaRPr lang="en-US" altLang="ko"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환자가 이미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설명을 여러 번 받아서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 굳이 확인 시 설명이 필요하지 않다고 생각함</a:t>
            </a:r>
            <a:endParaRPr sz="1200" dirty="0">
              <a:latin typeface="+mn-ea"/>
              <a:ea typeface="+mn-ea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330900" y="3242561"/>
            <a:ext cx="84822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→ 수술 전 간호상태 확인 항목은 사소하지만 매우 위험한 환자안전사고의 원인이 될 수 있기 때문에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환자는 이를 명확히 알고 관련 정보를 의료진에게 제공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해야 할 필요가 있으며, </a:t>
            </a:r>
            <a:endParaRPr lang="en-US" altLang="ko" sz="16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간호사도 환자가 알기 쉽게 설명하여 관련 정보를 </a:t>
            </a:r>
            <a:r>
              <a:rPr lang="ko-KR" altLang="en-US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정확히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수집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할 필요가 있다.</a:t>
            </a:r>
            <a:endParaRPr lang="en-US" altLang="ko" sz="16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4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→ 환자가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자가 체크리스트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로</a:t>
            </a:r>
            <a:r>
              <a:rPr lang="en-US" alt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수술 전 준비 상태를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 확인할 경우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누락 발생이 줄어든다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.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221760" y="1370298"/>
            <a:ext cx="4260300" cy="18001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환자는 수술 전 체크해야 하는 항목에 대한 이유 및 필요성에</a:t>
            </a:r>
            <a:r>
              <a:rPr lang="en-US" altLang="ko" sz="12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대해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 모르는 것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이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 있음</a:t>
            </a:r>
            <a:endParaRPr lang="en-US" altLang="ko"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긴장과 불안으로 안내 받은 내용을 제대로 숙지하지 못하거나 잊을 수 있음</a:t>
            </a:r>
            <a:endParaRPr lang="en-US" altLang="ko"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환자는 수용적인 태도를 가지는 편이며, 정당한 이유를 설명할 시 더욱 철저히 준수함</a:t>
            </a:r>
            <a:endParaRPr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0" y="207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추가 인터뷰 결과와 공감지도 결과를 통해 확정된 POV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587025"/>
            <a:ext cx="8520600" cy="29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" sz="1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환자는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" sz="1600" dirty="0">
                <a:solidFill>
                  <a:srgbClr val="0000FF"/>
                </a:solidFill>
                <a:latin typeface="+mn-ea"/>
                <a:ea typeface="+mn-ea"/>
                <a:cs typeface="Arial"/>
                <a:sym typeface="Arial"/>
              </a:rPr>
              <a:t>수술 전 간호 준비에 대한 설명 보조 수단</a:t>
            </a:r>
            <a:r>
              <a:rPr lang="ko" sz="160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이 필요하다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. 왜냐하면 </a:t>
            </a:r>
            <a:r>
              <a:rPr lang="ko" sz="1600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수술 전 간호 준비에 대한 필요성을 인지하지 못하거나 수술 전 긴장과 불안으로 인해 간호사가 언급한 것에 대해 충분히 이해 또는 기억하지 못할 가능성이 있기 때문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이다. </a:t>
            </a:r>
            <a:endParaRPr lang="en-US" altLang="ko"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altLang="ko" sz="5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" sz="1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간호사는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" sz="1600" dirty="0">
                <a:solidFill>
                  <a:srgbClr val="0000FF"/>
                </a:solidFill>
                <a:latin typeface="+mn-ea"/>
                <a:ea typeface="+mn-ea"/>
                <a:cs typeface="Arial"/>
                <a:sym typeface="Arial"/>
              </a:rPr>
              <a:t>수술 전 간호상태 확인 시 환자 참여형 확인 도구</a:t>
            </a:r>
            <a:r>
              <a:rPr lang="ko" sz="160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를 원한다. 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왜냐하면 </a:t>
            </a:r>
            <a:r>
              <a:rPr lang="ko" sz="1600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수술 전 간호상태 확인을 위한 정보를 대부분 환자에게서 전달받고 있고, 환자 참여 시 누락 발생이 줄어들기 때문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이다.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2736600" y="1010391"/>
            <a:ext cx="3670800" cy="389400"/>
          </a:xfrm>
          <a:prstGeom prst="rect">
            <a:avLst/>
          </a:prstGeom>
          <a:noFill/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Proxima Nova"/>
                <a:sym typeface="Proxima Nova"/>
              </a:rPr>
              <a:t>USER</a:t>
            </a:r>
            <a:r>
              <a:rPr lang="ko" dirty="0">
                <a:latin typeface="+mn-ea"/>
                <a:ea typeface="+mn-ea"/>
                <a:cs typeface="Proxima Nova"/>
                <a:sym typeface="Proxima Nova"/>
              </a:rPr>
              <a:t> wants a </a:t>
            </a:r>
            <a:r>
              <a:rPr lang="ko" dirty="0">
                <a:solidFill>
                  <a:srgbClr val="0000FF"/>
                </a:solidFill>
                <a:latin typeface="+mn-ea"/>
                <a:ea typeface="+mn-ea"/>
                <a:cs typeface="Proxima Nova"/>
                <a:sym typeface="Proxima Nova"/>
              </a:rPr>
              <a:t>NEED</a:t>
            </a:r>
            <a:r>
              <a:rPr lang="ko" dirty="0">
                <a:latin typeface="+mn-ea"/>
                <a:ea typeface="+mn-ea"/>
                <a:cs typeface="Proxima Nova"/>
                <a:sym typeface="Proxima Nova"/>
              </a:rPr>
              <a:t> so that </a:t>
            </a:r>
            <a:r>
              <a:rPr lang="ko" dirty="0">
                <a:solidFill>
                  <a:srgbClr val="FF9900"/>
                </a:solidFill>
                <a:latin typeface="+mn-ea"/>
                <a:ea typeface="+mn-ea"/>
                <a:cs typeface="Proxima Nova"/>
                <a:sym typeface="Proxima Nova"/>
              </a:rPr>
              <a:t>INSIGHT</a:t>
            </a:r>
            <a:r>
              <a:rPr lang="ko" dirty="0">
                <a:latin typeface="+mn-ea"/>
                <a:ea typeface="+mn-ea"/>
                <a:cs typeface="Proxima Nova"/>
                <a:sym typeface="Proxima Nova"/>
              </a:rPr>
              <a:t>.</a:t>
            </a:r>
            <a:endParaRPr dirty="0">
              <a:latin typeface="+mn-ea"/>
              <a:ea typeface="+mn-e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가장 좋은 HMW 질문 3개와 각 질문들의 원천이 되는 POV</a:t>
            </a:r>
            <a:endParaRPr sz="2600" b="1" dirty="0">
              <a:latin typeface="+mn-ea"/>
              <a:ea typeface="+mn-ea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316994" y="1669579"/>
            <a:ext cx="8510011" cy="320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어떻게 하면 우리가 </a:t>
            </a:r>
            <a:endParaRPr lang="en-US" altLang="ko" sz="1600" b="1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환자가 수술 전 간호 준비의 필요성을 인지하게 만들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수술 전 불안한 감정을 완화해 설명 내용을 더 잘 받아들이게 할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환자의 수준(연령, 건강 지식 등)에 맞춘 맞춤형 설명을 제공할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보조 자료를 활용해 설명의 이해도를 높일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간호사와 환자가 함께 사용할 수 있는 설명 도구를 효과적으로 설계할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환자가 설명 내용을 스스로 복습하거나 자가 점검할 수 있게 만들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환자가 설명을 들은 후에도 오랫동안 기억할 수 있게 도울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환자가 자신의 건강 상태를 주체적으로 이해하고 준비하도록 동기를 부여할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간호사가 설명 보조 수단을 활용해 환자와 상호작용하는 방식으로 교육을 진행할 수 있을까?</a:t>
            </a:r>
            <a:endParaRPr lang="en-US" altLang="ko"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41550" algn="l"/>
              </a:tabLst>
            </a:pPr>
            <a:r>
              <a:rPr lang="ko" sz="1600" b="1" dirty="0">
                <a:highlight>
                  <a:srgbClr val="FFFF00"/>
                </a:highlight>
                <a:latin typeface="+mn-ea"/>
                <a:ea typeface="+mn-ea"/>
              </a:rPr>
              <a:t>환자가 불안을 완화하고 준비 사항을 효과적으로 숙지하도록 할 수 있을까?</a:t>
            </a:r>
            <a:endParaRPr sz="1600" b="1" dirty="0">
              <a:solidFill>
                <a:schemeClr val="dk1"/>
              </a:solidFill>
              <a:highlight>
                <a:srgbClr val="FFFF00"/>
              </a:highlight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2" name="Google Shape;151;p29">
            <a:extLst>
              <a:ext uri="{FF2B5EF4-FFF2-40B4-BE49-F238E27FC236}">
                <a16:creationId xmlns:a16="http://schemas.microsoft.com/office/drawing/2014/main" id="{99E7D096-854B-D73C-3030-64EAC78D624B}"/>
              </a:ext>
            </a:extLst>
          </p:cNvPr>
          <p:cNvSpPr/>
          <p:nvPr/>
        </p:nvSpPr>
        <p:spPr>
          <a:xfrm>
            <a:off x="316993" y="661722"/>
            <a:ext cx="8510011" cy="1074760"/>
          </a:xfrm>
          <a:prstGeom prst="rect">
            <a:avLst/>
          </a:prstGeom>
          <a:noFill/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환자는</a:t>
            </a:r>
            <a:r>
              <a:rPr lang="ko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" altLang="ko-KR" b="1" dirty="0">
                <a:solidFill>
                  <a:srgbClr val="0000FF"/>
                </a:solidFill>
                <a:latin typeface="+mn-ea"/>
                <a:ea typeface="+mn-ea"/>
                <a:cs typeface="Arial"/>
                <a:sym typeface="Arial"/>
              </a:rPr>
              <a:t>수술 전 간호 준비에 대한 설명 보조 수단</a:t>
            </a:r>
            <a:r>
              <a:rPr lang="ko" altLang="ko-KR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이 필요하다</a:t>
            </a:r>
            <a:r>
              <a:rPr lang="ko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. 왜냐하면 </a:t>
            </a:r>
            <a:r>
              <a:rPr lang="ko" altLang="ko-KR" b="1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수술 전 간호 준비에 대한 필요성을 인지하지 못하거나 수술 전 긴장과 불안으로 인해 간호사가 언급한 것에 대해 충분히 이해 또는 기억하지 못할 가능성이 있기 때문</a:t>
            </a:r>
            <a:r>
              <a:rPr lang="ko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이다. </a:t>
            </a:r>
            <a:endParaRPr lang="en-US" altLang="ko" b="1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가장 좋은 HMW 질문 3개와 각 질문들의 원천이 되는 POV</a:t>
            </a:r>
            <a:endParaRPr sz="2600" b="1" dirty="0">
              <a:latin typeface="+mn-ea"/>
              <a:ea typeface="+mn-ea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316992" y="1490881"/>
            <a:ext cx="8510011" cy="357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어떻게 하면 우리가 </a:t>
            </a:r>
            <a:endParaRPr lang="en-US" altLang="ko" sz="1600" b="1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환자가 수술 전 간호상태 확인 과정에 적극적으로 참여하도록 유도할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환자의 이해도를 고려한 쉬운 문항 구성으로 참여 장벽을 낮출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ea typeface="+mn-ea"/>
                <a:cs typeface="Arial"/>
                <a:sym typeface="Arial"/>
              </a:rPr>
              <a:t>간호사와 환자가 함께 사용할 수 있는 직관적이고 간단한 확인 도구를 만들 수 있을까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600" b="1" dirty="0">
              <a:solidFill>
                <a:srgbClr val="000000"/>
              </a:solidFill>
              <a:highlight>
                <a:srgbClr val="FFFF00"/>
              </a:highlight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 참여형 도구를 통해 환자가 누락 없이 필요한 정보를 받을 수 있도록 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도구 사용 시 환자가 빠뜨리기 쉬운 문항을 보완할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도구 사용 후 간호사가 환자의 응답 내용을 체계적으로 검토하고 조치할 수 있게 할까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환자의 자가 보고 오류를 줄이고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정확도를 높일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간호사와 환자가 확인 도구를 함께 사용하며 신뢰 기반의 상호작용을 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간호사가 환자 참여 도구를 설명할 때 환자가 쉽게 이해하고 따를 수 있도록 도울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ea typeface="+mn-ea"/>
                <a:cs typeface="Arial"/>
                <a:sym typeface="Arial"/>
              </a:rPr>
              <a:t>환자에게 수술 준비의 중요성을 인식시키고 책임감을 부여할 수 있을까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600" b="1" dirty="0">
              <a:solidFill>
                <a:srgbClr val="000000"/>
              </a:solidFill>
              <a:highlight>
                <a:srgbClr val="FFFF00"/>
              </a:highlight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환자와 간호사 간 상호 검증하도록 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151;p29">
            <a:extLst>
              <a:ext uri="{FF2B5EF4-FFF2-40B4-BE49-F238E27FC236}">
                <a16:creationId xmlns:a16="http://schemas.microsoft.com/office/drawing/2014/main" id="{99E7D096-854B-D73C-3030-64EAC78D624B}"/>
              </a:ext>
            </a:extLst>
          </p:cNvPr>
          <p:cNvSpPr/>
          <p:nvPr/>
        </p:nvSpPr>
        <p:spPr>
          <a:xfrm>
            <a:off x="316993" y="661722"/>
            <a:ext cx="8510011" cy="829159"/>
          </a:xfrm>
          <a:prstGeom prst="rect">
            <a:avLst/>
          </a:prstGeom>
          <a:noFill/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간호사는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cs typeface="Arial"/>
                <a:sym typeface="Arial"/>
              </a:rPr>
              <a:t>수술 전 간호상태 확인 시 환자 참여형 확인 도구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를 원한다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왜냐하면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수술 전 간호상태 확인을 위한 정보를 대부분 환자에게서 전달받고 있고</a:t>
            </a:r>
            <a:r>
              <a:rPr lang="en-US" altLang="ko-KR" sz="1400" b="1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환자 참여 시 누락 발생이 줄어들기 때문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4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가장 좋은 HMW 질문 3개와 각 질문들의 원천이 되는 POV</a:t>
            </a:r>
            <a:endParaRPr sz="2600" b="1" dirty="0">
              <a:latin typeface="+mn-ea"/>
              <a:ea typeface="+mn-ea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cxnSp>
        <p:nvCxnSpPr>
          <p:cNvPr id="3" name="Google Shape;108;p25">
            <a:extLst>
              <a:ext uri="{FF2B5EF4-FFF2-40B4-BE49-F238E27FC236}">
                <a16:creationId xmlns:a16="http://schemas.microsoft.com/office/drawing/2014/main" id="{7E960731-EA80-F2C0-4C26-A3C3CC40AEBA}"/>
              </a:ext>
            </a:extLst>
          </p:cNvPr>
          <p:cNvCxnSpPr>
            <a:cxnSpLocks/>
          </p:cNvCxnSpPr>
          <p:nvPr/>
        </p:nvCxnSpPr>
        <p:spPr>
          <a:xfrm>
            <a:off x="-3750" y="774475"/>
            <a:ext cx="91477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09;p25">
            <a:extLst>
              <a:ext uri="{FF2B5EF4-FFF2-40B4-BE49-F238E27FC236}">
                <a16:creationId xmlns:a16="http://schemas.microsoft.com/office/drawing/2014/main" id="{0CE4A4F4-B0DD-D443-CC8A-DE5A7460549E}"/>
              </a:ext>
            </a:extLst>
          </p:cNvPr>
          <p:cNvSpPr txBox="1"/>
          <p:nvPr/>
        </p:nvSpPr>
        <p:spPr>
          <a:xfrm>
            <a:off x="401200" y="572700"/>
            <a:ext cx="2102158" cy="467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해결책 브레인스토밍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5D9E8D-1A6F-B7C0-86AD-9D3EA2A2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12" y="1037130"/>
            <a:ext cx="7724825" cy="38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경험 프로토타입 </a:t>
            </a:r>
            <a:r>
              <a:rPr lang="en-US" alt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#1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프로토타입 설명, 어떻게 프로토타입을 테스트했는가? (관련 이미지 포함)</a:t>
            </a:r>
            <a:endParaRPr sz="1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체크리스트+진행률 바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사진이나 그림으로 설명(chat GPT사진)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중요한 키워드를 직접 쓰고 디지털 서명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프로토타입을 테스트 하는 과정에서 잘 된 점, 잘 안된 점, 놀랐던 점, 배운 점들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가정이 유효한가? 그 이유는 무엇인가? 추가로 발견된 가정들도 있었다면 어떤 것들이 있었는가?</a:t>
            </a:r>
            <a:endParaRPr sz="2100"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경험 프로토타입 </a:t>
            </a:r>
            <a:r>
              <a:rPr lang="en-US" alt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#2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프로토타입 설명, 어떻게 프로토타입을 테스트했는가? (관련 이미지 포함)</a:t>
            </a:r>
            <a:endParaRPr sz="1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체크리스트+진행률 바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사진이나 그림으로 설명(chat GPT사진)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중요한 키워드를 직접 쓰고 디지털 서명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프로토타입을 테스트 하는 과정에서 잘 된 점, 잘 안된 점, 놀랐던 점, 배운 점들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가정이 유효한가? 그 이유는 무엇인가? 추가로 발견된 가정들도 있었다면 어떤 것들이 있었는가?</a:t>
            </a:r>
            <a:endParaRPr sz="2100"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6460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1022</Words>
  <Application>Microsoft Office PowerPoint</Application>
  <PresentationFormat>화면 슬라이드 쇼(16:9)</PresentationFormat>
  <Paragraphs>135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Proxima Nova</vt:lpstr>
      <vt:lpstr>Arimo</vt:lpstr>
      <vt:lpstr>맑은 고딕</vt:lpstr>
      <vt:lpstr>Verdana</vt:lpstr>
      <vt:lpstr>Arial</vt:lpstr>
      <vt:lpstr>Simple Light</vt:lpstr>
      <vt:lpstr>Spearmint</vt:lpstr>
      <vt:lpstr>팀 ‘안전제일’</vt:lpstr>
      <vt:lpstr>추가 인터뷰 - 인터뷰 참가자</vt:lpstr>
      <vt:lpstr>도출된 인터뷰 결과</vt:lpstr>
      <vt:lpstr>추가 인터뷰 결과와 공감지도 결과를 통해 확정된 POV</vt:lpstr>
      <vt:lpstr>가장 좋은 HMW 질문 3개와 각 질문들의 원천이 되는 POV</vt:lpstr>
      <vt:lpstr>가장 좋은 HMW 질문 3개와 각 질문들의 원천이 되는 POV</vt:lpstr>
      <vt:lpstr>가장 좋은 HMW 질문 3개와 각 질문들의 원천이 되는 POV</vt:lpstr>
      <vt:lpstr>경험 프로토타입 #1</vt:lpstr>
      <vt:lpstr>경험 프로토타입 #2</vt:lpstr>
      <vt:lpstr>경험 프로토타입 #3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팀 ‘안전제일’</dc:title>
  <cp:lastModifiedBy>효경 신</cp:lastModifiedBy>
  <cp:revision>1</cp:revision>
  <dcterms:modified xsi:type="dcterms:W3CDTF">2025-04-07T13:37:12Z</dcterms:modified>
</cp:coreProperties>
</file>