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Arim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4CA923-EBCD-4D7A-9F63-1689CAB7C652}">
  <a:tblStyle styleId="{224CA923-EBCD-4D7A-9F63-1689CAB7C6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79AB571-8AA8-4086-AF6D-EA265891A56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22" Type="http://schemas.openxmlformats.org/officeDocument/2006/relationships/font" Target="fonts/ProximaNova-boldItalic.fntdata"/><Relationship Id="rId21" Type="http://schemas.openxmlformats.org/officeDocument/2006/relationships/font" Target="fonts/ProximaNova-italic.fntdata"/><Relationship Id="rId24" Type="http://schemas.openxmlformats.org/officeDocument/2006/relationships/font" Target="fonts/Arimo-bold.fntdata"/><Relationship Id="rId23" Type="http://schemas.openxmlformats.org/officeDocument/2006/relationships/font" Target="fonts/Arim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Arimo-boldItalic.fntdata"/><Relationship Id="rId25" Type="http://schemas.openxmlformats.org/officeDocument/2006/relationships/font" Target="fonts/Arim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ProximaNova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3f165aa5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3f165aa5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3f165aa5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3f165aa5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3f165aa5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3f165aa5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3f165aa5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3f165aa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617e85a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617e85a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3f165aa5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3f165aa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b728c016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b728c016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617e85a3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617e85a3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6219c58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6219c58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61ac2b5e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61ac2b5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260075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6293075" y="203325"/>
            <a:ext cx="2133600" cy="69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25"/>
          <p:cNvSpPr txBox="1"/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팀 ‘안전제일’</a:t>
            </a:r>
            <a:endParaRPr sz="3600"/>
          </a:p>
        </p:txBody>
      </p:sp>
      <p:sp>
        <p:nvSpPr>
          <p:cNvPr id="106" name="Google Shape;106;p25"/>
          <p:cNvSpPr/>
          <p:nvPr/>
        </p:nvSpPr>
        <p:spPr>
          <a:xfrm>
            <a:off x="4018375" y="203325"/>
            <a:ext cx="2133600" cy="691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3005200" y="240675"/>
            <a:ext cx="616800" cy="616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4045350" y="171225"/>
            <a:ext cx="20727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latin typeface="Proxima Nova"/>
                <a:ea typeface="Proxima Nova"/>
                <a:cs typeface="Proxima Nova"/>
                <a:sym typeface="Proxima Nova"/>
              </a:rPr>
              <a:t>신효경(2024-20125) </a:t>
            </a:r>
            <a:endParaRPr b="1" sz="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latin typeface="Proxima Nova"/>
                <a:ea typeface="Proxima Nova"/>
                <a:cs typeface="Proxima Nova"/>
                <a:sym typeface="Proxima Nova"/>
              </a:rPr>
              <a:t>간호정보학 석사 전공</a:t>
            </a:r>
            <a:endParaRPr b="1" sz="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latin typeface="Proxima Nova"/>
                <a:ea typeface="Proxima Nova"/>
                <a:cs typeface="Proxima Nova"/>
                <a:sym typeface="Proxima Nova"/>
              </a:rPr>
              <a:t>삼성서울병원 수술실 6년 근무</a:t>
            </a:r>
            <a:endParaRPr b="1" sz="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latin typeface="Proxima Nova"/>
                <a:ea typeface="Proxima Nova"/>
                <a:cs typeface="Proxima Nova"/>
                <a:sym typeface="Proxima Nova"/>
              </a:rPr>
              <a:t>관심영역: 환자안전, 교육, 인공지능</a:t>
            </a:r>
            <a:endParaRPr b="1"/>
          </a:p>
        </p:txBody>
      </p:sp>
      <p:sp>
        <p:nvSpPr>
          <p:cNvPr id="109" name="Google Shape;109;p25"/>
          <p:cNvSpPr txBox="1"/>
          <p:nvPr/>
        </p:nvSpPr>
        <p:spPr>
          <a:xfrm>
            <a:off x="6316400" y="155025"/>
            <a:ext cx="20727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latin typeface="Proxima Nova"/>
                <a:ea typeface="Proxima Nova"/>
                <a:cs typeface="Proxima Nova"/>
                <a:sym typeface="Proxima Nova"/>
              </a:rPr>
              <a:t>이혜민(2023-21862)</a:t>
            </a:r>
            <a:endParaRPr b="1" sz="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latin typeface="Proxima Nova"/>
                <a:ea typeface="Proxima Nova"/>
                <a:cs typeface="Proxima Nova"/>
                <a:sym typeface="Proxima Nova"/>
              </a:rPr>
              <a:t>간호관리학 석박통합 전공</a:t>
            </a:r>
            <a:endParaRPr b="1" sz="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latin typeface="Proxima Nova"/>
                <a:ea typeface="Proxima Nova"/>
                <a:cs typeface="Proxima Nova"/>
                <a:sym typeface="Proxima Nova"/>
              </a:rPr>
              <a:t>서울대학교병원 수술실 10년 근무</a:t>
            </a:r>
            <a:endParaRPr b="1" sz="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latin typeface="Proxima Nova"/>
                <a:ea typeface="Proxima Nova"/>
                <a:cs typeface="Proxima Nova"/>
                <a:sym typeface="Proxima Nova"/>
              </a:rPr>
              <a:t>관심영역: 환자안전, 간호사 교육체계</a:t>
            </a:r>
            <a:endParaRPr b="1" sz="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0" name="Google Shape;110;p25"/>
          <p:cNvCxnSpPr/>
          <p:nvPr/>
        </p:nvCxnSpPr>
        <p:spPr>
          <a:xfrm>
            <a:off x="8100" y="1185500"/>
            <a:ext cx="91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5"/>
          <p:cNvSpPr txBox="1"/>
          <p:nvPr/>
        </p:nvSpPr>
        <p:spPr>
          <a:xfrm>
            <a:off x="413050" y="983725"/>
            <a:ext cx="21336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Proxima Nova"/>
                <a:ea typeface="Proxima Nova"/>
                <a:cs typeface="Proxima Nova"/>
                <a:sym typeface="Proxima Nova"/>
              </a:rPr>
              <a:t>풀고자하는 문제 영역</a:t>
            </a:r>
            <a:endParaRPr/>
          </a:p>
        </p:txBody>
      </p:sp>
      <p:graphicFrame>
        <p:nvGraphicFramePr>
          <p:cNvPr id="112" name="Google Shape;112;p25"/>
          <p:cNvGraphicFramePr/>
          <p:nvPr/>
        </p:nvGraphicFramePr>
        <p:xfrm>
          <a:off x="413050" y="169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{224CA923-EBCD-4D7A-9F63-1689CAB7C652}</a:tableStyleId>
              </a:tblPr>
              <a:tblGrid>
                <a:gridCol w="1838475"/>
                <a:gridCol w="2290575"/>
                <a:gridCol w="1852825"/>
              </a:tblGrid>
              <a:tr h="23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간호단위(병동,중환자실 간호사)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항목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수술부단위(수술실 간호사)</a:t>
                      </a:r>
                      <a:endParaRPr b="1"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226200">
                <a:tc rowSpan="11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질문에 따라 선택지가 달라지나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예/아니오/해당없음/모름 으로 </a:t>
                      </a: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 작성 가능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수술명 확인, 환자 확인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 rowSpan="9"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질문에 따라 선택지가 달라지나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예/아니오/해당없음/모름 으로 답변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 작성 가능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230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수술동의서, 마취동의서 작성 여부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vMerge="1"/>
              </a:tr>
              <a:tr h="230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약물 알레르기, 의료용 테이프 알레르기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 vMerge="1"/>
              </a:tr>
              <a:tr h="230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(특정 시점)부터 금식 여부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 vMerge="1"/>
              </a:tr>
              <a:tr h="509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틀니,보청기,안경,의안,콘텍트렌즈 제거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장신구(시계,반지,가발 등) 및 화장 제거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환의만 입힌다(속옷 제거)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 vMerge="1"/>
              </a:tr>
              <a:tr h="230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이식형 보조기 유무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vMerge="1"/>
              </a:tr>
              <a:tr h="230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수술부위표지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vMerge="1"/>
              </a:tr>
              <a:tr h="230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 피부상태(멍, 상처)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 vMerge="1"/>
              </a:tr>
              <a:tr h="230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예방적 항생제, AST 시행부위 확인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vMerge="1"/>
              </a:tr>
              <a:tr h="230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수술부위 피부준비, 투약, 지참 물품 등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없음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230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배뇨 확인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 vMerge="1"/>
              </a:tr>
            </a:tbl>
          </a:graphicData>
        </a:graphic>
      </p:graphicFrame>
      <p:sp>
        <p:nvSpPr>
          <p:cNvPr id="113" name="Google Shape;113;p25"/>
          <p:cNvSpPr txBox="1"/>
          <p:nvPr/>
        </p:nvSpPr>
        <p:spPr>
          <a:xfrm>
            <a:off x="2165688" y="1353975"/>
            <a:ext cx="2406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&lt;수술 전 간호상태 확인표&gt;</a:t>
            </a:r>
            <a:endParaRPr b="1" sz="12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5"/>
          <p:cNvSpPr/>
          <p:nvPr/>
        </p:nvSpPr>
        <p:spPr>
          <a:xfrm>
            <a:off x="6676800" y="2057025"/>
            <a:ext cx="2205600" cy="254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534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Malgun Gothic"/>
              <a:buChar char="●"/>
            </a:pPr>
            <a:r>
              <a:rPr b="1"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수술 전 간호상태 확인표</a:t>
            </a:r>
            <a:r>
              <a:rPr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수술 직전 </a:t>
            </a:r>
            <a:r>
              <a:rPr b="1"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r>
              <a:rPr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에게 </a:t>
            </a:r>
            <a:r>
              <a:rPr b="1"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간호사</a:t>
            </a:r>
            <a:r>
              <a:rPr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 확인하고 작성하는 것 </a:t>
            </a:r>
            <a:endParaRPr sz="10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34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Malgun Gothic"/>
              <a:buChar char="●"/>
            </a:pPr>
            <a:r>
              <a:rPr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수술 중/수술 후 환자 상태에 영향을 미칠 수 있는 항목들로 </a:t>
            </a:r>
            <a:r>
              <a:rPr b="1"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정확한 확인 필요</a:t>
            </a:r>
            <a:r>
              <a:rPr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하나, </a:t>
            </a:r>
            <a:r>
              <a:rPr b="1"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누락이 생겨 환자 안전을 위협</a:t>
            </a:r>
            <a:r>
              <a:rPr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경우가 발생함</a:t>
            </a:r>
            <a:endParaRPr sz="10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→ 따라서, 수술 전 간호상태 확인 시 누락 발생을 줄여 환자가 안전하게 수술을 받을 수 있도록 하고자 함 </a:t>
            </a:r>
            <a:endParaRPr b="1" sz="10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인터뷰 </a:t>
            </a:r>
            <a:r>
              <a:rPr lang="ko" sz="3300"/>
              <a:t>분석</a:t>
            </a:r>
            <a:endParaRPr sz="3300"/>
          </a:p>
        </p:txBody>
      </p:sp>
      <p:sp>
        <p:nvSpPr>
          <p:cNvPr id="201" name="Google Shape;201;p34"/>
          <p:cNvSpPr txBox="1"/>
          <p:nvPr/>
        </p:nvSpPr>
        <p:spPr>
          <a:xfrm>
            <a:off x="244950" y="964338"/>
            <a:ext cx="86541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환자는 수술 전 불안 및 긴장이 높고, 수술 전 준비를 왜 하는지 잘 알지 못하기 때문에 수술 전 간호상태 확인의 </a:t>
            </a:r>
            <a:r>
              <a:rPr b="1" lang="ko" sz="1100">
                <a:latin typeface="Proxima Nova"/>
                <a:ea typeface="Proxima Nova"/>
                <a:cs typeface="Proxima Nova"/>
                <a:sym typeface="Proxima Nova"/>
              </a:rPr>
              <a:t>필요성을 느끼지 못하나</a:t>
            </a: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, 문제 없이 수술을 받기를 원한다.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환자는 깊게 생각하지 않고 </a:t>
            </a:r>
            <a:r>
              <a:rPr b="1" lang="ko" sz="1100">
                <a:latin typeface="Proxima Nova"/>
                <a:ea typeface="Proxima Nova"/>
                <a:cs typeface="Proxima Nova"/>
                <a:sym typeface="Proxima Nova"/>
              </a:rPr>
              <a:t>형식적으로 대답</a:t>
            </a: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하게 되기 때문에 반복적인 질문을 받지 않기를 원한다.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간호사는 최대한 수술 전 간호상태를 잘 확인하여 환자가 </a:t>
            </a:r>
            <a:r>
              <a:rPr b="1" lang="ko" sz="1100">
                <a:latin typeface="Proxima Nova"/>
                <a:ea typeface="Proxima Nova"/>
                <a:cs typeface="Proxima Nova"/>
                <a:sym typeface="Proxima Nova"/>
              </a:rPr>
              <a:t>별다른 문제 없이</a:t>
            </a: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 수술 받기를 원한다.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간호사는 수술 전 준비가 누락되면 이를 해결하는 과정에서 </a:t>
            </a:r>
            <a:r>
              <a:rPr b="1" lang="ko" sz="1100">
                <a:latin typeface="Proxima Nova"/>
                <a:ea typeface="Proxima Nova"/>
                <a:cs typeface="Proxima Nova"/>
                <a:sym typeface="Proxima Nova"/>
              </a:rPr>
              <a:t>업무 과중과 책임이 발생</a:t>
            </a: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하기 때문에 더 정확하게 확인하기를 원한다.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mo"/>
              <a:ea typeface="Arimo"/>
              <a:cs typeface="Arimo"/>
              <a:sym typeface="Arimo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ko" sz="1100"/>
              <a:t>환자는 수술 전 간호상태 준비가 필요하다는 것에 대한 </a:t>
            </a:r>
            <a:r>
              <a:rPr b="1" lang="ko" sz="1100"/>
              <a:t>인지가 부족</a:t>
            </a:r>
            <a:r>
              <a:rPr lang="ko" sz="1100"/>
              <a:t>하며, 수술 전 </a:t>
            </a:r>
            <a:r>
              <a:rPr b="1" lang="ko" sz="1100"/>
              <a:t>부정적 감정</a:t>
            </a:r>
            <a:r>
              <a:rPr lang="ko" sz="1100"/>
              <a:t>을 느끼지 않기를 원한다.</a:t>
            </a:r>
            <a:endParaRPr sz="1100"/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ko" sz="1100"/>
              <a:t>환자는 자신이 궁금하고 필요하다고 생각하는 </a:t>
            </a:r>
            <a:r>
              <a:rPr b="1" lang="ko" sz="1100"/>
              <a:t>설명을 받기</a:t>
            </a:r>
            <a:r>
              <a:rPr lang="ko" sz="1100"/>
              <a:t>를 원한다.</a:t>
            </a:r>
            <a:endParaRPr sz="1100"/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수술 전 준비 누락 없이 안전한 수술을 받기 위해 환자와 간호사 모두 수술 전 간호상태 확인을 위한 </a:t>
            </a:r>
            <a:r>
              <a:rPr b="1" lang="ko" sz="1100">
                <a:latin typeface="Proxima Nova"/>
                <a:ea typeface="Proxima Nova"/>
                <a:cs typeface="Proxima Nova"/>
                <a:sym typeface="Proxima Nova"/>
              </a:rPr>
              <a:t>새로운 시스템</a:t>
            </a: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을 원한다.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●"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간호사는 수술 전 간호상태 확인 시 좀 더 </a:t>
            </a:r>
            <a:r>
              <a:rPr b="1" lang="ko" sz="1100">
                <a:latin typeface="Proxima Nova"/>
                <a:ea typeface="Proxima Nova"/>
                <a:cs typeface="Proxima Nova"/>
                <a:sym typeface="Proxima Nova"/>
              </a:rPr>
              <a:t>적극적인 환자 참여</a:t>
            </a: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가 필요하다고 생각한다.</a:t>
            </a:r>
            <a:endParaRPr sz="11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244950" y="3253425"/>
            <a:ext cx="8654100" cy="8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b="1" sz="13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6510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환자는 수술 전 간호상태 준비에 대한 설명을 듣고 필요성을 주의깊게 </a:t>
            </a:r>
            <a:r>
              <a:rPr b="1" lang="ko" sz="1100">
                <a:latin typeface="Malgun Gothic"/>
                <a:ea typeface="Malgun Gothic"/>
                <a:cs typeface="Malgun Gothic"/>
                <a:sym typeface="Malgun Gothic"/>
              </a:rPr>
              <a:t>인지</a:t>
            </a: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할 필요가 있다.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6510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간호사는 환자에게 일방적인 방식으로 확인하는 것이 아닌 환자와 간호사 모두가 </a:t>
            </a:r>
            <a:r>
              <a:rPr b="1" lang="ko" sz="1100">
                <a:latin typeface="Malgun Gothic"/>
                <a:ea typeface="Malgun Gothic"/>
                <a:cs typeface="Malgun Gothic"/>
                <a:sym typeface="Malgun Gothic"/>
              </a:rPr>
              <a:t>양방향</a:t>
            </a: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으로 확인할 수 있는 도구가 필요하다.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요약</a:t>
            </a:r>
            <a:endParaRPr sz="3300"/>
          </a:p>
        </p:txBody>
      </p:sp>
      <p:sp>
        <p:nvSpPr>
          <p:cNvPr id="208" name="Google Shape;208;p35"/>
          <p:cNvSpPr txBox="1"/>
          <p:nvPr/>
        </p:nvSpPr>
        <p:spPr>
          <a:xfrm>
            <a:off x="244950" y="995100"/>
            <a:ext cx="8654100" cy="3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&lt;문제 영역&gt; </a:t>
            </a: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수술 전 간호상태 확인 시 누락 발생을 줄여 환자가 안전하게 수술을 받을 수 있도록 하고자 함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&lt;필요 발견하기&gt;</a:t>
            </a: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병동간호사 1명, 수술실간호사 2명, 수술 받았던 환자 2명, </a:t>
            </a: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5명</a:t>
            </a: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인터뷰</a:t>
            </a: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&lt;인터뷰 결과&gt;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수술 전 간호상태 누락의 원인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환자가 수술 전상태를 확인하는 것에 대한 필요성을 느끼지 못한다.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제거해야하는 항목이 환자가 일상적으로 착용하는 것들이라서 인지하지 못하는 경우가 많았다.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간호사가 지식이 부족하거나 업무가 과중하여 빠뜨리는 경우가 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수술 전 간호상태 준비가 누락되지 않으려면?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환자와 간호사 모두가 왜 수술 전 준비가 필요한지에 대한 이유를 명확히 이해해야 한다.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환자, 간호사가 함께 확인할 수 있는 도구가 필요하다.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&lt;인터뷰 분석&gt;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8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환자는 수술 전 간호상태 준비에 대한 설명을 듣고 필요성을 주의깊게 </a:t>
            </a: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인지</a:t>
            </a: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할 필요가 있다.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8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간호사는 환자에게 일방적인 방식으로 확인하는 것이 아닌 환자와 간호사 모두가 </a:t>
            </a: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양방향</a:t>
            </a: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으로 확인할 수 있는 도구가 필요하다.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필요 발견하기 방법론 - 인터뷰 참가자</a:t>
            </a:r>
            <a:endParaRPr sz="3300"/>
          </a:p>
        </p:txBody>
      </p:sp>
      <p:sp>
        <p:nvSpPr>
          <p:cNvPr id="120" name="Google Shape;120;p26"/>
          <p:cNvSpPr txBox="1"/>
          <p:nvPr/>
        </p:nvSpPr>
        <p:spPr>
          <a:xfrm>
            <a:off x="96175" y="1281500"/>
            <a:ext cx="88836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‘수술 전 간호상태 확인’에 필수적으로 참여하는 사람들 중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간호사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수술 전 간호상태확인을 통한 정확한 확인으로 누락발생을 줄여 안전하게 수술을 하고 싶은 니즈를 가진 전문가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수술 전 간호상태확인을 통한 정확한 확인으로 누락발생을 줄여 안전하게 수술을 받고 싶은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니즈를 가진 대상자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병동간호사 1명, 수술실간호사 2명, 수술 받았던 환자 2명, </a:t>
            </a:r>
            <a:r>
              <a:rPr b="1"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5명</a:t>
            </a: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인터뷰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필요 발견하기 방법론 - 인터뷰 참가자</a:t>
            </a:r>
            <a:endParaRPr sz="3300"/>
          </a:p>
        </p:txBody>
      </p:sp>
      <p:graphicFrame>
        <p:nvGraphicFramePr>
          <p:cNvPr id="126" name="Google Shape;126;p27"/>
          <p:cNvGraphicFramePr/>
          <p:nvPr/>
        </p:nvGraphicFramePr>
        <p:xfrm>
          <a:off x="141150" y="12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{079AB571-8AA8-4086-AF6D-EA265891A567}</a:tableStyleId>
              </a:tblPr>
              <a:tblGrid>
                <a:gridCol w="539675"/>
                <a:gridCol w="4863425"/>
                <a:gridCol w="780225"/>
                <a:gridCol w="886600"/>
                <a:gridCol w="777600"/>
                <a:gridCol w="1014175"/>
              </a:tblGrid>
              <a:tr h="36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자기소개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190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인터뷰 방법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인터뷰 장소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인터뷰 시간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모집방법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4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참가자1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32세 남성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2016년 A병원에서 우측 갑상선 절제술 받음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2023년 B병원에서 왼쪽 손바닥 지방종 절제술 받음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190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면담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카페</a:t>
                      </a: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10분</a:t>
                      </a: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대면으로 문의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</a:tr>
              <a:tr h="274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참가자2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10년차 외과병동 간호사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서울대학교병원 외과간호과 현장교육전담간호사로 정형외과, 산부인과 병동의 신입간호사와 경력간호사 교육 담당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190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면담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병원 내 회의실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20분</a:t>
                      </a: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이메일로 문의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4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참가자3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33세 남성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2025.2.27 A병원에서 편도절제술 받음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190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차 안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20분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카카오톡으로 문의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</a:tr>
              <a:tr h="274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참가자4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30세 여성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삼성서울병원 만 6년차 수술실간호사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심장외과, 외과, 산부인과, 신경외과 등 여러 수술 경험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190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20분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대면으로 문의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74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참가자5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32세 남성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삼성서울병원 만 6년차 수술실간호사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폐식도외과, 외과, 이비인후과, 비뇨기과 등 여러 수술 경험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190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면담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카페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7분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ko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대면으로 문의</a:t>
                      </a:r>
                      <a:endParaRPr b="1"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17900" marB="17900" marR="64775" marL="64775" anchor="ctr">
                    <a:lnL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A7D17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7D17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99B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BD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필요 발견하기 방법론 - 인터뷰 질문</a:t>
            </a:r>
            <a:endParaRPr sz="3300"/>
          </a:p>
        </p:txBody>
      </p:sp>
      <p:graphicFrame>
        <p:nvGraphicFramePr>
          <p:cNvPr id="132" name="Google Shape;132;p28"/>
          <p:cNvGraphicFramePr/>
          <p:nvPr/>
        </p:nvGraphicFramePr>
        <p:xfrm>
          <a:off x="391525" y="88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{224CA923-EBCD-4D7A-9F63-1689CAB7C652}</a:tableStyleId>
              </a:tblPr>
              <a:tblGrid>
                <a:gridCol w="659350"/>
                <a:gridCol w="3819325"/>
                <a:gridCol w="1999275"/>
                <a:gridCol w="1883000"/>
              </a:tblGrid>
              <a:tr h="204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간호사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 hMerge="1"/>
              </a:tr>
              <a:tr h="596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</a:t>
                      </a:r>
                      <a:r>
                        <a:rPr b="1"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uild rapport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인터뷰 대상자에게 자기소개 후 목적 설명: 환자가 경험한 수술 전 준비에 대해 알아보고자 함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전에 어떤 것을 준비하고 확인했는지 경험을 나누어 주세요.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대상자의 기본 인적사항 조사, 어떤 수술을 받은 적이 있는지?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인터뷰 대상자에게 자기소개 후 목적 설명: 환자의 수술 전 간호상태를 확인하는 과정에 대해 알아보고자 함 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전에 어떤 것을 준비하고 확인했는지 경험을 나누어 주세요.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대상자의 기본 인적사항 조사, 현재 어디서 근무하는지?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1042975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Seek stories</a:t>
                      </a:r>
                      <a:endParaRPr b="1" sz="10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전에 어떤 준비를 하셨는지 기억나는게 있나요?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수술실로 가기 직전에 병동 간호사가 물어봤던 것 중에 기억에 남는 것이 있나요?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수술실에 가서도 간호사가 물어봤던 것이 있나요?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 준비사항에 대한 설명을 들었던 경험에 대해 말해주세요.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 준비 사항에 대해 확인할 때 어떻게 확인하면 좋을 것 같나요?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 확인 절차와 관련하여 더 해주고 싶은 이야기가 있나요?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 간호상태 확인을 어떻게 하는지 전반적으로 한 번 설명해주세요.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 간호상태 확인했을 때 가장 기억에 남는 에피스드가 있나요?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 간호상태 확인하면서 가장 어렵거나 곤란했던 경험에 대해 말해주세요.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왜 이런 것을 확인하는지 설명을 하시나요?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확인에 대한 누락이 발생하지 않으려면 어떻게 하는게 좋을까요?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  <a:tr h="1042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&lt;병동&gt;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수술실에서 수술 전 간호상태 확인표가 사실과 다르다고 연락이 온 경우가 있나요? 그 때 어떻게 대처하셨나요?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&lt;수술실&gt;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병동에서 확인한 것과 직접 확인한 내용이 달랐던 경험이 있나요? 그 때 어떻게 대처하셨나요?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</a:tr>
              <a:tr h="596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Talk feelings</a:t>
                      </a:r>
                      <a:endParaRPr b="1"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전에 준비해야 하는 것들이 많았는데, 준비를 할 때 어떤 느낌을 받으셨나요?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병동과 수술실에서 계속 같은 질문을 받으셨는데, 똑같은 것을 물어볼 때 어떤 생각이 드셨나요?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환자의 상태가 수술 전 간호상태 확인표와 다름을 발견했을 때 어떤 느낌을 받으셨나요?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57150" lvl="0" marL="89999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Malgun Gothic"/>
                        <a:buChar char="●"/>
                      </a:pPr>
                      <a:r>
                        <a:rPr lang="ko" sz="9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수술 전 간호상태 준비의 누락이 발견되었을 때 어떤 생각이 드셨나요?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91425" marB="91425" marR="91425" marL="91425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인터뷰 결과</a:t>
            </a:r>
            <a:endParaRPr sz="3300"/>
          </a:p>
        </p:txBody>
      </p:sp>
      <p:cxnSp>
        <p:nvCxnSpPr>
          <p:cNvPr id="138" name="Google Shape;138;p29"/>
          <p:cNvCxnSpPr/>
          <p:nvPr/>
        </p:nvCxnSpPr>
        <p:spPr>
          <a:xfrm>
            <a:off x="-3750" y="1076525"/>
            <a:ext cx="91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9"/>
          <p:cNvSpPr txBox="1"/>
          <p:nvPr/>
        </p:nvSpPr>
        <p:spPr>
          <a:xfrm>
            <a:off x="401200" y="874750"/>
            <a:ext cx="34761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수술 전 간호상태 준비 누락의 원인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9"/>
          <p:cNvSpPr/>
          <p:nvPr/>
        </p:nvSpPr>
        <p:spPr>
          <a:xfrm>
            <a:off x="553400" y="1941900"/>
            <a:ext cx="1158000" cy="72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환자</a:t>
            </a:r>
            <a:endParaRPr b="1" sz="18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553400" y="3690725"/>
            <a:ext cx="1158000" cy="724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rPr>
              <a:t>간호사</a:t>
            </a:r>
            <a:endParaRPr b="1" sz="1800">
              <a:solidFill>
                <a:schemeClr val="accent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1984200" y="1399038"/>
            <a:ext cx="68481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49225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●"/>
            </a:pPr>
            <a:r>
              <a:rPr b="1" i="1" lang="ko" sz="1000">
                <a:latin typeface="Malgun Gothic"/>
                <a:ea typeface="Malgun Gothic"/>
                <a:cs typeface="Malgun Gothic"/>
                <a:sym typeface="Malgun Gothic"/>
              </a:rPr>
              <a:t>환자가 수술 전상태를 확인하는 것에 대한 </a:t>
            </a:r>
            <a:r>
              <a:rPr b="1" i="1" lang="ko" sz="1000">
                <a:latin typeface="Malgun Gothic"/>
                <a:ea typeface="Malgun Gothic"/>
                <a:cs typeface="Malgun Gothic"/>
                <a:sym typeface="Malgun Gothic"/>
              </a:rPr>
              <a:t>필요</a:t>
            </a:r>
            <a:r>
              <a:rPr b="1" i="1" lang="ko" sz="1000">
                <a:latin typeface="Malgun Gothic"/>
                <a:ea typeface="Malgun Gothic"/>
                <a:cs typeface="Malgun Gothic"/>
                <a:sym typeface="Malgun Gothic"/>
              </a:rPr>
              <a:t>성을 느끼지 못한다.</a:t>
            </a:r>
            <a:endParaRPr b="1" i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" sz="9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금식을 못 지켰었어도 원래 수술 받지 않았을까요?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 왜냐하면은 일정을 또 다시 잡아야 되니? 그게 너무 힘드니까.”(참가자3)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" sz="9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안경을 쓰지 못하고 내려갔는데 수술하는 곳이 얼굴이 아닌데 왜 안 되는지 의문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이 들었습니다. 잘 보이지 않아서 더 긴장했고, 불편했어요.”(참가자1)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“왜 계속 같은 것을 물어보는건지 유쾌한 기분은 아니었습니다. </a:t>
            </a:r>
            <a:r>
              <a:rPr lang="ko" sz="9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그만 물어봤으면 좋겠다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 생각했어요”(참가자1)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49225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●"/>
            </a:pPr>
            <a:r>
              <a:rPr b="1" i="1" lang="ko" sz="1000">
                <a:latin typeface="Malgun Gothic"/>
                <a:ea typeface="Malgun Gothic"/>
                <a:cs typeface="Malgun Gothic"/>
                <a:sym typeface="Malgun Gothic"/>
              </a:rPr>
              <a:t>제거해야하는 항목이 환자가 일상적으로 착용하는 것들이라서 인지하지 못하는 경우가 많았다.</a:t>
            </a:r>
            <a:endParaRPr b="1" i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“환자분도 너무 </a:t>
            </a:r>
            <a:r>
              <a:rPr lang="ko" sz="9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평소에 매일 쓰던 가발이라 그냥 자연스럽게 수술장으로 가셨고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”(참가자2)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“자기가 약간 데일리로 하는 그런 행동 있잖아요. </a:t>
            </a:r>
            <a:r>
              <a:rPr lang="ko" sz="9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가발 맨날 쓰고 있지. 틀니 맨날 끼고 있지 약간 이러니까 약간 그거를 제거해야 된다라는 그런 인사이트가 좀 없는 것 같아요.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”(참가자4)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1984200" y="3324875"/>
            <a:ext cx="68481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spAutoFit/>
          </a:bodyPr>
          <a:lstStyle/>
          <a:p>
            <a:pPr indent="-149225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●"/>
            </a:pPr>
            <a:r>
              <a:rPr b="1" i="1" lang="ko" sz="1000">
                <a:latin typeface="Malgun Gothic"/>
                <a:ea typeface="Malgun Gothic"/>
                <a:cs typeface="Malgun Gothic"/>
                <a:sym typeface="Malgun Gothic"/>
              </a:rPr>
              <a:t>간호사가 지식이 부족하거나 업무가 과중하여 빠뜨리는 경우가 있다.</a:t>
            </a:r>
            <a:endParaRPr b="1" i="1"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“그래서 물론 아무리 바빠도 장신구 제거 확인하고 이제 수술장 갈 겁니다 말씀드리고 이송카가 올 예정입니다. 이 과정은 모든 간호사들이 다 하는데 </a:t>
            </a:r>
            <a:r>
              <a:rPr lang="ko" sz="9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다른 급한 일을 하다 보면 이송원님이 알아서 환자를 모시고 가버리는 경우가 많아서. 그래서 이런 경우에 분명히 환자분은 저와 약속을 했는데 이제 그냥 속옷도 안 벗고 장신구도 가지고 수술장 입구로 가면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 이제 수술장 입구에서는 다시 전화가 오니까 어 마치 내가 잘 확인을 못한 것 같은 상황이 생겨버리는 것이 조금 당황스럽습니다.”(참가자2)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" sz="9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간호사가 깜빡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했을 거 같습니다.”(참가자5)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" sz="9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병동에서 바빠서 누락이 되었나 싶기도 하고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 이제 만약에 그 </a:t>
            </a:r>
            <a:r>
              <a:rPr lang="ko" sz="9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해당 수술을 잘 모르는 간호사가 왔을 때 이거를 거를 수 없을 수도 있겠다</a:t>
            </a:r>
            <a:r>
              <a:rPr lang="ko" sz="900">
                <a:latin typeface="Malgun Gothic"/>
                <a:ea typeface="Malgun Gothic"/>
                <a:cs typeface="Malgun Gothic"/>
                <a:sym typeface="Malgun Gothic"/>
              </a:rPr>
              <a:t>라는 생각이 듭니다”(참가자4)</a:t>
            </a:r>
            <a:endParaRPr sz="9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인터뷰 결과</a:t>
            </a:r>
            <a:endParaRPr sz="3300"/>
          </a:p>
        </p:txBody>
      </p:sp>
      <p:cxnSp>
        <p:nvCxnSpPr>
          <p:cNvPr id="149" name="Google Shape;149;p30"/>
          <p:cNvCxnSpPr/>
          <p:nvPr/>
        </p:nvCxnSpPr>
        <p:spPr>
          <a:xfrm>
            <a:off x="-3750" y="1076525"/>
            <a:ext cx="91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30"/>
          <p:cNvSpPr txBox="1"/>
          <p:nvPr/>
        </p:nvSpPr>
        <p:spPr>
          <a:xfrm>
            <a:off x="401200" y="874750"/>
            <a:ext cx="45477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‘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수술 전 간호상태 준비’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가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 누락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되지 않으려면?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457050" y="1631600"/>
            <a:ext cx="82299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1925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algun Gothic"/>
              <a:buChar char="●"/>
            </a:pPr>
            <a:r>
              <a:rPr b="1" i="1" lang="ko" sz="1200">
                <a:latin typeface="Malgun Gothic"/>
                <a:ea typeface="Malgun Gothic"/>
                <a:cs typeface="Malgun Gothic"/>
                <a:sym typeface="Malgun Gothic"/>
              </a:rPr>
              <a:t>환</a:t>
            </a:r>
            <a:r>
              <a:rPr b="1" i="1" lang="ko" sz="1200">
                <a:latin typeface="Malgun Gothic"/>
                <a:ea typeface="Malgun Gothic"/>
                <a:cs typeface="Malgun Gothic"/>
                <a:sym typeface="Malgun Gothic"/>
              </a:rPr>
              <a:t>자와 간호사 모두가 왜 수술 전 준비가 필요한지에 대한 이유를 명확히 이해해야 한다.</a:t>
            </a:r>
            <a:endParaRPr b="1" i="1" sz="12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“그 종이에 이미 왜 속옷을 벗어야 하는지, 왜 반지 귀걸이를 빼야 되는지 뭐 이런 게 다 적혀져 있어서 환자가 혹시 물어보더라도 그 내용을 보면서 설명드릴 수도 있어요. 그 다음에 </a:t>
            </a:r>
            <a:r>
              <a:rPr lang="ko" sz="10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간호사들도 왜 이걸 벗어야 되는지를 이유를 모르는 경우가 많아서</a:t>
            </a: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 그래서 간호사들도 뭐 여러 번 보다 보면 알 수 있게끔 일부러 그 표를 만들 때 안에다가 문구를 넣어놨어요. 왜 제거해야 하는지”(참가자2)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“뭐 물론 이렇게 </a:t>
            </a:r>
            <a:r>
              <a:rPr lang="ko" sz="10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여러 가지 도구를 만들었어도 뭐 환자 보호자가 제대로 수행해 주지 않아서 그럴 수도 있고 혹은 담당 간호사가 신경을 안 써서 또 뭐 장신구를 그냥 가져가는 경우</a:t>
            </a: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도 있긴 할 것 같긴 한데..”(참가자2)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" sz="10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보청기를 어떤 분은 자기가 끼고 들어가고 싶다고 자기가 안 들리는 게 너무 싫다고.</a:t>
            </a: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 근데 보청기가 엄청 고가잖아요. 그러니까 또 우리가 이거 잃어버리면 우리가 책임을 져야 된다. 그러니까 자기가 괜찮다고 말했으니까 응, 막 된다. 막 이런 사람이 있었어. 수술이 금방 끝나면 상관없는데 막 늘어지면은 이제 </a:t>
            </a:r>
            <a:r>
              <a:rPr lang="ko" sz="10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인계 주면서도 까먹을 수도 있고 이러다가 막 환자 옮기면서도 떨어뜨리다가 이제 할 수 있으니까</a:t>
            </a: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.”(참가자4)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2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300"/>
              <a:t>인터뷰 결과</a:t>
            </a:r>
            <a:endParaRPr sz="3300"/>
          </a:p>
        </p:txBody>
      </p:sp>
      <p:cxnSp>
        <p:nvCxnSpPr>
          <p:cNvPr id="157" name="Google Shape;157;p31"/>
          <p:cNvCxnSpPr/>
          <p:nvPr/>
        </p:nvCxnSpPr>
        <p:spPr>
          <a:xfrm>
            <a:off x="-3750" y="1076525"/>
            <a:ext cx="91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31"/>
          <p:cNvSpPr txBox="1"/>
          <p:nvPr/>
        </p:nvSpPr>
        <p:spPr>
          <a:xfrm>
            <a:off x="401200" y="874750"/>
            <a:ext cx="45477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‘수술 전 간호상태 준비’가 누락되지 않으려면?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31"/>
          <p:cNvSpPr txBox="1"/>
          <p:nvPr/>
        </p:nvSpPr>
        <p:spPr>
          <a:xfrm>
            <a:off x="457050" y="1548525"/>
            <a:ext cx="82299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49225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●"/>
            </a:pPr>
            <a:r>
              <a:rPr b="1" i="1" lang="ko" sz="1200">
                <a:latin typeface="Malgun Gothic"/>
                <a:ea typeface="Malgun Gothic"/>
                <a:cs typeface="Malgun Gothic"/>
                <a:sym typeface="Malgun Gothic"/>
              </a:rPr>
              <a:t>환</a:t>
            </a:r>
            <a:r>
              <a:rPr b="1" i="1" lang="ko" sz="1200">
                <a:latin typeface="Malgun Gothic"/>
                <a:ea typeface="Malgun Gothic"/>
                <a:cs typeface="Malgun Gothic"/>
                <a:sym typeface="Malgun Gothic"/>
              </a:rPr>
              <a:t>자, 간호사가 함께 확인할 수 있는 도구가 필요하다.</a:t>
            </a:r>
            <a:endParaRPr b="1" i="1"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mo"/>
              <a:ea typeface="Arimo"/>
              <a:cs typeface="Arimo"/>
              <a:sym typeface="Arimo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“직접 물어보고 확인하는게 맞는 것 같은데, </a:t>
            </a:r>
            <a:r>
              <a:rPr lang="ko" sz="10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체크하는게 있으면 더 좋을 것 같습니다.</a:t>
            </a: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 계속 말하지 않아도 제가 체크한 것을 보고 알면 좋을 것 같아요.”(참가자1)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일단 병동 간호사도 이제 해당 수술마다 필요한 물품이 무엇인지를 잘 알고 있어야 되고 그리고 이제 환자를 수술장을 내리기 전에도 완벽히 준비가 되어 있는지를 일단 확인을 해야 되는 것이 우선 순위인 것 같고요. </a:t>
            </a:r>
            <a:r>
              <a:rPr lang="ko" sz="10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환자 본인도 수술을 받기 전에 자신이 준비가 다 되어 있는지를 체크할 수 있는 무언가가 좀 필요하다</a:t>
            </a: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고 봅니다.(참가자4)”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“어쨌든 이렇게 조금 어떤 </a:t>
            </a:r>
            <a:r>
              <a:rPr lang="ko" sz="10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시스템적으로 조금 더 한 번 더 확인할 수 있게 하거나 환자 스스로라도 한 번 더 생각하게 해주는 그런 게 하나라도 더 있으면 조금 더 오류가 감소할 테니까</a:t>
            </a: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.”(참가자2)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“실제 제가 병동에서 일할 때도 </a:t>
            </a:r>
            <a:r>
              <a:rPr lang="ko" sz="1000">
                <a:highlight>
                  <a:schemeClr val="accent6"/>
                </a:highlight>
                <a:latin typeface="Malgun Gothic"/>
                <a:ea typeface="Malgun Gothic"/>
                <a:cs typeface="Malgun Gothic"/>
                <a:sym typeface="Malgun Gothic"/>
              </a:rPr>
              <a:t>종이로 된 자가체크리스트를 사용하기 시작하면서 물론 이제 간호사들 입장에서는 체크할 게 하나 더 생겼다. 좀 그렇긴 하지만 결국엔 그렇게 한번 함으로써 실제로 병동이 그 수술장에서 연락 오는 건수가 많이 줄었어요.</a:t>
            </a:r>
            <a:r>
              <a:rPr lang="ko" sz="1000">
                <a:latin typeface="Malgun Gothic"/>
                <a:ea typeface="Malgun Gothic"/>
                <a:cs typeface="Malgun Gothic"/>
                <a:sym typeface="Malgun Gothic"/>
              </a:rPr>
              <a:t> 그래서 수간호사 선생님이 좋아하셨습니다.”(참가자2)</a:t>
            </a:r>
            <a:endParaRPr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 title="스크린샷 2025-03-29 2044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50" y="77050"/>
            <a:ext cx="4568312" cy="391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2" title="스크린샷 2025-03-29 2045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358" y="77050"/>
            <a:ext cx="4341593" cy="391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2"/>
          <p:cNvSpPr txBox="1"/>
          <p:nvPr/>
        </p:nvSpPr>
        <p:spPr>
          <a:xfrm>
            <a:off x="1245000" y="327150"/>
            <a:ext cx="13584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환자가 확인받은 내용</a:t>
            </a:r>
            <a:endParaRPr b="1"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32"/>
          <p:cNvSpPr txBox="1"/>
          <p:nvPr/>
        </p:nvSpPr>
        <p:spPr>
          <a:xfrm>
            <a:off x="3114150" y="229450"/>
            <a:ext cx="13584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수술 전 간호상태 확인의 필요성을 느끼지 못함</a:t>
            </a:r>
            <a:endParaRPr b="1"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32"/>
          <p:cNvSpPr txBox="1"/>
          <p:nvPr/>
        </p:nvSpPr>
        <p:spPr>
          <a:xfrm>
            <a:off x="1117200" y="1419025"/>
            <a:ext cx="63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간호사가 확인한 내용</a:t>
            </a:r>
            <a:endParaRPr b="1"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32"/>
          <p:cNvSpPr txBox="1"/>
          <p:nvPr/>
        </p:nvSpPr>
        <p:spPr>
          <a:xfrm>
            <a:off x="2208875" y="1132000"/>
            <a:ext cx="770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누락 경험 후 반복 확인하게 됨</a:t>
            </a:r>
            <a:endParaRPr b="1" sz="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1499600" y="2855925"/>
            <a:ext cx="7701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누락 경험</a:t>
            </a:r>
            <a:endParaRPr b="1" sz="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2442775" y="3116450"/>
            <a:ext cx="7701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누락 대처 경험</a:t>
            </a:r>
            <a:endParaRPr b="1" sz="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2845250" y="2446750"/>
            <a:ext cx="7701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누락 </a:t>
            </a:r>
            <a:r>
              <a:rPr b="1" lang="ko" sz="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발생 원인</a:t>
            </a:r>
            <a:endParaRPr b="1" sz="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3593225" y="1976500"/>
            <a:ext cx="7701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누락이 발생하지 않으려면?</a:t>
            </a:r>
            <a:endParaRPr b="1" sz="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32"/>
          <p:cNvSpPr txBox="1"/>
          <p:nvPr/>
        </p:nvSpPr>
        <p:spPr>
          <a:xfrm>
            <a:off x="3073600" y="882050"/>
            <a:ext cx="13584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수술 전 환자의 경험</a:t>
            </a:r>
            <a:endParaRPr b="1"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5533825" y="114575"/>
            <a:ext cx="13584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환자가 확인받은 내용</a:t>
            </a:r>
            <a:endParaRPr b="1"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32"/>
          <p:cNvSpPr txBox="1"/>
          <p:nvPr/>
        </p:nvSpPr>
        <p:spPr>
          <a:xfrm>
            <a:off x="6068400" y="1304500"/>
            <a:ext cx="11853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간호사가 확인한 내용</a:t>
            </a:r>
            <a:endParaRPr b="1"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8174125" y="154650"/>
            <a:ext cx="63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설명의 중요성</a:t>
            </a:r>
            <a:endParaRPr b="1"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7837000" y="2389350"/>
            <a:ext cx="7701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누락 대처 경험</a:t>
            </a:r>
            <a:endParaRPr b="1" sz="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210925" y="4011450"/>
            <a:ext cx="8598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환자는 수술 전 불안 및 긴장이 높고, 수술 전 준비를 왜 하는지 잘 알지 못하기 때문에 수술 전 간호상태 확인의 필요성을 느끼지 못하나, 문제 없이 수술을 받기를 원한다.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환자는 깊게 생각하지 않고 형식적으로 대답하게 되기 때문에 반복적인 질문을 받지 않기를 원한다.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간호사는 최대한 수술 전 간호상태를 잘 확인하여 환자가 별다른 문제 없이 수술 받기를 원한다.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간호사는 수술 전 준비가 누락되면 이를 해결하는 과정에서 업무 과중과 책임이 발생하기 때문에 더 정확하게 확인하기를 원한다.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3" title="스크린샷 2025-03-29 2045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3975" y="48077"/>
            <a:ext cx="4163976" cy="3927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 title="스크린샷 2025-03-29 20460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050" y="0"/>
            <a:ext cx="4290803" cy="392709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/>
        </p:nvSpPr>
        <p:spPr>
          <a:xfrm>
            <a:off x="1268200" y="0"/>
            <a:ext cx="7701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설명 부족</a:t>
            </a:r>
            <a:endParaRPr b="1" sz="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1019450" y="736250"/>
            <a:ext cx="7701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누락 발생 원인</a:t>
            </a:r>
            <a:endParaRPr b="1" sz="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3073600" y="614700"/>
            <a:ext cx="13584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수술 전 간호상태 확인의 필요성을 느끼지 못함</a:t>
            </a:r>
            <a:endParaRPr b="1"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33"/>
          <p:cNvSpPr txBox="1"/>
          <p:nvPr/>
        </p:nvSpPr>
        <p:spPr>
          <a:xfrm>
            <a:off x="2938300" y="2480550"/>
            <a:ext cx="14937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수술 전 간호상태 확인의 중요성</a:t>
            </a:r>
            <a:endParaRPr b="1"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2779075" y="2711025"/>
            <a:ext cx="14937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수술 전 간호상태 확인을 위한 새로운 시스템 필요</a:t>
            </a:r>
            <a:endParaRPr b="1"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5012800" y="918650"/>
            <a:ext cx="14937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수술 전 간호상태 확인으로 환자가 느낀 부정적 감정</a:t>
            </a:r>
            <a:endParaRPr b="1"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6931850" y="142275"/>
            <a:ext cx="14937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수술</a:t>
            </a: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과 관련된 불안감</a:t>
            </a:r>
            <a:endParaRPr b="1"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4735925" y="1748525"/>
            <a:ext cx="14937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수술 전 간호상태 확인</a:t>
            </a: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으로 </a:t>
            </a:r>
            <a:endParaRPr b="1"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간호사가 느끼는 부정적 감정</a:t>
            </a:r>
            <a:endParaRPr b="1"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6784200" y="1748525"/>
            <a:ext cx="1493700" cy="18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수술 전 간호상태 준비 누락으로 간호사가 느끼는 감정</a:t>
            </a:r>
            <a:endParaRPr b="1" sz="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210925" y="4086050"/>
            <a:ext cx="85980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환자는 수술 전 간호상태 준비가 필요하다는 것에 대한 인지가 부족하며, 수술 전 부정적 감정을 느끼지 않기를 원한다.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환자는 자신이 궁금하고 필요하다고 생각하는 설명을 받기를 원한다.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수술 전 준비 누락 없이 안전한 수술을 받기 위해 환자와 간호사 모두 수술 전 간호상태 확인을 위한 새로운 시스템을 원한다.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SzPts val="1100"/>
              <a:buFont typeface="Malgun Gothic"/>
              <a:buChar char="●"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간호사는 수술 전 간호상태 확인 시 좀 더 적극적인 환자 참여가 필요하다고 생각한다.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