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2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4366-6B01-41EC-A48C-7114E67A8F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D63FA-1BFB-4A9B-8E9E-5C91FE9A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B600-8F05-44CA-86D0-868BB9EDF049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7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3987-8DC3-47BF-92FF-634CA5B44C1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6AD4-B854-4515-8EB9-12304DA279A3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5393-F860-41E6-9B6C-FF6D16BED7CC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673C-F5BC-4A84-BF7F-5512945BA3BB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5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0E4B-4354-42F5-8AA6-57C51242AFEC}" type="datetime1">
              <a:rPr lang="en-US" smtClean="0"/>
              <a:t>9/13/2022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E973-0462-4225-81F5-E3686C2154D6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0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C62C-26C3-4F61-89C2-FE2B5D2FC4F6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2034-0AE2-4A0D-9528-CC8B272A848C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21-C503-47B2-A55C-D78008B4ECB7}" type="datetime1">
              <a:rPr lang="en-US" smtClean="0"/>
              <a:t>9/13/2022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4D16AD7-9594-4AFB-A099-865734E04F2B}" type="datetime1">
              <a:rPr lang="en-US" smtClean="0"/>
              <a:t>9/13/2022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111609-25CD-4FC2-87CD-D18104EA951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E49214-7508-4597-B2EC-4B8BCCB8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F6D4-B503-5407-9F4B-19BCF745D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/>
              <a:t>Web server with </a:t>
            </a:r>
            <a:r>
              <a:rPr lang="en-US" dirty="0" err="1"/>
              <a:t>orm</a:t>
            </a:r>
            <a:r>
              <a:rPr lang="en-US" dirty="0"/>
              <a:t> 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D6511-E690-0ECF-0214-01D5971B3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K  /  Patricia M  /  Mohamed S  /  John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4AA66-AD8F-503C-4F83-7693A1C5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5A5E1-9D68-0185-B1EF-26198B6D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02" y="348142"/>
            <a:ext cx="10199395" cy="1315557"/>
          </a:xfrm>
        </p:spPr>
        <p:txBody>
          <a:bodyPr>
            <a:normAutofit/>
          </a:bodyPr>
          <a:lstStyle/>
          <a:p>
            <a:r>
              <a:rPr lang="en-US" cap="none" dirty="0"/>
              <a:t>Our team created an HTML web server using the Java Servlet API that is persisted by AWS through an ORM.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682CD6A-CF68-AA79-F76E-FD8E8CF0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872" y="6289446"/>
            <a:ext cx="365760" cy="365760"/>
          </a:xfrm>
        </p:spPr>
        <p:txBody>
          <a:bodyPr/>
          <a:lstStyle/>
          <a:p>
            <a:fld id="{05E49214-7508-4597-B2EC-4B8BCCB8207E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1177300-5D38-F827-B97B-E71BF37A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66" y="4829093"/>
            <a:ext cx="2043143" cy="153235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020A9C-8748-1563-46C9-CDC3E94DBEF3}"/>
              </a:ext>
            </a:extLst>
          </p:cNvPr>
          <p:cNvSpPr/>
          <p:nvPr/>
        </p:nvSpPr>
        <p:spPr>
          <a:xfrm>
            <a:off x="2416012" y="5130758"/>
            <a:ext cx="1949777" cy="99694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D932FF-2920-0245-D212-E082F61740CC}"/>
              </a:ext>
            </a:extLst>
          </p:cNvPr>
          <p:cNvCxnSpPr>
            <a:cxnSpLocks/>
          </p:cNvCxnSpPr>
          <p:nvPr/>
        </p:nvCxnSpPr>
        <p:spPr>
          <a:xfrm>
            <a:off x="4470400" y="5372100"/>
            <a:ext cx="155575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E65D4F-273D-2048-8D80-D8D0C25C4CB7}"/>
              </a:ext>
            </a:extLst>
          </p:cNvPr>
          <p:cNvCxnSpPr>
            <a:cxnSpLocks/>
          </p:cNvCxnSpPr>
          <p:nvPr/>
        </p:nvCxnSpPr>
        <p:spPr>
          <a:xfrm flipH="1" flipV="1">
            <a:off x="4470400" y="5911850"/>
            <a:ext cx="1468816" cy="67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24E5B2-E525-9A72-3D4D-BE94C86385C7}"/>
              </a:ext>
            </a:extLst>
          </p:cNvPr>
          <p:cNvSpPr txBox="1"/>
          <p:nvPr/>
        </p:nvSpPr>
        <p:spPr>
          <a:xfrm>
            <a:off x="4737099" y="5041736"/>
            <a:ext cx="8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87B5-A702-BE83-6512-23CE516C6776}"/>
              </a:ext>
            </a:extLst>
          </p:cNvPr>
          <p:cNvSpPr txBox="1"/>
          <p:nvPr/>
        </p:nvSpPr>
        <p:spPr>
          <a:xfrm>
            <a:off x="4610590" y="5920114"/>
            <a:ext cx="11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947AB3-C267-DAFB-FA4B-CB12B1842A20}"/>
              </a:ext>
            </a:extLst>
          </p:cNvPr>
          <p:cNvSpPr/>
          <p:nvPr/>
        </p:nvSpPr>
        <p:spPr>
          <a:xfrm>
            <a:off x="2416012" y="3530558"/>
            <a:ext cx="1949777" cy="9969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Servlet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AF95F9-1A5C-CE89-48AC-727C67D741E3}"/>
              </a:ext>
            </a:extLst>
          </p:cNvPr>
          <p:cNvCxnSpPr>
            <a:cxnSpLocks/>
          </p:cNvCxnSpPr>
          <p:nvPr/>
        </p:nvCxnSpPr>
        <p:spPr>
          <a:xfrm>
            <a:off x="3041650" y="4616450"/>
            <a:ext cx="0" cy="4252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50E622-1127-6B43-0495-253515BF6732}"/>
              </a:ext>
            </a:extLst>
          </p:cNvPr>
          <p:cNvCxnSpPr>
            <a:cxnSpLocks/>
          </p:cNvCxnSpPr>
          <p:nvPr/>
        </p:nvCxnSpPr>
        <p:spPr>
          <a:xfrm flipV="1">
            <a:off x="3797300" y="4616450"/>
            <a:ext cx="0" cy="4252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6475F09-5EBC-4B9E-0FC5-9F7E65260711}"/>
              </a:ext>
            </a:extLst>
          </p:cNvPr>
          <p:cNvSpPr/>
          <p:nvPr/>
        </p:nvSpPr>
        <p:spPr>
          <a:xfrm>
            <a:off x="2416012" y="1974116"/>
            <a:ext cx="1949777" cy="9969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Tomcat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59E449-1485-BA35-2669-0D9F4F32B083}"/>
              </a:ext>
            </a:extLst>
          </p:cNvPr>
          <p:cNvCxnSpPr>
            <a:cxnSpLocks/>
          </p:cNvCxnSpPr>
          <p:nvPr/>
        </p:nvCxnSpPr>
        <p:spPr>
          <a:xfrm>
            <a:off x="3041650" y="3015800"/>
            <a:ext cx="0" cy="4252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D166C4-525D-B5B0-6C9F-00B7F39FEB51}"/>
              </a:ext>
            </a:extLst>
          </p:cNvPr>
          <p:cNvCxnSpPr>
            <a:cxnSpLocks/>
          </p:cNvCxnSpPr>
          <p:nvPr/>
        </p:nvCxnSpPr>
        <p:spPr>
          <a:xfrm flipV="1">
            <a:off x="3797300" y="3015800"/>
            <a:ext cx="0" cy="4252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139EF9-2AD0-ECCB-57D2-9ABBF592C79A}"/>
              </a:ext>
            </a:extLst>
          </p:cNvPr>
          <p:cNvSpPr txBox="1"/>
          <p:nvPr/>
        </p:nvSpPr>
        <p:spPr>
          <a:xfrm>
            <a:off x="1428749" y="3020601"/>
            <a:ext cx="161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8AAFE-454B-44B6-0385-0CB865F41D8D}"/>
              </a:ext>
            </a:extLst>
          </p:cNvPr>
          <p:cNvSpPr txBox="1"/>
          <p:nvPr/>
        </p:nvSpPr>
        <p:spPr>
          <a:xfrm>
            <a:off x="4064001" y="3027017"/>
            <a:ext cx="1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20E0E0-490A-5482-91A2-809C37F2CE8D}"/>
              </a:ext>
            </a:extLst>
          </p:cNvPr>
          <p:cNvSpPr txBox="1"/>
          <p:nvPr/>
        </p:nvSpPr>
        <p:spPr>
          <a:xfrm>
            <a:off x="2108201" y="4644466"/>
            <a:ext cx="8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0956B5-F087-07FD-31A0-DAF66087890E}"/>
              </a:ext>
            </a:extLst>
          </p:cNvPr>
          <p:cNvSpPr txBox="1"/>
          <p:nvPr/>
        </p:nvSpPr>
        <p:spPr>
          <a:xfrm>
            <a:off x="3907933" y="4644427"/>
            <a:ext cx="146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(List)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654AB925-E8A2-5EE2-7F82-D937339B5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1" t="12430" r="8583" b="16265"/>
          <a:stretch/>
        </p:blipFill>
        <p:spPr>
          <a:xfrm>
            <a:off x="6135899" y="5069095"/>
            <a:ext cx="1234420" cy="112027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A27C4B-6387-D65C-B734-FE7645675A8D}"/>
              </a:ext>
            </a:extLst>
          </p:cNvPr>
          <p:cNvCxnSpPr>
            <a:cxnSpLocks/>
          </p:cNvCxnSpPr>
          <p:nvPr/>
        </p:nvCxnSpPr>
        <p:spPr>
          <a:xfrm>
            <a:off x="7542754" y="5372100"/>
            <a:ext cx="155575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649869-8659-95F0-F1D6-27AF2C56B2CF}"/>
              </a:ext>
            </a:extLst>
          </p:cNvPr>
          <p:cNvCxnSpPr>
            <a:cxnSpLocks/>
          </p:cNvCxnSpPr>
          <p:nvPr/>
        </p:nvCxnSpPr>
        <p:spPr>
          <a:xfrm flipH="1" flipV="1">
            <a:off x="7542754" y="5911850"/>
            <a:ext cx="1468816" cy="67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9DC596-E9D8-77B8-AB96-86D2A5A4992C}"/>
              </a:ext>
            </a:extLst>
          </p:cNvPr>
          <p:cNvSpPr txBox="1"/>
          <p:nvPr/>
        </p:nvSpPr>
        <p:spPr>
          <a:xfrm>
            <a:off x="7809453" y="5041736"/>
            <a:ext cx="8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2FC138-4043-2009-E522-5D8F8BF02268}"/>
              </a:ext>
            </a:extLst>
          </p:cNvPr>
          <p:cNvSpPr txBox="1"/>
          <p:nvPr/>
        </p:nvSpPr>
        <p:spPr>
          <a:xfrm>
            <a:off x="7682944" y="5920114"/>
            <a:ext cx="11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69438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C62D-A7DA-497D-1293-021228A3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57" y="436551"/>
            <a:ext cx="9772085" cy="106793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Our web server is a simple version of </a:t>
            </a:r>
            <a:r>
              <a:rPr lang="en-US" cap="none" dirty="0" err="1"/>
              <a:t>MountainProject</a:t>
            </a:r>
            <a:r>
              <a:rPr lang="en-US" cap="none" dirty="0"/>
              <a:t> and includes user-route interaction with a tick list.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4E281B-ADF9-39C2-0B8A-CCEC31CE9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33" y="1710813"/>
            <a:ext cx="3112167" cy="4946224"/>
          </a:xfrm>
          <a:prstGeom prst="rect">
            <a:avLst/>
          </a:prstGeom>
        </p:spPr>
      </p:pic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4BA5CD1-3117-092C-ED56-5B25DD2BB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3" y="1710813"/>
            <a:ext cx="6400995" cy="49462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9198FA-1CC0-01F7-6450-8CC7F554EB0B}"/>
              </a:ext>
            </a:extLst>
          </p:cNvPr>
          <p:cNvSpPr/>
          <p:nvPr/>
        </p:nvSpPr>
        <p:spPr>
          <a:xfrm>
            <a:off x="761769" y="1710813"/>
            <a:ext cx="1556677" cy="50262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E5CFBA-51C7-FEAF-B449-B8971ADB6D94}"/>
              </a:ext>
            </a:extLst>
          </p:cNvPr>
          <p:cNvSpPr/>
          <p:nvPr/>
        </p:nvSpPr>
        <p:spPr>
          <a:xfrm>
            <a:off x="2283998" y="4838946"/>
            <a:ext cx="4937760" cy="1818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C61940-FAE4-4B4F-C6D6-E0B294829026}"/>
              </a:ext>
            </a:extLst>
          </p:cNvPr>
          <p:cNvCxnSpPr>
            <a:cxnSpLocks/>
          </p:cNvCxnSpPr>
          <p:nvPr/>
        </p:nvCxnSpPr>
        <p:spPr>
          <a:xfrm flipH="1">
            <a:off x="2088372" y="3120759"/>
            <a:ext cx="460149" cy="308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8E193E6-6BB4-8712-4BEF-5EE61BFE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9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5A5E1-9D68-0185-B1EF-26198B6D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57" y="436551"/>
            <a:ext cx="9772085" cy="106793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Our database stores tables for users, routes, locations, and a bridge table to store our tick list with ratings.</a:t>
            </a: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1290EC26-9FFE-215F-F5E0-916B570EC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0" y="1930861"/>
            <a:ext cx="4325911" cy="4490587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CD5058A-6434-6D21-F83D-B0229A849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56" y="1930862"/>
            <a:ext cx="5973654" cy="449058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682CD6A-CF68-AA79-F76E-FD8E8CF0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057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5A5E1-9D68-0185-B1EF-26198B6D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57" y="436551"/>
            <a:ext cx="9772085" cy="1067931"/>
          </a:xfrm>
        </p:spPr>
        <p:txBody>
          <a:bodyPr>
            <a:normAutofit/>
          </a:bodyPr>
          <a:lstStyle/>
          <a:p>
            <a:r>
              <a:rPr lang="en-US" cap="none" dirty="0"/>
              <a:t>Patch slides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FB6F7-D7C2-7894-F511-41C18E83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044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5A5E1-9D68-0185-B1EF-26198B6D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57" y="436551"/>
            <a:ext cx="9772085" cy="1067931"/>
          </a:xfrm>
        </p:spPr>
        <p:txBody>
          <a:bodyPr>
            <a:normAutofit/>
          </a:bodyPr>
          <a:lstStyle/>
          <a:p>
            <a:r>
              <a:rPr lang="en-US" cap="none" dirty="0"/>
              <a:t>Whoever’s slides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6AB4A-468D-516A-72A2-D851B654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66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5A5E1-9D68-0185-B1EF-26198B6D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57" y="436551"/>
            <a:ext cx="9772085" cy="1067931"/>
          </a:xfrm>
        </p:spPr>
        <p:txBody>
          <a:bodyPr>
            <a:normAutofit/>
          </a:bodyPr>
          <a:lstStyle/>
          <a:p>
            <a:r>
              <a:rPr lang="en-US" cap="none" dirty="0"/>
              <a:t>END OF 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085C9-E3BB-075C-A827-F73EB6586918}"/>
              </a:ext>
            </a:extLst>
          </p:cNvPr>
          <p:cNvSpPr txBox="1"/>
          <p:nvPr/>
        </p:nvSpPr>
        <p:spPr>
          <a:xfrm>
            <a:off x="3521915" y="3073564"/>
            <a:ext cx="396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slides are bonus slides for Q/A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B65F-B890-2282-6E58-0601E3A2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095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5A5E1-9D68-0185-B1EF-26198B6D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57" y="436551"/>
            <a:ext cx="9772085" cy="106793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SQL Queries are performed with the </a:t>
            </a:r>
            <a:r>
              <a:rPr lang="en-US" cap="none" dirty="0" err="1"/>
              <a:t>QueryBuilder</a:t>
            </a:r>
            <a:r>
              <a:rPr lang="en-US" cap="none" dirty="0"/>
              <a:t> class with the builder design pattern.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FAD9B-4508-D5D3-0A03-EFDACC2B0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5" y="4409939"/>
            <a:ext cx="10583443" cy="375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1CCFA-2D0E-5953-DACF-80882A441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18" y="5219778"/>
            <a:ext cx="6134956" cy="20005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85F42CB-85D6-0A10-E9DD-55626B65D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7" y="2053664"/>
            <a:ext cx="6173061" cy="685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2A03DC-D898-780D-59FB-95922120D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96" y="3137721"/>
            <a:ext cx="9335803" cy="25721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491A9-C671-D69A-DAA5-87F5FC2A532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095998" y="2739560"/>
            <a:ext cx="0" cy="3981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53A54-5CC3-5F27-69B0-92A0D74E71E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095996" y="4785586"/>
            <a:ext cx="1" cy="434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F60A351-0A54-5622-66ED-7DE073B6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9214-7508-4597-B2EC-4B8BCCB820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462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5A5E1-9D68-0185-B1EF-26198B6D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57" y="436551"/>
            <a:ext cx="9772085" cy="1492538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00B050"/>
                </a:solidFill>
              </a:rPr>
              <a:t>Insert() </a:t>
            </a:r>
            <a:r>
              <a:rPr lang="en-US" cap="none" dirty="0">
                <a:solidFill>
                  <a:schemeClr val="accent6"/>
                </a:solidFill>
              </a:rPr>
              <a:t>returns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br>
              <a:rPr lang="en-US" cap="none" dirty="0">
                <a:solidFill>
                  <a:srgbClr val="00B050"/>
                </a:solidFill>
              </a:rPr>
            </a:br>
            <a:r>
              <a:rPr lang="en-US" cap="none" dirty="0" err="1">
                <a:solidFill>
                  <a:srgbClr val="00B050"/>
                </a:solidFill>
              </a:rPr>
              <a:t>getColumn</a:t>
            </a:r>
            <a:r>
              <a:rPr lang="en-US" cap="none" dirty="0">
                <a:solidFill>
                  <a:srgbClr val="00B050"/>
                </a:solidFill>
              </a:rPr>
              <a:t>()/</a:t>
            </a:r>
            <a:r>
              <a:rPr lang="en-US" cap="none" dirty="0" err="1">
                <a:solidFill>
                  <a:srgbClr val="00B050"/>
                </a:solidFill>
              </a:rPr>
              <a:t>getRow</a:t>
            </a:r>
            <a:r>
              <a:rPr lang="en-US" cap="none" dirty="0">
                <a:solidFill>
                  <a:srgbClr val="00B050"/>
                </a:solidFill>
              </a:rPr>
              <a:t>() </a:t>
            </a:r>
            <a:r>
              <a:rPr lang="en-US" cap="none" dirty="0">
                <a:solidFill>
                  <a:schemeClr val="accent6"/>
                </a:solidFill>
              </a:rPr>
              <a:t>returns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accent5"/>
                </a:solidFill>
              </a:rPr>
              <a:t>List</a:t>
            </a:r>
            <a:r>
              <a:rPr lang="en-US" cap="none" dirty="0"/>
              <a:t>&lt;</a:t>
            </a:r>
            <a:r>
              <a:rPr lang="en-US" cap="none" dirty="0">
                <a:solidFill>
                  <a:srgbClr val="7030A0"/>
                </a:solidFill>
              </a:rPr>
              <a:t>Object</a:t>
            </a:r>
            <a:r>
              <a:rPr lang="en-US" cap="none" dirty="0"/>
              <a:t>&gt;</a:t>
            </a:r>
            <a:br>
              <a:rPr lang="en-US" cap="none" dirty="0"/>
            </a:br>
            <a:r>
              <a:rPr lang="en-US" cap="none" dirty="0">
                <a:solidFill>
                  <a:srgbClr val="00B050"/>
                </a:solidFill>
              </a:rPr>
              <a:t>update()/delete() </a:t>
            </a:r>
            <a:r>
              <a:rPr lang="en-US" cap="none" dirty="0">
                <a:solidFill>
                  <a:schemeClr val="accent6"/>
                </a:solidFill>
              </a:rPr>
              <a:t>return</a:t>
            </a:r>
            <a:r>
              <a:rPr lang="en-US" cap="none" dirty="0"/>
              <a:t> </a:t>
            </a:r>
            <a:r>
              <a:rPr lang="en-US" cap="none" dirty="0" err="1">
                <a:solidFill>
                  <a:schemeClr val="accent6"/>
                </a:solidFill>
              </a:rPr>
              <a:t>boolean</a:t>
            </a:r>
            <a:endParaRPr lang="en-US" cap="none" dirty="0">
              <a:solidFill>
                <a:schemeClr val="accent6"/>
              </a:solidFill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F60A351-0A54-5622-66ED-7DE073B6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1952" y="6335907"/>
            <a:ext cx="365760" cy="365760"/>
          </a:xfrm>
        </p:spPr>
        <p:txBody>
          <a:bodyPr/>
          <a:lstStyle/>
          <a:p>
            <a:fld id="{05E49214-7508-4597-B2EC-4B8BCCB8207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A8889D-7098-A80C-51DD-C3AF589F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00" y="2277011"/>
            <a:ext cx="5109042" cy="398810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65FD6B9-67B2-5E34-5837-F595A8B09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57" y="2277011"/>
            <a:ext cx="4431866" cy="39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5020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157</TotalTime>
  <Words>161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Gill Sans MT</vt:lpstr>
      <vt:lpstr>Parcel</vt:lpstr>
      <vt:lpstr>Project 1: Web server with orm backend</vt:lpstr>
      <vt:lpstr>Our team created an HTML web server using the Java Servlet API that is persisted by AWS through an ORM.</vt:lpstr>
      <vt:lpstr>Our web server is a simple version of MountainProject and includes user-route interaction with a tick list.</vt:lpstr>
      <vt:lpstr>Our database stores tables for users, routes, locations, and a bridge table to store our tick list with ratings.</vt:lpstr>
      <vt:lpstr>Patch slides here</vt:lpstr>
      <vt:lpstr>Whoever’s slides here</vt:lpstr>
      <vt:lpstr>END OF PRESENTATION</vt:lpstr>
      <vt:lpstr>SQL Queries are performed with the QueryBuilder class with the builder design pattern.</vt:lpstr>
      <vt:lpstr>Insert() returns Object getColumn()/getRow() returns List&lt;Object&gt; update()/delete() return boolean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0: banking application</dc:title>
  <dc:creator>Evan C Kelch</dc:creator>
  <cp:lastModifiedBy>Evan C Kelch</cp:lastModifiedBy>
  <cp:revision>49</cp:revision>
  <dcterms:created xsi:type="dcterms:W3CDTF">2022-09-01T01:28:03Z</dcterms:created>
  <dcterms:modified xsi:type="dcterms:W3CDTF">2022-09-13T23:12:33Z</dcterms:modified>
</cp:coreProperties>
</file>