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18920" cy="898920"/>
          </a:xfrm>
          <a:prstGeom prst="rect">
            <a:avLst/>
          </a:prstGeom>
          <a:solidFill>
            <a:srgbClr val="c9211e"/>
          </a:solidFill>
          <a:ln w="18000">
            <a:noFill/>
          </a:ln>
        </p:spPr>
        <p:style>
          <a:lnRef idx="0"/>
          <a:fillRef idx="0"/>
          <a:effectRef idx="0"/>
          <a:fontRef idx="minor"/>
        </p:style>
      </p:sp>
      <p:sp>
        <p:nvSpPr>
          <p:cNvPr id="1" name="CustomShape 2"/>
          <p:cNvSpPr/>
          <p:nvPr/>
        </p:nvSpPr>
        <p:spPr>
          <a:xfrm>
            <a:off x="7560000" y="5130000"/>
            <a:ext cx="2518920" cy="403920"/>
          </a:xfrm>
          <a:prstGeom prst="rect">
            <a:avLst/>
          </a:prstGeom>
          <a:solidFill>
            <a:srgbClr val="c9211e"/>
          </a:solidFill>
          <a:ln w="18000">
            <a:noFill/>
          </a:ln>
        </p:spPr>
        <p:style>
          <a:lnRef idx="0"/>
          <a:fillRef idx="0"/>
          <a:effectRef idx="0"/>
          <a:fontRef idx="minor"/>
        </p:style>
      </p:sp>
      <p:sp>
        <p:nvSpPr>
          <p:cNvPr id="2" name="CustomShape 3"/>
          <p:cNvSpPr/>
          <p:nvPr/>
        </p:nvSpPr>
        <p:spPr>
          <a:xfrm>
            <a:off x="900000" y="5130000"/>
            <a:ext cx="6478920" cy="403920"/>
          </a:xfrm>
          <a:prstGeom prst="rect">
            <a:avLst/>
          </a:prstGeom>
          <a:solidFill>
            <a:srgbClr val="b2b2b2"/>
          </a:solidFill>
          <a:ln w="0">
            <a:solidFill>
              <a:srgbClr val="808080"/>
            </a:solidFill>
          </a:ln>
        </p:spPr>
        <p:style>
          <a:lnRef idx="0"/>
          <a:fillRef idx="0"/>
          <a:effectRef idx="0"/>
          <a:fontRef idx="minor"/>
        </p:style>
      </p:sp>
      <p:sp>
        <p:nvSpPr>
          <p:cNvPr id="3" name="CustomShape 4"/>
          <p:cNvSpPr/>
          <p:nvPr/>
        </p:nvSpPr>
        <p:spPr>
          <a:xfrm>
            <a:off x="180000" y="5130000"/>
            <a:ext cx="538920" cy="403920"/>
          </a:xfrm>
          <a:prstGeom prst="rect">
            <a:avLst/>
          </a:prstGeom>
          <a:noFill/>
          <a:ln w="72000">
            <a:noFill/>
          </a:ln>
        </p:spPr>
        <p:style>
          <a:lnRef idx="0"/>
          <a:fillRef idx="0"/>
          <a:effectRef idx="0"/>
          <a:fontRef idx="minor"/>
        </p:style>
      </p:sp>
      <p:sp>
        <p:nvSpPr>
          <p:cNvPr id="4" name="CustomShape 5"/>
          <p:cNvSpPr/>
          <p:nvPr/>
        </p:nvSpPr>
        <p:spPr>
          <a:xfrm>
            <a:off x="180000" y="5130000"/>
            <a:ext cx="538920" cy="403920"/>
          </a:xfrm>
          <a:prstGeom prst="rect">
            <a:avLst/>
          </a:prstGeom>
          <a:solidFill>
            <a:srgbClr val="c9211e"/>
          </a:solidFill>
          <a:ln w="18000">
            <a:noFill/>
          </a:ln>
        </p:spPr>
        <p:style>
          <a:lnRef idx="0"/>
          <a:fillRef idx="0"/>
          <a:effectRef idx="0"/>
          <a:fontRef idx="minor"/>
        </p:style>
      </p:sp>
      <p:sp>
        <p:nvSpPr>
          <p:cNvPr id="5" name="PlaceHolder 6"/>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 name="PlaceHolder 7"/>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360000" y="270000"/>
            <a:ext cx="9358920" cy="7189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ea typeface="DejaVu Sans"/>
              </a:rPr>
              <a:t>Passwords, Biometrics, and the Evolving Legal Status of Encryption</a:t>
            </a:r>
            <a:endParaRPr b="0" lang="en-US" sz="2400" spc="-1" strike="noStrike">
              <a:latin typeface="Arial"/>
            </a:endParaRPr>
          </a:p>
        </p:txBody>
      </p:sp>
      <p:sp>
        <p:nvSpPr>
          <p:cNvPr id="44" name="CustomShape 2"/>
          <p:cNvSpPr/>
          <p:nvPr/>
        </p:nvSpPr>
        <p:spPr>
          <a:xfrm>
            <a:off x="360000" y="1350000"/>
            <a:ext cx="9178920" cy="2764080"/>
          </a:xfrm>
          <a:prstGeom prst="rect">
            <a:avLst/>
          </a:prstGeom>
          <a:noFill/>
          <a:ln w="0">
            <a:noFill/>
          </a:ln>
        </p:spPr>
        <p:style>
          <a:lnRef idx="0"/>
          <a:fillRef idx="0"/>
          <a:effectRef idx="0"/>
          <a:fontRef idx="minor"/>
        </p:style>
      </p:sp>
      <p:pic>
        <p:nvPicPr>
          <p:cNvPr id="45" name="" descr=""/>
          <p:cNvPicPr/>
          <p:nvPr/>
        </p:nvPicPr>
        <p:blipFill>
          <a:blip r:embed="rId1"/>
          <a:stretch/>
        </p:blipFill>
        <p:spPr>
          <a:xfrm>
            <a:off x="610200" y="1859040"/>
            <a:ext cx="2590200" cy="2484360"/>
          </a:xfrm>
          <a:prstGeom prst="rect">
            <a:avLst/>
          </a:prstGeom>
          <a:ln w="0">
            <a:noFill/>
          </a:ln>
        </p:spPr>
      </p:pic>
      <p:pic>
        <p:nvPicPr>
          <p:cNvPr id="46" name="" descr=""/>
          <p:cNvPicPr/>
          <p:nvPr/>
        </p:nvPicPr>
        <p:blipFill>
          <a:blip r:embed="rId2"/>
          <a:stretch/>
        </p:blipFill>
        <p:spPr>
          <a:xfrm>
            <a:off x="3879360" y="2249640"/>
            <a:ext cx="1835640" cy="2093760"/>
          </a:xfrm>
          <a:prstGeom prst="rect">
            <a:avLst/>
          </a:prstGeom>
          <a:ln w="0">
            <a:noFill/>
          </a:ln>
        </p:spPr>
      </p:pic>
      <p:pic>
        <p:nvPicPr>
          <p:cNvPr id="47" name="" descr=""/>
          <p:cNvPicPr/>
          <p:nvPr/>
        </p:nvPicPr>
        <p:blipFill>
          <a:blip r:embed="rId3"/>
          <a:stretch/>
        </p:blipFill>
        <p:spPr>
          <a:xfrm>
            <a:off x="6401160" y="1991520"/>
            <a:ext cx="3429000" cy="25804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60000" y="270000"/>
            <a:ext cx="9358920" cy="718920"/>
          </a:xfrm>
          <a:prstGeom prst="rect">
            <a:avLst/>
          </a:prstGeom>
          <a:noFill/>
          <a:ln w="0">
            <a:noFill/>
          </a:ln>
        </p:spPr>
        <p:style>
          <a:lnRef idx="0"/>
          <a:fillRef idx="0"/>
          <a:effectRef idx="0"/>
          <a:fontRef idx="minor"/>
        </p:style>
      </p:sp>
      <p:sp>
        <p:nvSpPr>
          <p:cNvPr id="89" name="CustomShape 2"/>
          <p:cNvSpPr/>
          <p:nvPr/>
        </p:nvSpPr>
        <p:spPr>
          <a:xfrm>
            <a:off x="360000" y="1350000"/>
            <a:ext cx="9178920" cy="2764080"/>
          </a:xfrm>
          <a:prstGeom prst="rect">
            <a:avLst/>
          </a:prstGeom>
          <a:noFill/>
          <a:ln w="0">
            <a:noFill/>
          </a:ln>
        </p:spPr>
        <p:style>
          <a:lnRef idx="0"/>
          <a:fillRef idx="0"/>
          <a:effectRef idx="0"/>
          <a:fontRef idx="minor"/>
        </p:style>
      </p:sp>
      <p:sp>
        <p:nvSpPr>
          <p:cNvPr id="90" name="TextShape 3"/>
          <p:cNvSpPr txBox="1"/>
          <p:nvPr/>
        </p:nvSpPr>
        <p:spPr>
          <a:xfrm>
            <a:off x="2286000" y="2203200"/>
            <a:ext cx="5486400" cy="1225800"/>
          </a:xfrm>
          <a:prstGeom prst="rect">
            <a:avLst/>
          </a:prstGeom>
          <a:noFill/>
          <a:ln w="0">
            <a:noFill/>
          </a:ln>
        </p:spPr>
        <p:txBody>
          <a:bodyPr lIns="90000" rIns="90000" tIns="45000" bIns="45000">
            <a:noAutofit/>
          </a:bodyPr>
          <a:p>
            <a:r>
              <a:rPr b="0" lang="en-US" sz="8000" spc="-1" strike="noStrike">
                <a:latin typeface="Arial"/>
              </a:rPr>
              <a:t>Questions?</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360000" y="270000"/>
            <a:ext cx="9358920" cy="7189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ea typeface="DejaVu Sans"/>
              </a:rPr>
              <a:t>The 4</a:t>
            </a:r>
            <a:r>
              <a:rPr b="1" lang="en-US" sz="2400" spc="-1" strike="noStrike" baseline="14000000">
                <a:solidFill>
                  <a:srgbClr val="ffffff"/>
                </a:solidFill>
                <a:latin typeface="Source Sans Pro Black"/>
                <a:ea typeface="DejaVu Sans"/>
              </a:rPr>
              <a:t>th</a:t>
            </a:r>
            <a:r>
              <a:rPr b="1" lang="en-US" sz="2400" spc="-1" strike="noStrike">
                <a:solidFill>
                  <a:srgbClr val="ffffff"/>
                </a:solidFill>
                <a:latin typeface="Source Sans Pro Black"/>
                <a:ea typeface="DejaVu Sans"/>
              </a:rPr>
              <a:t> and 5</a:t>
            </a:r>
            <a:r>
              <a:rPr b="1" lang="en-US" sz="2400" spc="-1" strike="noStrike" baseline="14000000">
                <a:solidFill>
                  <a:srgbClr val="ffffff"/>
                </a:solidFill>
                <a:latin typeface="Source Sans Pro Black"/>
                <a:ea typeface="DejaVu Sans"/>
              </a:rPr>
              <a:t>th</a:t>
            </a:r>
            <a:r>
              <a:rPr b="1" lang="en-US" sz="2400" spc="-1" strike="noStrike">
                <a:solidFill>
                  <a:srgbClr val="ffffff"/>
                </a:solidFill>
                <a:latin typeface="Source Sans Pro Black"/>
                <a:ea typeface="DejaVu Sans"/>
              </a:rPr>
              <a:t> Amendments to the Constitution</a:t>
            </a:r>
            <a:endParaRPr b="0" lang="en-US" sz="2400" spc="-1" strike="noStrike">
              <a:latin typeface="Arial"/>
            </a:endParaRPr>
          </a:p>
        </p:txBody>
      </p:sp>
      <p:sp>
        <p:nvSpPr>
          <p:cNvPr id="49" name="CustomShape 2"/>
          <p:cNvSpPr/>
          <p:nvPr/>
        </p:nvSpPr>
        <p:spPr>
          <a:xfrm>
            <a:off x="360000" y="1371600"/>
            <a:ext cx="9178920" cy="3200400"/>
          </a:xfrm>
          <a:prstGeom prst="rect">
            <a:avLst/>
          </a:prstGeom>
          <a:noFill/>
          <a:ln w="0">
            <a:noFill/>
          </a:ln>
        </p:spPr>
        <p:style>
          <a:lnRef idx="0"/>
          <a:fillRef idx="0"/>
          <a:effectRef idx="0"/>
          <a:fontRef idx="minor"/>
        </p:style>
        <p:txBody>
          <a:bodyPr lIns="0" rIns="0" tIns="0" bIns="0">
            <a:normAutofit fontScale="85000"/>
          </a:bodyPr>
          <a:p>
            <a:pPr>
              <a:lnSpc>
                <a:spcPct val="100000"/>
              </a:lnSpc>
              <a:spcAft>
                <a:spcPts val="853"/>
              </a:spcAft>
            </a:pPr>
            <a:r>
              <a:rPr b="1" lang="en-US" sz="1950" spc="-1" strike="noStrike">
                <a:solidFill>
                  <a:srgbClr val="1c1c1c"/>
                </a:solidFill>
                <a:latin typeface="Source Sans Pro Semibold"/>
                <a:ea typeface="DejaVu Sans"/>
              </a:rPr>
              <a:t>The 4</a:t>
            </a:r>
            <a:r>
              <a:rPr b="1" lang="en-US" sz="1950" spc="-1" strike="noStrike" baseline="14000000">
                <a:solidFill>
                  <a:srgbClr val="1c1c1c"/>
                </a:solidFill>
                <a:latin typeface="Source Sans Pro Semibold"/>
                <a:ea typeface="DejaVu Sans"/>
              </a:rPr>
              <a:t>th</a:t>
            </a:r>
            <a:r>
              <a:rPr b="1" lang="en-US" sz="1950" spc="-1" strike="noStrike">
                <a:solidFill>
                  <a:srgbClr val="1c1c1c"/>
                </a:solidFill>
                <a:latin typeface="Source Sans Pro Semibold"/>
                <a:ea typeface="DejaVu Sans"/>
              </a:rPr>
              <a:t> and 5</a:t>
            </a:r>
            <a:r>
              <a:rPr b="1" lang="en-US" sz="1950" spc="-1" strike="noStrike" baseline="14000000">
                <a:solidFill>
                  <a:srgbClr val="1c1c1c"/>
                </a:solidFill>
                <a:latin typeface="Source Sans Pro Semibold"/>
                <a:ea typeface="DejaVu Sans"/>
              </a:rPr>
              <a:t>th</a:t>
            </a:r>
            <a:r>
              <a:rPr b="1" lang="en-US" sz="1950" spc="-1" strike="noStrike">
                <a:solidFill>
                  <a:srgbClr val="1c1c1c"/>
                </a:solidFill>
                <a:latin typeface="Source Sans Pro Semibold"/>
                <a:ea typeface="DejaVu Sans"/>
              </a:rPr>
              <a:t> Amendments are among the most important principles of the U.S. court system:</a:t>
            </a:r>
            <a:endParaRPr b="0" lang="en-US" sz="1950" spc="-1" strike="noStrike">
              <a:latin typeface="Arial"/>
            </a:endParaRPr>
          </a:p>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4</a:t>
            </a:r>
            <a:r>
              <a:rPr b="1" lang="en-US" sz="1950" spc="-1" strike="noStrike" baseline="14000000">
                <a:solidFill>
                  <a:srgbClr val="1c1c1c"/>
                </a:solidFill>
                <a:latin typeface="Source Sans Pro Semibold"/>
                <a:ea typeface="DejaVu Sans"/>
              </a:rPr>
              <a:t>th</a:t>
            </a:r>
            <a:r>
              <a:rPr b="1" lang="en-US" sz="1950" spc="-1" strike="noStrike">
                <a:solidFill>
                  <a:srgbClr val="1c1c1c"/>
                </a:solidFill>
                <a:latin typeface="Source Sans Pro Semibold"/>
                <a:ea typeface="DejaVu Sans"/>
              </a:rPr>
              <a:t> Amendment: the right against unreasonable search and seizure </a:t>
            </a:r>
            <a:endParaRPr b="0" lang="en-US" sz="1950" spc="-1" strike="noStrike">
              <a:latin typeface="Arial"/>
            </a:endParaRPr>
          </a:p>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5</a:t>
            </a:r>
            <a:r>
              <a:rPr b="1" lang="en-US" sz="1950" spc="-1" strike="noStrike" baseline="14000000">
                <a:solidFill>
                  <a:srgbClr val="1c1c1c"/>
                </a:solidFill>
                <a:latin typeface="Source Sans Pro Semibold"/>
                <a:ea typeface="DejaVu Sans"/>
              </a:rPr>
              <a:t>th</a:t>
            </a:r>
            <a:r>
              <a:rPr b="1" lang="en-US" sz="1950" spc="-1" strike="noStrike">
                <a:solidFill>
                  <a:srgbClr val="1c1c1c"/>
                </a:solidFill>
                <a:latin typeface="Source Sans Pro Semibold"/>
                <a:ea typeface="DejaVu Sans"/>
              </a:rPr>
              <a:t> Amendment: the right against self-incrimination</a:t>
            </a:r>
            <a:endParaRPr b="0" lang="en-US" sz="1950" spc="-1" strike="noStrike">
              <a:latin typeface="Arial"/>
            </a:endParaRPr>
          </a:p>
          <a:p>
            <a:pPr marL="216000" indent="-216000">
              <a:lnSpc>
                <a:spcPct val="100000"/>
              </a:lnSpc>
              <a:spcAft>
                <a:spcPts val="853"/>
              </a:spcAft>
              <a:buClr>
                <a:srgbClr val="1c1c1c"/>
              </a:buClr>
              <a:buFont typeface="Wingdings" charset="2"/>
              <a:buChar char=""/>
            </a:pPr>
            <a:endParaRPr b="0" lang="en-US" sz="1950" spc="-1" strike="noStrike">
              <a:latin typeface="Arial"/>
            </a:endParaRPr>
          </a:p>
          <a:p>
            <a:pPr>
              <a:lnSpc>
                <a:spcPct val="100000"/>
              </a:lnSpc>
              <a:spcAft>
                <a:spcPts val="853"/>
              </a:spcAft>
            </a:pPr>
            <a:r>
              <a:rPr b="1" lang="en-US" sz="1950" spc="-1" strike="noStrike">
                <a:solidFill>
                  <a:srgbClr val="1c1c1c"/>
                </a:solidFill>
                <a:latin typeface="Source Sans Pro Semibold"/>
                <a:ea typeface="DejaVu Sans"/>
              </a:rPr>
              <a:t>However, with the increasing usage of encryption and biometric passcodes, the way these doctrines are applied has shifted with the emergence of new technology. There currently exists ongoing legal controversy over their application in case-law dependent on evidence that may be obtained from encrypted laptop drives, passcode locked devices, and biometrically locked phones.</a:t>
            </a:r>
            <a:endParaRPr b="0" lang="en-US" sz="195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360000" y="270000"/>
            <a:ext cx="9358920" cy="7189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ea typeface="DejaVu Sans"/>
              </a:rPr>
              <a:t>Where does the right not to reveal your password currently stand?</a:t>
            </a:r>
            <a:endParaRPr b="0" lang="en-US" sz="2400" spc="-1" strike="noStrike">
              <a:latin typeface="Arial"/>
            </a:endParaRPr>
          </a:p>
        </p:txBody>
      </p:sp>
      <p:sp>
        <p:nvSpPr>
          <p:cNvPr id="51" name="CustomShape 2"/>
          <p:cNvSpPr/>
          <p:nvPr/>
        </p:nvSpPr>
        <p:spPr>
          <a:xfrm>
            <a:off x="360000" y="1371600"/>
            <a:ext cx="9240480" cy="3885480"/>
          </a:xfrm>
          <a:prstGeom prst="rect">
            <a:avLst/>
          </a:prstGeom>
          <a:noFill/>
          <a:ln w="0">
            <a:noFill/>
          </a:ln>
        </p:spPr>
        <p:style>
          <a:lnRef idx="0"/>
          <a:fillRef idx="0"/>
          <a:effectRef idx="0"/>
          <a:fontRef idx="minor"/>
        </p:style>
        <p:txBody>
          <a:bodyPr lIns="0" rIns="0" tIns="0" bIns="0">
            <a:normAutofit/>
          </a:bodyPr>
          <a:p>
            <a:pPr>
              <a:lnSpc>
                <a:spcPct val="100000"/>
              </a:lnSpc>
              <a:spcAft>
                <a:spcPts val="853"/>
              </a:spcAft>
            </a:pPr>
            <a:r>
              <a:rPr b="1" lang="en-US" sz="1950" spc="-1" strike="noStrike">
                <a:solidFill>
                  <a:srgbClr val="1c1c1c"/>
                </a:solidFill>
                <a:latin typeface="Source Sans Pro Semibold"/>
                <a:ea typeface="DejaVu Sans"/>
              </a:rPr>
              <a:t>Currently, most courts recognize at least some application of the 5</a:t>
            </a:r>
            <a:r>
              <a:rPr b="1" lang="en-US" sz="1950" spc="-1" strike="noStrike" baseline="14000000">
                <a:solidFill>
                  <a:srgbClr val="1c1c1c"/>
                </a:solidFill>
                <a:latin typeface="Source Sans Pro Semibold"/>
                <a:ea typeface="DejaVu Sans"/>
              </a:rPr>
              <a:t>th</a:t>
            </a:r>
            <a:r>
              <a:rPr b="1" lang="en-US" sz="1950" spc="-1" strike="noStrike">
                <a:solidFill>
                  <a:srgbClr val="1c1c1c"/>
                </a:solidFill>
                <a:latin typeface="Source Sans Pro Semibold"/>
                <a:ea typeface="DejaVu Sans"/>
              </a:rPr>
              <a:t> amendment regarding passwords, allowing suspects the ability to refuse to unlock their phones when encrypted using a string of characters or a PIN.</a:t>
            </a:r>
            <a:endParaRPr b="0" lang="en-US" sz="1950" spc="-1" strike="noStrike">
              <a:latin typeface="Arial"/>
            </a:endParaRPr>
          </a:p>
          <a:p>
            <a:pPr>
              <a:lnSpc>
                <a:spcPct val="100000"/>
              </a:lnSpc>
              <a:spcAft>
                <a:spcPts val="853"/>
              </a:spcAft>
            </a:pPr>
            <a:r>
              <a:rPr b="1" lang="en-US" sz="1950" spc="-1" strike="noStrike">
                <a:solidFill>
                  <a:srgbClr val="1c1c1c"/>
                </a:solidFill>
                <a:latin typeface="Source Sans Pro Semibold"/>
                <a:ea typeface="DejaVu Sans"/>
              </a:rPr>
              <a:t>However...</a:t>
            </a:r>
            <a:endParaRPr b="0" lang="en-US" sz="1950" spc="-1" strike="noStrike">
              <a:latin typeface="Arial"/>
            </a:endParaRPr>
          </a:p>
          <a:p>
            <a:pPr>
              <a:lnSpc>
                <a:spcPct val="100000"/>
              </a:lnSpc>
              <a:spcAft>
                <a:spcPts val="853"/>
              </a:spcAft>
            </a:pPr>
            <a:r>
              <a:rPr b="1" lang="en-US" sz="1950" spc="-1" strike="noStrike">
                <a:solidFill>
                  <a:srgbClr val="1c1c1c"/>
                </a:solidFill>
                <a:latin typeface="Source Sans Pro Semibold"/>
                <a:ea typeface="DejaVu Sans"/>
              </a:rPr>
              <a:t>There is one major exception to this known as the ‘Foregone Conclusion’ doctrine. In court, this means that when the contents behind a lock are already known by investigators, then the 5</a:t>
            </a:r>
            <a:r>
              <a:rPr b="1" lang="en-US" sz="1950" spc="-1" strike="noStrike" baseline="14000000">
                <a:solidFill>
                  <a:srgbClr val="1c1c1c"/>
                </a:solidFill>
                <a:latin typeface="Source Sans Pro Semibold"/>
                <a:ea typeface="DejaVu Sans"/>
              </a:rPr>
              <a:t>th</a:t>
            </a:r>
            <a:r>
              <a:rPr b="1" lang="en-US" sz="1950" spc="-1" strike="noStrike">
                <a:solidFill>
                  <a:srgbClr val="1c1c1c"/>
                </a:solidFill>
                <a:latin typeface="Source Sans Pro Semibold"/>
                <a:ea typeface="DejaVu Sans"/>
              </a:rPr>
              <a:t> Amendment right against self-incrimination no longer applies, as the potential incriminating evidence is already known to prosecutors and therefore a ‘foregone conclusion’. In these instances, the court can force the suspect to relinquish their password.</a:t>
            </a:r>
            <a:endParaRPr b="0" lang="en-US" sz="1950" spc="-1" strike="noStrike">
              <a:latin typeface="Arial"/>
            </a:endParaRPr>
          </a:p>
          <a:p>
            <a:pPr>
              <a:lnSpc>
                <a:spcPct val="100000"/>
              </a:lnSpc>
              <a:spcAft>
                <a:spcPts val="853"/>
              </a:spcAft>
            </a:pPr>
            <a:r>
              <a:rPr b="1" lang="en-US" sz="1950" spc="-1" strike="noStrike">
                <a:solidFill>
                  <a:srgbClr val="1c1c1c"/>
                </a:solidFill>
                <a:latin typeface="Source Sans Pro Semibold"/>
                <a:ea typeface="DejaVu Sans"/>
              </a:rPr>
              <a:t> </a:t>
            </a:r>
            <a:endParaRPr b="0" lang="en-US" sz="195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360000" y="270000"/>
            <a:ext cx="9358920" cy="7189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ea typeface="DejaVu Sans"/>
              </a:rPr>
              <a:t>What is the legal precedent on forcing suspects to reveal keys?</a:t>
            </a:r>
            <a:endParaRPr b="0" lang="en-US" sz="2400" spc="-1" strike="noStrike">
              <a:latin typeface="Arial"/>
            </a:endParaRPr>
          </a:p>
        </p:txBody>
      </p:sp>
      <p:pic>
        <p:nvPicPr>
          <p:cNvPr id="53" name="" descr=""/>
          <p:cNvPicPr/>
          <p:nvPr/>
        </p:nvPicPr>
        <p:blipFill>
          <a:blip r:embed="rId1"/>
          <a:stretch/>
        </p:blipFill>
        <p:spPr>
          <a:xfrm>
            <a:off x="5257800" y="1666080"/>
            <a:ext cx="1762200" cy="1762200"/>
          </a:xfrm>
          <a:prstGeom prst="rect">
            <a:avLst/>
          </a:prstGeom>
          <a:ln w="0">
            <a:noFill/>
          </a:ln>
        </p:spPr>
      </p:pic>
      <p:sp>
        <p:nvSpPr>
          <p:cNvPr id="54" name="CustomShape 2"/>
          <p:cNvSpPr/>
          <p:nvPr/>
        </p:nvSpPr>
        <p:spPr>
          <a:xfrm>
            <a:off x="228600" y="1371600"/>
            <a:ext cx="4799880" cy="3511080"/>
          </a:xfrm>
          <a:prstGeom prst="rect">
            <a:avLst/>
          </a:prstGeom>
          <a:noFill/>
          <a:ln w="0">
            <a:noFill/>
          </a:ln>
        </p:spPr>
        <p:style>
          <a:lnRef idx="0"/>
          <a:fillRef idx="0"/>
          <a:effectRef idx="0"/>
          <a:fontRef idx="minor"/>
        </p:style>
        <p:txBody>
          <a:bodyPr lIns="90000" rIns="90000" tIns="45000" bIns="45000">
            <a:noAutofit/>
          </a:bodyPr>
          <a:p>
            <a:pPr>
              <a:lnSpc>
                <a:spcPct val="100000"/>
              </a:lnSpc>
              <a:spcAft>
                <a:spcPts val="853"/>
              </a:spcAft>
            </a:pPr>
            <a:r>
              <a:rPr b="1" lang="en-US" sz="1950" spc="-1" strike="noStrike">
                <a:solidFill>
                  <a:srgbClr val="1c1c1c"/>
                </a:solidFill>
                <a:latin typeface="Source Sans Pro Semibold"/>
                <a:ea typeface="DejaVu Sans"/>
              </a:rPr>
              <a:t>Traditional cases before the advent of digital locking tended to revolve around examples where the suspect has a safe that may contain incriminating evidence, but investigators do not know the combination lock. Whether the suspect must reveal the lock is up to the court’s discretion according to the Foregone Conclusion doctrine. The current question is: Can we treat digitally encrypted files the same as traditional locked vaults?</a:t>
            </a:r>
            <a:endParaRPr b="0" lang="en-US" sz="1950" spc="-1" strike="noStrike">
              <a:latin typeface="Arial"/>
            </a:endParaRPr>
          </a:p>
        </p:txBody>
      </p:sp>
      <p:pic>
        <p:nvPicPr>
          <p:cNvPr id="55" name="" descr=""/>
          <p:cNvPicPr/>
          <p:nvPr/>
        </p:nvPicPr>
        <p:blipFill>
          <a:blip r:embed="rId2"/>
          <a:stretch/>
        </p:blipFill>
        <p:spPr>
          <a:xfrm>
            <a:off x="7543800" y="1600200"/>
            <a:ext cx="2056680" cy="1952640"/>
          </a:xfrm>
          <a:prstGeom prst="rect">
            <a:avLst/>
          </a:prstGeom>
          <a:ln w="0">
            <a:noFill/>
          </a:ln>
        </p:spPr>
      </p:pic>
      <p:pic>
        <p:nvPicPr>
          <p:cNvPr id="56" name="" descr=""/>
          <p:cNvPicPr/>
          <p:nvPr/>
        </p:nvPicPr>
        <p:blipFill>
          <a:blip r:embed="rId3"/>
          <a:stretch/>
        </p:blipFill>
        <p:spPr>
          <a:xfrm>
            <a:off x="7858440" y="3657600"/>
            <a:ext cx="1284840" cy="451800"/>
          </a:xfrm>
          <a:prstGeom prst="rect">
            <a:avLst/>
          </a:prstGeom>
          <a:ln w="0">
            <a:noFill/>
          </a:ln>
        </p:spPr>
      </p:pic>
      <p:pic>
        <p:nvPicPr>
          <p:cNvPr id="57" name="" descr=""/>
          <p:cNvPicPr/>
          <p:nvPr/>
        </p:nvPicPr>
        <p:blipFill>
          <a:blip r:embed="rId4"/>
          <a:stretch/>
        </p:blipFill>
        <p:spPr>
          <a:xfrm>
            <a:off x="5257800" y="3651480"/>
            <a:ext cx="1828080" cy="462600"/>
          </a:xfrm>
          <a:prstGeom prst="rect">
            <a:avLst/>
          </a:prstGeom>
          <a:ln w="0">
            <a:noFill/>
          </a:ln>
        </p:spPr>
      </p:pic>
      <p:pic>
        <p:nvPicPr>
          <p:cNvPr id="58" name="" descr=""/>
          <p:cNvPicPr/>
          <p:nvPr/>
        </p:nvPicPr>
        <p:blipFill>
          <a:blip r:embed="rId5"/>
          <a:stretch/>
        </p:blipFill>
        <p:spPr>
          <a:xfrm>
            <a:off x="7086600" y="1143000"/>
            <a:ext cx="456480" cy="6850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360000" y="270000"/>
            <a:ext cx="9358920" cy="7189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ea typeface="DejaVu Sans"/>
              </a:rPr>
              <a:t>Passcode locks vs Biometric locks – which is more legally secure?</a:t>
            </a:r>
            <a:endParaRPr b="0" lang="en-US" sz="2400" spc="-1" strike="noStrike">
              <a:latin typeface="Arial"/>
            </a:endParaRPr>
          </a:p>
        </p:txBody>
      </p:sp>
      <p:sp>
        <p:nvSpPr>
          <p:cNvPr id="60" name="CustomShape 2"/>
          <p:cNvSpPr/>
          <p:nvPr/>
        </p:nvSpPr>
        <p:spPr>
          <a:xfrm>
            <a:off x="457200" y="1290600"/>
            <a:ext cx="9178920" cy="3737520"/>
          </a:xfrm>
          <a:prstGeom prst="rect">
            <a:avLst/>
          </a:prstGeom>
          <a:noFill/>
          <a:ln w="0">
            <a:noFill/>
          </a:ln>
        </p:spPr>
        <p:style>
          <a:lnRef idx="0"/>
          <a:fillRef idx="0"/>
          <a:effectRef idx="0"/>
          <a:fontRef idx="minor"/>
        </p:style>
        <p:txBody>
          <a:bodyPr lIns="0" rIns="0" tIns="0" bIns="0">
            <a:normAutofit/>
          </a:bodyPr>
          <a:p>
            <a:pPr>
              <a:lnSpc>
                <a:spcPct val="100000"/>
              </a:lnSpc>
              <a:spcAft>
                <a:spcPts val="853"/>
              </a:spcAft>
            </a:pPr>
            <a:r>
              <a:rPr b="1" lang="en-US" sz="1950" spc="-1" strike="noStrike">
                <a:solidFill>
                  <a:srgbClr val="1c1c1c"/>
                </a:solidFill>
                <a:latin typeface="Source Sans Pro Semibold"/>
                <a:ea typeface="DejaVu Sans"/>
              </a:rPr>
              <a:t>Current case-law has also found itself muddled in the legal difference between passcode and biometric locks. Although both types can normally be used interchangeably for the same purpose, the explicit ‘key’ utilized may affect the government’s ability to compel a suspect to unlock a device.</a:t>
            </a:r>
            <a:endParaRPr b="0" lang="en-US" sz="1950" spc="-1" strike="noStrike">
              <a:latin typeface="Arial"/>
            </a:endParaRPr>
          </a:p>
        </p:txBody>
      </p:sp>
      <p:pic>
        <p:nvPicPr>
          <p:cNvPr id="61" name="" descr=""/>
          <p:cNvPicPr/>
          <p:nvPr/>
        </p:nvPicPr>
        <p:blipFill>
          <a:blip r:embed="rId1"/>
          <a:stretch/>
        </p:blipFill>
        <p:spPr>
          <a:xfrm>
            <a:off x="2673360" y="2743200"/>
            <a:ext cx="1212120" cy="2285280"/>
          </a:xfrm>
          <a:prstGeom prst="rect">
            <a:avLst/>
          </a:prstGeom>
          <a:ln w="0">
            <a:noFill/>
          </a:ln>
        </p:spPr>
      </p:pic>
      <p:pic>
        <p:nvPicPr>
          <p:cNvPr id="62" name="" descr=""/>
          <p:cNvPicPr/>
          <p:nvPr/>
        </p:nvPicPr>
        <p:blipFill>
          <a:blip r:embed="rId2"/>
          <a:stretch/>
        </p:blipFill>
        <p:spPr>
          <a:xfrm>
            <a:off x="5648040" y="2742840"/>
            <a:ext cx="1209240" cy="2285280"/>
          </a:xfrm>
          <a:prstGeom prst="rect">
            <a:avLst/>
          </a:prstGeom>
          <a:ln w="0">
            <a:noFill/>
          </a:ln>
        </p:spPr>
      </p:pic>
      <p:pic>
        <p:nvPicPr>
          <p:cNvPr id="63" name="" descr=""/>
          <p:cNvPicPr/>
          <p:nvPr/>
        </p:nvPicPr>
        <p:blipFill>
          <a:blip r:embed="rId3"/>
          <a:stretch/>
        </p:blipFill>
        <p:spPr>
          <a:xfrm>
            <a:off x="7086600" y="2743200"/>
            <a:ext cx="1211760" cy="2285280"/>
          </a:xfrm>
          <a:prstGeom prst="rect">
            <a:avLst/>
          </a:prstGeom>
          <a:ln w="0">
            <a:noFill/>
          </a:ln>
        </p:spPr>
      </p:pic>
      <p:pic>
        <p:nvPicPr>
          <p:cNvPr id="64" name="" descr=""/>
          <p:cNvPicPr/>
          <p:nvPr/>
        </p:nvPicPr>
        <p:blipFill>
          <a:blip r:embed="rId4"/>
          <a:stretch/>
        </p:blipFill>
        <p:spPr>
          <a:xfrm>
            <a:off x="1143000" y="2743560"/>
            <a:ext cx="1225800" cy="2284920"/>
          </a:xfrm>
          <a:prstGeom prst="rect">
            <a:avLst/>
          </a:prstGeom>
          <a:ln w="0">
            <a:noFill/>
          </a:ln>
        </p:spPr>
      </p:pic>
      <p:pic>
        <p:nvPicPr>
          <p:cNvPr id="65" name="" descr=""/>
          <p:cNvPicPr/>
          <p:nvPr/>
        </p:nvPicPr>
        <p:blipFill>
          <a:blip r:embed="rId5"/>
          <a:stretch/>
        </p:blipFill>
        <p:spPr>
          <a:xfrm>
            <a:off x="4114800" y="3000600"/>
            <a:ext cx="1370880" cy="1570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360000" y="270000"/>
            <a:ext cx="9358920" cy="7189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ea typeface="DejaVu Sans"/>
              </a:rPr>
              <a:t>Passcode locks are more legally secure than biometric locks</a:t>
            </a:r>
            <a:endParaRPr b="0" lang="en-US" sz="2400" spc="-1" strike="noStrike">
              <a:latin typeface="Arial"/>
            </a:endParaRPr>
          </a:p>
        </p:txBody>
      </p:sp>
      <p:sp>
        <p:nvSpPr>
          <p:cNvPr id="67" name="CustomShape 2"/>
          <p:cNvSpPr/>
          <p:nvPr/>
        </p:nvSpPr>
        <p:spPr>
          <a:xfrm>
            <a:off x="229320" y="1291680"/>
            <a:ext cx="6857280" cy="3737520"/>
          </a:xfrm>
          <a:prstGeom prst="rect">
            <a:avLst/>
          </a:prstGeom>
          <a:noFill/>
          <a:ln w="0">
            <a:noFill/>
          </a:ln>
        </p:spPr>
        <p:style>
          <a:lnRef idx="0"/>
          <a:fillRef idx="0"/>
          <a:effectRef idx="0"/>
          <a:fontRef idx="minor"/>
        </p:style>
        <p:txBody>
          <a:bodyPr lIns="0" rIns="0" tIns="0" bIns="0">
            <a:normAutofit fontScale="94000"/>
          </a:bodyPr>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A </a:t>
            </a:r>
            <a:r>
              <a:rPr b="0" lang="en-US" sz="1950" spc="-1" strike="noStrike" u="dbl">
                <a:solidFill>
                  <a:srgbClr val="1c1c1c"/>
                </a:solidFill>
                <a:uFillTx/>
                <a:latin typeface="Source Sans Pro Semibold"/>
                <a:ea typeface="DejaVu Sans"/>
              </a:rPr>
              <a:t>passcode</a:t>
            </a:r>
            <a:r>
              <a:rPr b="1" lang="en-US" sz="1950" spc="-1" strike="noStrike">
                <a:solidFill>
                  <a:srgbClr val="1c1c1c"/>
                </a:solidFill>
                <a:latin typeface="Source Sans Pro Semibold"/>
                <a:ea typeface="DejaVu Sans"/>
              </a:rPr>
              <a:t> lock, such as  PIN or password, is legally considered safer as it is knowledge inherent in one’s mind and not a physical fact of evidence; this gives more solid ground to be defended under the 5</a:t>
            </a:r>
            <a:r>
              <a:rPr b="1" lang="en-US" sz="1950" spc="-1" strike="noStrike" baseline="14000000">
                <a:solidFill>
                  <a:srgbClr val="1c1c1c"/>
                </a:solidFill>
                <a:latin typeface="Source Sans Pro Semibold"/>
                <a:ea typeface="DejaVu Sans"/>
              </a:rPr>
              <a:t>th</a:t>
            </a:r>
            <a:r>
              <a:rPr b="1" lang="en-US" sz="1950" spc="-1" strike="noStrike">
                <a:solidFill>
                  <a:srgbClr val="1c1c1c"/>
                </a:solidFill>
                <a:latin typeface="Source Sans Pro Semibold"/>
                <a:ea typeface="DejaVu Sans"/>
              </a:rPr>
              <a:t> Amendment right against self-incrimination, since revealing the contents of one’s mind is considered legal ‘testimony’.</a:t>
            </a:r>
            <a:endParaRPr b="0" lang="en-US" sz="1950" spc="-1" strike="noStrike">
              <a:latin typeface="Arial"/>
            </a:endParaRPr>
          </a:p>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A </a:t>
            </a:r>
            <a:r>
              <a:rPr b="1" lang="en-US" sz="1950" spc="-1" strike="noStrike" u="dbl">
                <a:solidFill>
                  <a:srgbClr val="1c1c1c"/>
                </a:solidFill>
                <a:uFillTx/>
                <a:latin typeface="Source Sans Pro Semibold"/>
                <a:ea typeface="DejaVu Sans"/>
              </a:rPr>
              <a:t>biometric</a:t>
            </a:r>
            <a:r>
              <a:rPr b="1" lang="en-US" sz="1950" spc="-1" strike="noStrike">
                <a:solidFill>
                  <a:srgbClr val="1c1c1c"/>
                </a:solidFill>
                <a:latin typeface="Source Sans Pro Semibold"/>
                <a:ea typeface="DejaVu Sans"/>
              </a:rPr>
              <a:t> lock is more vulnerable to forced disclosure since ‘physical features’ such as one’s fingerprint and face ID are not inherent to one’s mind and not considered ‘testimony’ in the legal sense. This means courts can more easily compel suspects to unlock their devices without running afoul of their constitutional rights. </a:t>
            </a:r>
            <a:endParaRPr b="0" lang="en-US" sz="1950" spc="-1" strike="noStrike">
              <a:latin typeface="Arial"/>
            </a:endParaRPr>
          </a:p>
        </p:txBody>
      </p:sp>
      <p:pic>
        <p:nvPicPr>
          <p:cNvPr id="68" name="" descr=""/>
          <p:cNvPicPr/>
          <p:nvPr/>
        </p:nvPicPr>
        <p:blipFill>
          <a:blip r:embed="rId1"/>
          <a:stretch/>
        </p:blipFill>
        <p:spPr>
          <a:xfrm>
            <a:off x="7315200" y="1371600"/>
            <a:ext cx="612720" cy="1142640"/>
          </a:xfrm>
          <a:prstGeom prst="rect">
            <a:avLst/>
          </a:prstGeom>
          <a:ln w="0">
            <a:noFill/>
          </a:ln>
        </p:spPr>
      </p:pic>
      <p:pic>
        <p:nvPicPr>
          <p:cNvPr id="69" name="" descr=""/>
          <p:cNvPicPr/>
          <p:nvPr/>
        </p:nvPicPr>
        <p:blipFill>
          <a:blip r:embed="rId2"/>
          <a:stretch/>
        </p:blipFill>
        <p:spPr>
          <a:xfrm>
            <a:off x="7928640" y="1371600"/>
            <a:ext cx="605880" cy="1142280"/>
          </a:xfrm>
          <a:prstGeom prst="rect">
            <a:avLst/>
          </a:prstGeom>
          <a:ln w="0">
            <a:noFill/>
          </a:ln>
        </p:spPr>
      </p:pic>
      <p:pic>
        <p:nvPicPr>
          <p:cNvPr id="70" name="" descr=""/>
          <p:cNvPicPr/>
          <p:nvPr/>
        </p:nvPicPr>
        <p:blipFill>
          <a:blip r:embed="rId3"/>
          <a:stretch/>
        </p:blipFill>
        <p:spPr>
          <a:xfrm>
            <a:off x="8686800" y="1371600"/>
            <a:ext cx="1248120" cy="1142280"/>
          </a:xfrm>
          <a:prstGeom prst="rect">
            <a:avLst/>
          </a:prstGeom>
          <a:ln w="0">
            <a:noFill/>
          </a:ln>
        </p:spPr>
      </p:pic>
      <p:pic>
        <p:nvPicPr>
          <p:cNvPr id="71" name="" descr=""/>
          <p:cNvPicPr/>
          <p:nvPr/>
        </p:nvPicPr>
        <p:blipFill>
          <a:blip r:embed="rId4"/>
          <a:stretch/>
        </p:blipFill>
        <p:spPr>
          <a:xfrm>
            <a:off x="7315200" y="3429000"/>
            <a:ext cx="604080" cy="1142280"/>
          </a:xfrm>
          <a:prstGeom prst="rect">
            <a:avLst/>
          </a:prstGeom>
          <a:ln w="0">
            <a:noFill/>
          </a:ln>
        </p:spPr>
      </p:pic>
      <p:pic>
        <p:nvPicPr>
          <p:cNvPr id="72" name="" descr=""/>
          <p:cNvPicPr/>
          <p:nvPr/>
        </p:nvPicPr>
        <p:blipFill>
          <a:blip r:embed="rId5"/>
          <a:stretch/>
        </p:blipFill>
        <p:spPr>
          <a:xfrm>
            <a:off x="8001000" y="3429000"/>
            <a:ext cx="605520" cy="1142280"/>
          </a:xfrm>
          <a:prstGeom prst="rect">
            <a:avLst/>
          </a:prstGeom>
          <a:ln w="0">
            <a:noFill/>
          </a:ln>
        </p:spPr>
      </p:pic>
      <p:pic>
        <p:nvPicPr>
          <p:cNvPr id="73" name="" descr=""/>
          <p:cNvPicPr/>
          <p:nvPr/>
        </p:nvPicPr>
        <p:blipFill>
          <a:blip r:embed="rId6"/>
          <a:stretch/>
        </p:blipFill>
        <p:spPr>
          <a:xfrm>
            <a:off x="8900640" y="3657600"/>
            <a:ext cx="928440" cy="9136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360000" y="270000"/>
            <a:ext cx="9358920" cy="7189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ea typeface="DejaVu Sans"/>
              </a:rPr>
              <a:t>Jurisdictions offer conflicting precedent across the country</a:t>
            </a:r>
            <a:endParaRPr b="0" lang="en-US" sz="2400" spc="-1" strike="noStrike">
              <a:latin typeface="Arial"/>
            </a:endParaRPr>
          </a:p>
        </p:txBody>
      </p:sp>
      <p:sp>
        <p:nvSpPr>
          <p:cNvPr id="75" name="CustomShape 2"/>
          <p:cNvSpPr/>
          <p:nvPr/>
        </p:nvSpPr>
        <p:spPr>
          <a:xfrm>
            <a:off x="360000" y="1350000"/>
            <a:ext cx="5811480" cy="3508920"/>
          </a:xfrm>
          <a:prstGeom prst="rect">
            <a:avLst/>
          </a:prstGeom>
          <a:noFill/>
          <a:ln w="0">
            <a:noFill/>
          </a:ln>
        </p:spPr>
        <p:style>
          <a:lnRef idx="0"/>
          <a:fillRef idx="0"/>
          <a:effectRef idx="0"/>
          <a:fontRef idx="minor"/>
        </p:style>
        <p:txBody>
          <a:bodyPr lIns="0" rIns="0" tIns="0" bIns="0">
            <a:normAutofit/>
          </a:bodyPr>
          <a:p>
            <a:pPr>
              <a:lnSpc>
                <a:spcPct val="100000"/>
              </a:lnSpc>
              <a:spcAft>
                <a:spcPts val="853"/>
              </a:spcAft>
            </a:pPr>
            <a:r>
              <a:rPr b="1" lang="en-US" sz="1950" spc="-1" strike="noStrike">
                <a:solidFill>
                  <a:srgbClr val="1c1c1c"/>
                </a:solidFill>
                <a:latin typeface="Source Sans Pro Semibold"/>
                <a:ea typeface="DejaVu Sans"/>
              </a:rPr>
              <a:t>Although the general trend across the country is to see biometric locks on weaker legal ground than passcode locks, courts in various states and circuits are still in conflict over just how broad or limited the 5</a:t>
            </a:r>
            <a:r>
              <a:rPr b="1" lang="en-US" sz="1950" spc="-1" strike="noStrike" baseline="14000000">
                <a:solidFill>
                  <a:srgbClr val="1c1c1c"/>
                </a:solidFill>
                <a:latin typeface="Source Sans Pro Semibold"/>
                <a:ea typeface="DejaVu Sans"/>
              </a:rPr>
              <a:t>th</a:t>
            </a:r>
            <a:r>
              <a:rPr b="1" lang="en-US" sz="1950" spc="-1" strike="noStrike">
                <a:solidFill>
                  <a:srgbClr val="1c1c1c"/>
                </a:solidFill>
                <a:latin typeface="Source Sans Pro Semibold"/>
                <a:ea typeface="DejaVu Sans"/>
              </a:rPr>
              <a:t> and 4</a:t>
            </a:r>
            <a:r>
              <a:rPr b="1" lang="en-US" sz="1950" spc="-1" strike="noStrike" baseline="14000000">
                <a:solidFill>
                  <a:srgbClr val="1c1c1c"/>
                </a:solidFill>
                <a:latin typeface="Source Sans Pro Semibold"/>
                <a:ea typeface="DejaVu Sans"/>
              </a:rPr>
              <a:t>th</a:t>
            </a:r>
            <a:r>
              <a:rPr b="1" lang="en-US" sz="1950" spc="-1" strike="noStrike">
                <a:solidFill>
                  <a:srgbClr val="1c1c1c"/>
                </a:solidFill>
                <a:latin typeface="Source Sans Pro Semibold"/>
                <a:ea typeface="DejaVu Sans"/>
              </a:rPr>
              <a:t> Amendment rights regarding digital devices are.</a:t>
            </a:r>
            <a:endParaRPr b="0" lang="en-US" sz="1950" spc="-1" strike="noStrike">
              <a:latin typeface="Arial"/>
            </a:endParaRPr>
          </a:p>
          <a:p>
            <a:pPr>
              <a:lnSpc>
                <a:spcPct val="100000"/>
              </a:lnSpc>
              <a:spcAft>
                <a:spcPts val="853"/>
              </a:spcAft>
            </a:pPr>
            <a:r>
              <a:rPr b="1" lang="en-US" sz="1950" spc="-1" strike="noStrike">
                <a:solidFill>
                  <a:srgbClr val="1c1c1c"/>
                </a:solidFill>
                <a:latin typeface="Source Sans Pro Semibold"/>
                <a:ea typeface="DejaVu Sans"/>
              </a:rPr>
              <a:t>Arguments have been made claiming that personal phones are more private and sensitive than even one’s own home; this means that police and investigators may not even be able to turn your device on and see the lock screen without a warrant.</a:t>
            </a:r>
            <a:endParaRPr b="0" lang="en-US" sz="1950" spc="-1" strike="noStrike">
              <a:latin typeface="Arial"/>
            </a:endParaRPr>
          </a:p>
        </p:txBody>
      </p:sp>
      <p:pic>
        <p:nvPicPr>
          <p:cNvPr id="76" name="" descr=""/>
          <p:cNvPicPr/>
          <p:nvPr/>
        </p:nvPicPr>
        <p:blipFill>
          <a:blip r:embed="rId1"/>
          <a:stretch/>
        </p:blipFill>
        <p:spPr>
          <a:xfrm>
            <a:off x="6400800" y="3124440"/>
            <a:ext cx="2971080" cy="1904040"/>
          </a:xfrm>
          <a:prstGeom prst="rect">
            <a:avLst/>
          </a:prstGeom>
          <a:ln w="0">
            <a:noFill/>
          </a:ln>
        </p:spPr>
      </p:pic>
      <p:pic>
        <p:nvPicPr>
          <p:cNvPr id="77" name="" descr=""/>
          <p:cNvPicPr/>
          <p:nvPr/>
        </p:nvPicPr>
        <p:blipFill>
          <a:blip r:embed="rId2"/>
          <a:stretch/>
        </p:blipFill>
        <p:spPr>
          <a:xfrm>
            <a:off x="6400800" y="1340280"/>
            <a:ext cx="2947320" cy="1630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60000" y="270000"/>
            <a:ext cx="9358920" cy="7189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ea typeface="DejaVu Sans"/>
              </a:rPr>
              <a:t>Jurisdictions offer conflicting precedent across the country (cont.)</a:t>
            </a:r>
            <a:endParaRPr b="0" lang="en-US" sz="2400" spc="-1" strike="noStrike">
              <a:latin typeface="Arial"/>
            </a:endParaRPr>
          </a:p>
        </p:txBody>
      </p:sp>
      <p:sp>
        <p:nvSpPr>
          <p:cNvPr id="79" name="CustomShape 2"/>
          <p:cNvSpPr/>
          <p:nvPr/>
        </p:nvSpPr>
        <p:spPr>
          <a:xfrm>
            <a:off x="360000" y="1172520"/>
            <a:ext cx="5125680" cy="3856680"/>
          </a:xfrm>
          <a:prstGeom prst="rect">
            <a:avLst/>
          </a:prstGeom>
          <a:noFill/>
          <a:ln w="0">
            <a:noFill/>
          </a:ln>
        </p:spPr>
        <p:style>
          <a:lnRef idx="0"/>
          <a:fillRef idx="0"/>
          <a:effectRef idx="0"/>
          <a:fontRef idx="minor"/>
        </p:style>
        <p:txBody>
          <a:bodyPr lIns="0" rIns="0" tIns="0" bIns="0">
            <a:normAutofit fontScale="43000"/>
          </a:bodyPr>
          <a:p>
            <a:pPr>
              <a:lnSpc>
                <a:spcPct val="100000"/>
              </a:lnSpc>
              <a:spcAft>
                <a:spcPts val="853"/>
              </a:spcAft>
            </a:pPr>
            <a:r>
              <a:rPr b="1" lang="en-US" sz="1950" spc="-1" strike="noStrike">
                <a:solidFill>
                  <a:srgbClr val="1c1c1c"/>
                </a:solidFill>
                <a:latin typeface="Source Sans Pro Semibold"/>
                <a:ea typeface="DejaVu Sans"/>
              </a:rPr>
              <a:t>In general, courts remain divided: </a:t>
            </a:r>
            <a:endParaRPr b="0" lang="en-US" sz="1950" spc="-1" strike="noStrike">
              <a:latin typeface="Arial"/>
            </a:endParaRPr>
          </a:p>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D.C. </a:t>
            </a:r>
            <a:r>
              <a:rPr b="1" lang="en-US" sz="1950" spc="-1" strike="noStrike">
                <a:solidFill>
                  <a:srgbClr val="1c1c1c"/>
                </a:solidFill>
                <a:latin typeface="Source Sans Pro Semibold"/>
                <a:ea typeface="DejaVu Sans"/>
              </a:rPr>
              <a:t>– courts have stated that biometric data can be compelled out of a witness without violating the 5</a:t>
            </a:r>
            <a:r>
              <a:rPr b="1" lang="en-US" sz="1950" spc="-1" strike="noStrike" baseline="14000000">
                <a:solidFill>
                  <a:srgbClr val="1c1c1c"/>
                </a:solidFill>
                <a:latin typeface="Source Sans Pro Semibold"/>
                <a:ea typeface="DejaVu Sans"/>
              </a:rPr>
              <a:t>th</a:t>
            </a:r>
            <a:r>
              <a:rPr b="1" lang="en-US" sz="1950" spc="-1" strike="noStrike">
                <a:solidFill>
                  <a:srgbClr val="1c1c1c"/>
                </a:solidFill>
                <a:latin typeface="Source Sans Pro Semibold"/>
                <a:ea typeface="DejaVu Sans"/>
              </a:rPr>
              <a:t> Amendment</a:t>
            </a:r>
            <a:endParaRPr b="0" lang="en-US" sz="1950" spc="-1" strike="noStrike">
              <a:latin typeface="Arial"/>
            </a:endParaRPr>
          </a:p>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Minnesota </a:t>
            </a:r>
            <a:r>
              <a:rPr b="1" lang="en-US" sz="1950" spc="-1" strike="noStrike">
                <a:solidFill>
                  <a:srgbClr val="1c1c1c"/>
                </a:solidFill>
                <a:latin typeface="Source Sans Pro Semibold"/>
                <a:ea typeface="DejaVu Sans"/>
              </a:rPr>
              <a:t>– courts are of the same opinion</a:t>
            </a:r>
            <a:endParaRPr b="0" lang="en-US" sz="1950" spc="-1" strike="noStrike">
              <a:latin typeface="Arial"/>
            </a:endParaRPr>
          </a:p>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Los Angeles </a:t>
            </a:r>
            <a:r>
              <a:rPr b="1" lang="en-US" sz="1950" spc="-1" strike="noStrike">
                <a:solidFill>
                  <a:srgbClr val="1c1c1c"/>
                </a:solidFill>
                <a:latin typeface="Source Sans Pro Semibold"/>
                <a:ea typeface="DejaVu Sans"/>
              </a:rPr>
              <a:t>– courts have also reached a similar conclusion about compelling biometric unlocks from suspects</a:t>
            </a:r>
            <a:endParaRPr b="0" lang="en-US" sz="1950" spc="-1" strike="noStrike">
              <a:latin typeface="Arial"/>
            </a:endParaRPr>
          </a:p>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Massachusetts – the state Supreme court has even ruled that neither a password or device are testimony</a:t>
            </a:r>
            <a:endParaRPr b="0" lang="en-US" sz="1950" spc="-1" strike="noStrike">
              <a:latin typeface="Arial"/>
            </a:endParaRPr>
          </a:p>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Chicago </a:t>
            </a:r>
            <a:r>
              <a:rPr b="1" lang="en-US" sz="1950" spc="-1" strike="noStrike">
                <a:solidFill>
                  <a:srgbClr val="1c1c1c"/>
                </a:solidFill>
                <a:latin typeface="Source Sans Pro Semibold"/>
                <a:ea typeface="DejaVu Sans"/>
              </a:rPr>
              <a:t>– however, has upheld suspects rights to not reveal their password</a:t>
            </a:r>
            <a:endParaRPr b="0" lang="en-US" sz="1950" spc="-1" strike="noStrike">
              <a:latin typeface="Arial"/>
            </a:endParaRPr>
          </a:p>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Northern California </a:t>
            </a:r>
            <a:r>
              <a:rPr b="1" lang="en-US" sz="1950" spc="-1" strike="noStrike">
                <a:solidFill>
                  <a:srgbClr val="1c1c1c"/>
                </a:solidFill>
                <a:latin typeface="Source Sans Pro Semibold"/>
                <a:ea typeface="DejaVu Sans"/>
              </a:rPr>
              <a:t>– a circuit court also disagreed with forced biometric unlocks</a:t>
            </a:r>
            <a:endParaRPr b="0" lang="en-US" sz="1950" spc="-1" strike="noStrike">
              <a:latin typeface="Arial"/>
            </a:endParaRPr>
          </a:p>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Indiana </a:t>
            </a:r>
            <a:r>
              <a:rPr b="1" lang="en-US" sz="1950" spc="-1" strike="noStrike">
                <a:solidFill>
                  <a:srgbClr val="1c1c1c"/>
                </a:solidFill>
                <a:latin typeface="Source Sans Pro Semibold"/>
                <a:ea typeface="DejaVu Sans"/>
              </a:rPr>
              <a:t>– the state Supreme Court has ruled that passwords can give access to incriminating evidence and therefore fall under 5</a:t>
            </a:r>
            <a:r>
              <a:rPr b="1" lang="en-US" sz="1950" spc="-1" strike="noStrike" baseline="14000000">
                <a:solidFill>
                  <a:srgbClr val="1c1c1c"/>
                </a:solidFill>
                <a:latin typeface="Source Sans Pro Semibold"/>
                <a:ea typeface="DejaVu Sans"/>
              </a:rPr>
              <a:t>th</a:t>
            </a:r>
            <a:r>
              <a:rPr b="1" lang="en-US" sz="1950" spc="-1" strike="noStrike">
                <a:solidFill>
                  <a:srgbClr val="1c1c1c"/>
                </a:solidFill>
                <a:latin typeface="Source Sans Pro Semibold"/>
                <a:ea typeface="DejaVu Sans"/>
              </a:rPr>
              <a:t> Amendment protection  </a:t>
            </a:r>
            <a:endParaRPr b="0" lang="en-US" sz="1950" spc="-1" strike="noStrike">
              <a:latin typeface="Arial"/>
            </a:endParaRPr>
          </a:p>
        </p:txBody>
      </p:sp>
      <p:pic>
        <p:nvPicPr>
          <p:cNvPr id="80" name="" descr=""/>
          <p:cNvPicPr/>
          <p:nvPr/>
        </p:nvPicPr>
        <p:blipFill>
          <a:blip r:embed="rId1"/>
          <a:stretch/>
        </p:blipFill>
        <p:spPr>
          <a:xfrm>
            <a:off x="5486400" y="1172520"/>
            <a:ext cx="4571280" cy="3014640"/>
          </a:xfrm>
          <a:prstGeom prst="rect">
            <a:avLst/>
          </a:prstGeom>
          <a:ln w="0">
            <a:noFill/>
          </a:ln>
        </p:spPr>
      </p:pic>
      <p:pic>
        <p:nvPicPr>
          <p:cNvPr id="81" name="" descr=""/>
          <p:cNvPicPr/>
          <p:nvPr/>
        </p:nvPicPr>
        <p:blipFill>
          <a:blip r:embed="rId2"/>
          <a:stretch/>
        </p:blipFill>
        <p:spPr>
          <a:xfrm>
            <a:off x="5943600" y="4114800"/>
            <a:ext cx="369720" cy="375480"/>
          </a:xfrm>
          <a:prstGeom prst="rect">
            <a:avLst/>
          </a:prstGeom>
          <a:ln w="0">
            <a:noFill/>
          </a:ln>
        </p:spPr>
      </p:pic>
      <p:pic>
        <p:nvPicPr>
          <p:cNvPr id="82" name="" descr=""/>
          <p:cNvPicPr/>
          <p:nvPr/>
        </p:nvPicPr>
        <p:blipFill>
          <a:blip r:embed="rId3"/>
          <a:stretch/>
        </p:blipFill>
        <p:spPr>
          <a:xfrm>
            <a:off x="5927760" y="4491000"/>
            <a:ext cx="385560" cy="388080"/>
          </a:xfrm>
          <a:prstGeom prst="rect">
            <a:avLst/>
          </a:prstGeom>
          <a:ln w="0">
            <a:noFill/>
          </a:ln>
        </p:spPr>
      </p:pic>
      <p:pic>
        <p:nvPicPr>
          <p:cNvPr id="83" name="" descr=""/>
          <p:cNvPicPr/>
          <p:nvPr/>
        </p:nvPicPr>
        <p:blipFill>
          <a:blip r:embed="rId4"/>
          <a:stretch/>
        </p:blipFill>
        <p:spPr>
          <a:xfrm>
            <a:off x="6400800" y="4187880"/>
            <a:ext cx="2904120" cy="189360"/>
          </a:xfrm>
          <a:prstGeom prst="rect">
            <a:avLst/>
          </a:prstGeom>
          <a:ln w="0">
            <a:noFill/>
          </a:ln>
        </p:spPr>
      </p:pic>
      <p:pic>
        <p:nvPicPr>
          <p:cNvPr id="84" name="" descr=""/>
          <p:cNvPicPr/>
          <p:nvPr/>
        </p:nvPicPr>
        <p:blipFill>
          <a:blip r:embed="rId5"/>
          <a:stretch/>
        </p:blipFill>
        <p:spPr>
          <a:xfrm>
            <a:off x="6400800" y="4572000"/>
            <a:ext cx="2999160" cy="1893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60000" y="270000"/>
            <a:ext cx="9358920" cy="7189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400" spc="-1" strike="noStrike">
                <a:solidFill>
                  <a:srgbClr val="ffffff"/>
                </a:solidFill>
                <a:latin typeface="Source Sans Pro Black"/>
                <a:ea typeface="DejaVu Sans"/>
              </a:rPr>
              <a:t>Bypassing the suspects – The Apple-FBI iPhone encryption dispute</a:t>
            </a:r>
            <a:endParaRPr b="0" lang="en-US" sz="2400" spc="-1" strike="noStrike">
              <a:latin typeface="Arial"/>
            </a:endParaRPr>
          </a:p>
        </p:txBody>
      </p:sp>
      <p:sp>
        <p:nvSpPr>
          <p:cNvPr id="86" name="CustomShape 2"/>
          <p:cNvSpPr/>
          <p:nvPr/>
        </p:nvSpPr>
        <p:spPr>
          <a:xfrm>
            <a:off x="360000" y="1350000"/>
            <a:ext cx="7868880" cy="3508920"/>
          </a:xfrm>
          <a:prstGeom prst="rect">
            <a:avLst/>
          </a:prstGeom>
          <a:noFill/>
          <a:ln w="0">
            <a:noFill/>
          </a:ln>
        </p:spPr>
        <p:style>
          <a:lnRef idx="0"/>
          <a:fillRef idx="0"/>
          <a:effectRef idx="0"/>
          <a:fontRef idx="minor"/>
        </p:style>
        <p:txBody>
          <a:bodyPr lIns="0" rIns="0" tIns="0" bIns="0">
            <a:normAutofit fontScale="51000"/>
          </a:bodyPr>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In 2016, in the wake of the San Bernardino terror attacks in Southern California, the FBI desired access to the deceased suspects’ work iPhone for further leads on what happened. They found that the workphone was encrypted. Since the suspects could not unlock it as they were dead, the FBI went straight to Apple in an attempt to get the phone unlocked.</a:t>
            </a:r>
            <a:endParaRPr b="0" lang="en-US" sz="1950" spc="-1" strike="noStrike">
              <a:latin typeface="Arial"/>
            </a:endParaRPr>
          </a:p>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Apple refused to unlock the phone or implement a backdoor. The FBI filed suit against the company in response, requesting that a judge force Apple to remove the encryption on the phone.</a:t>
            </a:r>
            <a:endParaRPr b="0" lang="en-US" sz="1950" spc="-1" strike="noStrike">
              <a:latin typeface="Arial"/>
            </a:endParaRPr>
          </a:p>
          <a:p>
            <a:pPr marL="216000" indent="-216000">
              <a:lnSpc>
                <a:spcPct val="100000"/>
              </a:lnSpc>
              <a:spcAft>
                <a:spcPts val="853"/>
              </a:spcAft>
              <a:buClr>
                <a:srgbClr val="1c1c1c"/>
              </a:buClr>
              <a:buFont typeface="Wingdings" charset="2"/>
              <a:buChar char=""/>
            </a:pPr>
            <a:r>
              <a:rPr b="1" lang="en-US" sz="1950" spc="-1" strike="noStrike">
                <a:solidFill>
                  <a:srgbClr val="1c1c1c"/>
                </a:solidFill>
                <a:latin typeface="Source Sans Pro Semibold"/>
                <a:ea typeface="DejaVu Sans"/>
              </a:rPr>
              <a:t>The legal battle persisted for a number of months until the FBI found a private company capable of bypassing the encryption, and dropped the case against Apple.</a:t>
            </a:r>
            <a:endParaRPr b="0" lang="en-US" sz="1950" spc="-1" strike="noStrike">
              <a:latin typeface="Arial"/>
            </a:endParaRPr>
          </a:p>
          <a:p>
            <a:pPr marL="216000" indent="-216000">
              <a:lnSpc>
                <a:spcPct val="100000"/>
              </a:lnSpc>
              <a:spcAft>
                <a:spcPts val="853"/>
              </a:spcAft>
              <a:buClr>
                <a:srgbClr val="1c1c1c"/>
              </a:buClr>
              <a:buFont typeface="Wingdings" charset="2"/>
              <a:buChar char=""/>
            </a:pPr>
            <a:endParaRPr b="0" lang="en-US" sz="1950" spc="-1" strike="noStrike">
              <a:latin typeface="Arial"/>
            </a:endParaRPr>
          </a:p>
          <a:p>
            <a:pPr>
              <a:lnSpc>
                <a:spcPct val="100000"/>
              </a:lnSpc>
              <a:spcAft>
                <a:spcPts val="853"/>
              </a:spcAft>
            </a:pPr>
            <a:r>
              <a:rPr b="1" lang="en-US" sz="1950" spc="-1" strike="noStrike">
                <a:solidFill>
                  <a:srgbClr val="1c1c1c"/>
                </a:solidFill>
                <a:latin typeface="Source Sans Pro Semibold"/>
                <a:ea typeface="DejaVu Sans"/>
              </a:rPr>
              <a:t>SUMMARY: This incident demonstrates that encryption is not only an important legal consideration on the suspect’s end but it’s also important which company a suspect trusts to secure his or her devices.</a:t>
            </a:r>
            <a:endParaRPr b="0" lang="en-US" sz="1950" spc="-1" strike="noStrike">
              <a:latin typeface="Arial"/>
            </a:endParaRPr>
          </a:p>
        </p:txBody>
      </p:sp>
      <p:pic>
        <p:nvPicPr>
          <p:cNvPr id="87" name="" descr=""/>
          <p:cNvPicPr/>
          <p:nvPr/>
        </p:nvPicPr>
        <p:blipFill>
          <a:blip r:embed="rId1"/>
          <a:stretch/>
        </p:blipFill>
        <p:spPr>
          <a:xfrm>
            <a:off x="7543800" y="3002400"/>
            <a:ext cx="2971080" cy="1856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302</TotalTime>
  <Application>LibreOffice/7.0.1.2$Windows_X86_64 LibreOffice_project/7cbcfc562f6eb6708b5ff7d7397325de9e764452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2021-06-01T19:09:59Z</dcterms:created>
  <dc:creator/>
  <dc:description/>
  <dc:language>en-US</dc:language>
  <cp:lastModifiedBy/>
  <cp:lastPrinted>2021-06-03T19:10:37Z</cp:lastPrinted>
  <dcterms:modified xsi:type="dcterms:W3CDTF">2021-06-03T19:17:36Z</dcterms:modified>
  <cp:revision>39</cp:revision>
  <dc:subject/>
  <dc:title>Alizarin</dc:title>
</cp:coreProperties>
</file>