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27" d="100"/>
          <a:sy n="127" d="100"/>
        </p:scale>
        <p:origin x="60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6C06-DD42-E516-423D-98F64E7088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497381-8DC7-2ECF-E8BC-04C41610B5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EB569A-1A50-FD5E-6729-763DF296E258}"/>
              </a:ext>
            </a:extLst>
          </p:cNvPr>
          <p:cNvSpPr>
            <a:spLocks noGrp="1"/>
          </p:cNvSpPr>
          <p:nvPr>
            <p:ph type="dt" sz="half" idx="10"/>
          </p:nvPr>
        </p:nvSpPr>
        <p:spPr/>
        <p:txBody>
          <a:bodyPr/>
          <a:lstStyle/>
          <a:p>
            <a:fld id="{6948566C-68CF-47BB-A12E-261FBDB866AF}" type="datetimeFigureOut">
              <a:rPr lang="en-US" smtClean="0"/>
              <a:t>5/28/2025</a:t>
            </a:fld>
            <a:endParaRPr lang="en-US"/>
          </a:p>
        </p:txBody>
      </p:sp>
      <p:sp>
        <p:nvSpPr>
          <p:cNvPr id="5" name="Footer Placeholder 4">
            <a:extLst>
              <a:ext uri="{FF2B5EF4-FFF2-40B4-BE49-F238E27FC236}">
                <a16:creationId xmlns:a16="http://schemas.microsoft.com/office/drawing/2014/main" id="{162B2DB3-E06C-DBDA-40A3-E49105BB2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B0C3C-4FEB-AFEC-3242-0D62EEB91F04}"/>
              </a:ext>
            </a:extLst>
          </p:cNvPr>
          <p:cNvSpPr>
            <a:spLocks noGrp="1"/>
          </p:cNvSpPr>
          <p:nvPr>
            <p:ph type="sldNum" sz="quarter" idx="12"/>
          </p:nvPr>
        </p:nvSpPr>
        <p:spPr/>
        <p:txBody>
          <a:bodyPr/>
          <a:lstStyle/>
          <a:p>
            <a:fld id="{21335E68-1BEF-4ECB-9BE4-5A30BB43F471}" type="slidenum">
              <a:rPr lang="en-US" smtClean="0"/>
              <a:t>‹#›</a:t>
            </a:fld>
            <a:endParaRPr lang="en-US"/>
          </a:p>
        </p:txBody>
      </p:sp>
    </p:spTree>
    <p:extLst>
      <p:ext uri="{BB962C8B-B14F-4D97-AF65-F5344CB8AC3E}">
        <p14:creationId xmlns:p14="http://schemas.microsoft.com/office/powerpoint/2010/main" val="287285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E2E9-410A-D1E1-46D6-2E3A971B74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8B32E9-49DE-95B5-90D9-AE15259A6C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0AAC4-7A13-7ADB-7A83-91D43E3FD0B1}"/>
              </a:ext>
            </a:extLst>
          </p:cNvPr>
          <p:cNvSpPr>
            <a:spLocks noGrp="1"/>
          </p:cNvSpPr>
          <p:nvPr>
            <p:ph type="dt" sz="half" idx="10"/>
          </p:nvPr>
        </p:nvSpPr>
        <p:spPr/>
        <p:txBody>
          <a:bodyPr/>
          <a:lstStyle/>
          <a:p>
            <a:fld id="{6948566C-68CF-47BB-A12E-261FBDB866AF}" type="datetimeFigureOut">
              <a:rPr lang="en-US" smtClean="0"/>
              <a:t>5/28/2025</a:t>
            </a:fld>
            <a:endParaRPr lang="en-US"/>
          </a:p>
        </p:txBody>
      </p:sp>
      <p:sp>
        <p:nvSpPr>
          <p:cNvPr id="5" name="Footer Placeholder 4">
            <a:extLst>
              <a:ext uri="{FF2B5EF4-FFF2-40B4-BE49-F238E27FC236}">
                <a16:creationId xmlns:a16="http://schemas.microsoft.com/office/drawing/2014/main" id="{A4C4CDBF-B5A2-4AED-AC12-19CFDE40C9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B99B5-326B-B54B-A7CE-4C454836EAC1}"/>
              </a:ext>
            </a:extLst>
          </p:cNvPr>
          <p:cNvSpPr>
            <a:spLocks noGrp="1"/>
          </p:cNvSpPr>
          <p:nvPr>
            <p:ph type="sldNum" sz="quarter" idx="12"/>
          </p:nvPr>
        </p:nvSpPr>
        <p:spPr/>
        <p:txBody>
          <a:bodyPr/>
          <a:lstStyle/>
          <a:p>
            <a:fld id="{21335E68-1BEF-4ECB-9BE4-5A30BB43F471}" type="slidenum">
              <a:rPr lang="en-US" smtClean="0"/>
              <a:t>‹#›</a:t>
            </a:fld>
            <a:endParaRPr lang="en-US"/>
          </a:p>
        </p:txBody>
      </p:sp>
    </p:spTree>
    <p:extLst>
      <p:ext uri="{BB962C8B-B14F-4D97-AF65-F5344CB8AC3E}">
        <p14:creationId xmlns:p14="http://schemas.microsoft.com/office/powerpoint/2010/main" val="2559798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C21A3-E452-7AD8-D6F3-2DECF73DF9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CE37A8-1128-F8CF-0119-3CB8B10C60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3780A-AAB7-957A-9929-F35B2BF9BF5B}"/>
              </a:ext>
            </a:extLst>
          </p:cNvPr>
          <p:cNvSpPr>
            <a:spLocks noGrp="1"/>
          </p:cNvSpPr>
          <p:nvPr>
            <p:ph type="dt" sz="half" idx="10"/>
          </p:nvPr>
        </p:nvSpPr>
        <p:spPr/>
        <p:txBody>
          <a:bodyPr/>
          <a:lstStyle/>
          <a:p>
            <a:fld id="{6948566C-68CF-47BB-A12E-261FBDB866AF}" type="datetimeFigureOut">
              <a:rPr lang="en-US" smtClean="0"/>
              <a:t>5/28/2025</a:t>
            </a:fld>
            <a:endParaRPr lang="en-US"/>
          </a:p>
        </p:txBody>
      </p:sp>
      <p:sp>
        <p:nvSpPr>
          <p:cNvPr id="5" name="Footer Placeholder 4">
            <a:extLst>
              <a:ext uri="{FF2B5EF4-FFF2-40B4-BE49-F238E27FC236}">
                <a16:creationId xmlns:a16="http://schemas.microsoft.com/office/drawing/2014/main" id="{6312CFB6-904E-7E89-8B37-611B092A9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10A6DF-D66B-C6C1-5DC9-96185D171D3B}"/>
              </a:ext>
            </a:extLst>
          </p:cNvPr>
          <p:cNvSpPr>
            <a:spLocks noGrp="1"/>
          </p:cNvSpPr>
          <p:nvPr>
            <p:ph type="sldNum" sz="quarter" idx="12"/>
          </p:nvPr>
        </p:nvSpPr>
        <p:spPr/>
        <p:txBody>
          <a:bodyPr/>
          <a:lstStyle/>
          <a:p>
            <a:fld id="{21335E68-1BEF-4ECB-9BE4-5A30BB43F471}" type="slidenum">
              <a:rPr lang="en-US" smtClean="0"/>
              <a:t>‹#›</a:t>
            </a:fld>
            <a:endParaRPr lang="en-US"/>
          </a:p>
        </p:txBody>
      </p:sp>
    </p:spTree>
    <p:extLst>
      <p:ext uri="{BB962C8B-B14F-4D97-AF65-F5344CB8AC3E}">
        <p14:creationId xmlns:p14="http://schemas.microsoft.com/office/powerpoint/2010/main" val="102193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D79B-0848-1392-31B8-B8C4FA2F38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B50D6E-59F2-46D8-9D5B-AF55A06428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8DDCB-E6FB-3A81-9BE8-3B69C91C3592}"/>
              </a:ext>
            </a:extLst>
          </p:cNvPr>
          <p:cNvSpPr>
            <a:spLocks noGrp="1"/>
          </p:cNvSpPr>
          <p:nvPr>
            <p:ph type="dt" sz="half" idx="10"/>
          </p:nvPr>
        </p:nvSpPr>
        <p:spPr/>
        <p:txBody>
          <a:bodyPr/>
          <a:lstStyle/>
          <a:p>
            <a:fld id="{6948566C-68CF-47BB-A12E-261FBDB866AF}" type="datetimeFigureOut">
              <a:rPr lang="en-US" smtClean="0"/>
              <a:t>5/28/2025</a:t>
            </a:fld>
            <a:endParaRPr lang="en-US"/>
          </a:p>
        </p:txBody>
      </p:sp>
      <p:sp>
        <p:nvSpPr>
          <p:cNvPr id="5" name="Footer Placeholder 4">
            <a:extLst>
              <a:ext uri="{FF2B5EF4-FFF2-40B4-BE49-F238E27FC236}">
                <a16:creationId xmlns:a16="http://schemas.microsoft.com/office/drawing/2014/main" id="{0F501BC0-3644-55E7-2644-4B054F376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A5697-8B83-1004-E6A9-D65E71C73A30}"/>
              </a:ext>
            </a:extLst>
          </p:cNvPr>
          <p:cNvSpPr>
            <a:spLocks noGrp="1"/>
          </p:cNvSpPr>
          <p:nvPr>
            <p:ph type="sldNum" sz="quarter" idx="12"/>
          </p:nvPr>
        </p:nvSpPr>
        <p:spPr/>
        <p:txBody>
          <a:bodyPr/>
          <a:lstStyle/>
          <a:p>
            <a:fld id="{21335E68-1BEF-4ECB-9BE4-5A30BB43F471}" type="slidenum">
              <a:rPr lang="en-US" smtClean="0"/>
              <a:t>‹#›</a:t>
            </a:fld>
            <a:endParaRPr lang="en-US"/>
          </a:p>
        </p:txBody>
      </p:sp>
    </p:spTree>
    <p:extLst>
      <p:ext uri="{BB962C8B-B14F-4D97-AF65-F5344CB8AC3E}">
        <p14:creationId xmlns:p14="http://schemas.microsoft.com/office/powerpoint/2010/main" val="2740856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10D2-F4ED-BE8A-B1E7-B83349D5DF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99410C-B05F-2D2A-3F0B-C661E29AA6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93C0E-B8DF-A0F7-2990-7D38787EE374}"/>
              </a:ext>
            </a:extLst>
          </p:cNvPr>
          <p:cNvSpPr>
            <a:spLocks noGrp="1"/>
          </p:cNvSpPr>
          <p:nvPr>
            <p:ph type="dt" sz="half" idx="10"/>
          </p:nvPr>
        </p:nvSpPr>
        <p:spPr/>
        <p:txBody>
          <a:bodyPr/>
          <a:lstStyle/>
          <a:p>
            <a:fld id="{6948566C-68CF-47BB-A12E-261FBDB866AF}" type="datetimeFigureOut">
              <a:rPr lang="en-US" smtClean="0"/>
              <a:t>5/28/2025</a:t>
            </a:fld>
            <a:endParaRPr lang="en-US"/>
          </a:p>
        </p:txBody>
      </p:sp>
      <p:sp>
        <p:nvSpPr>
          <p:cNvPr id="5" name="Footer Placeholder 4">
            <a:extLst>
              <a:ext uri="{FF2B5EF4-FFF2-40B4-BE49-F238E27FC236}">
                <a16:creationId xmlns:a16="http://schemas.microsoft.com/office/drawing/2014/main" id="{2986165C-4FC1-5D9B-8432-E27E0522D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7A97B-3F87-172B-B4E8-A7A5C6E4A2D5}"/>
              </a:ext>
            </a:extLst>
          </p:cNvPr>
          <p:cNvSpPr>
            <a:spLocks noGrp="1"/>
          </p:cNvSpPr>
          <p:nvPr>
            <p:ph type="sldNum" sz="quarter" idx="12"/>
          </p:nvPr>
        </p:nvSpPr>
        <p:spPr/>
        <p:txBody>
          <a:bodyPr/>
          <a:lstStyle/>
          <a:p>
            <a:fld id="{21335E68-1BEF-4ECB-9BE4-5A30BB43F471}" type="slidenum">
              <a:rPr lang="en-US" smtClean="0"/>
              <a:t>‹#›</a:t>
            </a:fld>
            <a:endParaRPr lang="en-US"/>
          </a:p>
        </p:txBody>
      </p:sp>
    </p:spTree>
    <p:extLst>
      <p:ext uri="{BB962C8B-B14F-4D97-AF65-F5344CB8AC3E}">
        <p14:creationId xmlns:p14="http://schemas.microsoft.com/office/powerpoint/2010/main" val="1016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A79A-915C-0C26-EA34-7CAD1EF03C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9DD30F-FCDE-FA10-BC85-16E10BAF5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75C0E3-3533-2551-061D-641047161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9B74C8-F54F-166A-92E8-61C0A1DE9FEC}"/>
              </a:ext>
            </a:extLst>
          </p:cNvPr>
          <p:cNvSpPr>
            <a:spLocks noGrp="1"/>
          </p:cNvSpPr>
          <p:nvPr>
            <p:ph type="dt" sz="half" idx="10"/>
          </p:nvPr>
        </p:nvSpPr>
        <p:spPr/>
        <p:txBody>
          <a:bodyPr/>
          <a:lstStyle/>
          <a:p>
            <a:fld id="{6948566C-68CF-47BB-A12E-261FBDB866AF}" type="datetimeFigureOut">
              <a:rPr lang="en-US" smtClean="0"/>
              <a:t>5/28/2025</a:t>
            </a:fld>
            <a:endParaRPr lang="en-US"/>
          </a:p>
        </p:txBody>
      </p:sp>
      <p:sp>
        <p:nvSpPr>
          <p:cNvPr id="6" name="Footer Placeholder 5">
            <a:extLst>
              <a:ext uri="{FF2B5EF4-FFF2-40B4-BE49-F238E27FC236}">
                <a16:creationId xmlns:a16="http://schemas.microsoft.com/office/drawing/2014/main" id="{753468EA-D135-DA9D-E2CA-B6A55073D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472EF-0969-B673-3FAE-8218BC3FD54B}"/>
              </a:ext>
            </a:extLst>
          </p:cNvPr>
          <p:cNvSpPr>
            <a:spLocks noGrp="1"/>
          </p:cNvSpPr>
          <p:nvPr>
            <p:ph type="sldNum" sz="quarter" idx="12"/>
          </p:nvPr>
        </p:nvSpPr>
        <p:spPr/>
        <p:txBody>
          <a:bodyPr/>
          <a:lstStyle/>
          <a:p>
            <a:fld id="{21335E68-1BEF-4ECB-9BE4-5A30BB43F471}" type="slidenum">
              <a:rPr lang="en-US" smtClean="0"/>
              <a:t>‹#›</a:t>
            </a:fld>
            <a:endParaRPr lang="en-US"/>
          </a:p>
        </p:txBody>
      </p:sp>
    </p:spTree>
    <p:extLst>
      <p:ext uri="{BB962C8B-B14F-4D97-AF65-F5344CB8AC3E}">
        <p14:creationId xmlns:p14="http://schemas.microsoft.com/office/powerpoint/2010/main" val="2385872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86B8-B029-8A58-49E1-50A102BEB9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397616-3D6F-88BB-EA64-6636D5CD94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12E00C-0DFB-C66B-413B-F28F62B6E6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5C5CA9-F967-8B48-28A1-F7C7ED820A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F0F639-DA62-B39C-73DF-D5C5A75897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4562DD-9269-716A-4FE1-C322886F34F7}"/>
              </a:ext>
            </a:extLst>
          </p:cNvPr>
          <p:cNvSpPr>
            <a:spLocks noGrp="1"/>
          </p:cNvSpPr>
          <p:nvPr>
            <p:ph type="dt" sz="half" idx="10"/>
          </p:nvPr>
        </p:nvSpPr>
        <p:spPr/>
        <p:txBody>
          <a:bodyPr/>
          <a:lstStyle/>
          <a:p>
            <a:fld id="{6948566C-68CF-47BB-A12E-261FBDB866AF}" type="datetimeFigureOut">
              <a:rPr lang="en-US" smtClean="0"/>
              <a:t>5/28/2025</a:t>
            </a:fld>
            <a:endParaRPr lang="en-US"/>
          </a:p>
        </p:txBody>
      </p:sp>
      <p:sp>
        <p:nvSpPr>
          <p:cNvPr id="8" name="Footer Placeholder 7">
            <a:extLst>
              <a:ext uri="{FF2B5EF4-FFF2-40B4-BE49-F238E27FC236}">
                <a16:creationId xmlns:a16="http://schemas.microsoft.com/office/drawing/2014/main" id="{45AC7C84-F64A-716B-97AA-617C30F373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086EC1-89DC-7D65-A19D-DBC724ADE03F}"/>
              </a:ext>
            </a:extLst>
          </p:cNvPr>
          <p:cNvSpPr>
            <a:spLocks noGrp="1"/>
          </p:cNvSpPr>
          <p:nvPr>
            <p:ph type="sldNum" sz="quarter" idx="12"/>
          </p:nvPr>
        </p:nvSpPr>
        <p:spPr/>
        <p:txBody>
          <a:bodyPr/>
          <a:lstStyle/>
          <a:p>
            <a:fld id="{21335E68-1BEF-4ECB-9BE4-5A30BB43F471}" type="slidenum">
              <a:rPr lang="en-US" smtClean="0"/>
              <a:t>‹#›</a:t>
            </a:fld>
            <a:endParaRPr lang="en-US"/>
          </a:p>
        </p:txBody>
      </p:sp>
    </p:spTree>
    <p:extLst>
      <p:ext uri="{BB962C8B-B14F-4D97-AF65-F5344CB8AC3E}">
        <p14:creationId xmlns:p14="http://schemas.microsoft.com/office/powerpoint/2010/main" val="120041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20F7-9DC9-8870-81FC-4E1BF18777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9E23F3-A843-E9A7-E82C-40765683221E}"/>
              </a:ext>
            </a:extLst>
          </p:cNvPr>
          <p:cNvSpPr>
            <a:spLocks noGrp="1"/>
          </p:cNvSpPr>
          <p:nvPr>
            <p:ph type="dt" sz="half" idx="10"/>
          </p:nvPr>
        </p:nvSpPr>
        <p:spPr/>
        <p:txBody>
          <a:bodyPr/>
          <a:lstStyle/>
          <a:p>
            <a:fld id="{6948566C-68CF-47BB-A12E-261FBDB866AF}" type="datetimeFigureOut">
              <a:rPr lang="en-US" smtClean="0"/>
              <a:t>5/28/2025</a:t>
            </a:fld>
            <a:endParaRPr lang="en-US"/>
          </a:p>
        </p:txBody>
      </p:sp>
      <p:sp>
        <p:nvSpPr>
          <p:cNvPr id="4" name="Footer Placeholder 3">
            <a:extLst>
              <a:ext uri="{FF2B5EF4-FFF2-40B4-BE49-F238E27FC236}">
                <a16:creationId xmlns:a16="http://schemas.microsoft.com/office/drawing/2014/main" id="{43DF95AF-7928-D685-52F9-92BC29978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4E4E3D-F847-7619-99C6-FF49D32CA010}"/>
              </a:ext>
            </a:extLst>
          </p:cNvPr>
          <p:cNvSpPr>
            <a:spLocks noGrp="1"/>
          </p:cNvSpPr>
          <p:nvPr>
            <p:ph type="sldNum" sz="quarter" idx="12"/>
          </p:nvPr>
        </p:nvSpPr>
        <p:spPr/>
        <p:txBody>
          <a:bodyPr/>
          <a:lstStyle/>
          <a:p>
            <a:fld id="{21335E68-1BEF-4ECB-9BE4-5A30BB43F471}" type="slidenum">
              <a:rPr lang="en-US" smtClean="0"/>
              <a:t>‹#›</a:t>
            </a:fld>
            <a:endParaRPr lang="en-US"/>
          </a:p>
        </p:txBody>
      </p:sp>
    </p:spTree>
    <p:extLst>
      <p:ext uri="{BB962C8B-B14F-4D97-AF65-F5344CB8AC3E}">
        <p14:creationId xmlns:p14="http://schemas.microsoft.com/office/powerpoint/2010/main" val="53665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06E8DC-64FE-572B-16AB-FEA104BEC78B}"/>
              </a:ext>
            </a:extLst>
          </p:cNvPr>
          <p:cNvSpPr>
            <a:spLocks noGrp="1"/>
          </p:cNvSpPr>
          <p:nvPr>
            <p:ph type="dt" sz="half" idx="10"/>
          </p:nvPr>
        </p:nvSpPr>
        <p:spPr/>
        <p:txBody>
          <a:bodyPr/>
          <a:lstStyle/>
          <a:p>
            <a:fld id="{6948566C-68CF-47BB-A12E-261FBDB866AF}" type="datetimeFigureOut">
              <a:rPr lang="en-US" smtClean="0"/>
              <a:t>5/28/2025</a:t>
            </a:fld>
            <a:endParaRPr lang="en-US"/>
          </a:p>
        </p:txBody>
      </p:sp>
      <p:sp>
        <p:nvSpPr>
          <p:cNvPr id="3" name="Footer Placeholder 2">
            <a:extLst>
              <a:ext uri="{FF2B5EF4-FFF2-40B4-BE49-F238E27FC236}">
                <a16:creationId xmlns:a16="http://schemas.microsoft.com/office/drawing/2014/main" id="{80A7A1BB-82A8-86D4-78D1-8054271550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05BD0A-66CA-E2D0-ADFA-8B6FBC1E8058}"/>
              </a:ext>
            </a:extLst>
          </p:cNvPr>
          <p:cNvSpPr>
            <a:spLocks noGrp="1"/>
          </p:cNvSpPr>
          <p:nvPr>
            <p:ph type="sldNum" sz="quarter" idx="12"/>
          </p:nvPr>
        </p:nvSpPr>
        <p:spPr/>
        <p:txBody>
          <a:bodyPr/>
          <a:lstStyle/>
          <a:p>
            <a:fld id="{21335E68-1BEF-4ECB-9BE4-5A30BB43F471}" type="slidenum">
              <a:rPr lang="en-US" smtClean="0"/>
              <a:t>‹#›</a:t>
            </a:fld>
            <a:endParaRPr lang="en-US"/>
          </a:p>
        </p:txBody>
      </p:sp>
    </p:spTree>
    <p:extLst>
      <p:ext uri="{BB962C8B-B14F-4D97-AF65-F5344CB8AC3E}">
        <p14:creationId xmlns:p14="http://schemas.microsoft.com/office/powerpoint/2010/main" val="412325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E477-E4B2-2745-2D18-51173014F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D273BB-5D57-B679-37BF-243F0C9DA6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935420-FF3E-56C3-1F52-85566118A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5CB93-2442-53C8-DFBF-36789C40A532}"/>
              </a:ext>
            </a:extLst>
          </p:cNvPr>
          <p:cNvSpPr>
            <a:spLocks noGrp="1"/>
          </p:cNvSpPr>
          <p:nvPr>
            <p:ph type="dt" sz="half" idx="10"/>
          </p:nvPr>
        </p:nvSpPr>
        <p:spPr/>
        <p:txBody>
          <a:bodyPr/>
          <a:lstStyle/>
          <a:p>
            <a:fld id="{6948566C-68CF-47BB-A12E-261FBDB866AF}" type="datetimeFigureOut">
              <a:rPr lang="en-US" smtClean="0"/>
              <a:t>5/28/2025</a:t>
            </a:fld>
            <a:endParaRPr lang="en-US"/>
          </a:p>
        </p:txBody>
      </p:sp>
      <p:sp>
        <p:nvSpPr>
          <p:cNvPr id="6" name="Footer Placeholder 5">
            <a:extLst>
              <a:ext uri="{FF2B5EF4-FFF2-40B4-BE49-F238E27FC236}">
                <a16:creationId xmlns:a16="http://schemas.microsoft.com/office/drawing/2014/main" id="{56B4C762-2B10-87D4-8AD9-B217F0078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9FE3E-9F41-3832-0597-4B062C75845A}"/>
              </a:ext>
            </a:extLst>
          </p:cNvPr>
          <p:cNvSpPr>
            <a:spLocks noGrp="1"/>
          </p:cNvSpPr>
          <p:nvPr>
            <p:ph type="sldNum" sz="quarter" idx="12"/>
          </p:nvPr>
        </p:nvSpPr>
        <p:spPr/>
        <p:txBody>
          <a:bodyPr/>
          <a:lstStyle/>
          <a:p>
            <a:fld id="{21335E68-1BEF-4ECB-9BE4-5A30BB43F471}" type="slidenum">
              <a:rPr lang="en-US" smtClean="0"/>
              <a:t>‹#›</a:t>
            </a:fld>
            <a:endParaRPr lang="en-US"/>
          </a:p>
        </p:txBody>
      </p:sp>
    </p:spTree>
    <p:extLst>
      <p:ext uri="{BB962C8B-B14F-4D97-AF65-F5344CB8AC3E}">
        <p14:creationId xmlns:p14="http://schemas.microsoft.com/office/powerpoint/2010/main" val="3921211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B3C3-1B7E-702F-B52D-E39479B2AA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9A9C05-0C0F-A8CD-6BEA-B2FDA8BD1D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820093-B00F-E67E-E44B-666132551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77A081-71D1-F97E-E1B1-08DC3795CB22}"/>
              </a:ext>
            </a:extLst>
          </p:cNvPr>
          <p:cNvSpPr>
            <a:spLocks noGrp="1"/>
          </p:cNvSpPr>
          <p:nvPr>
            <p:ph type="dt" sz="half" idx="10"/>
          </p:nvPr>
        </p:nvSpPr>
        <p:spPr/>
        <p:txBody>
          <a:bodyPr/>
          <a:lstStyle/>
          <a:p>
            <a:fld id="{6948566C-68CF-47BB-A12E-261FBDB866AF}" type="datetimeFigureOut">
              <a:rPr lang="en-US" smtClean="0"/>
              <a:t>5/28/2025</a:t>
            </a:fld>
            <a:endParaRPr lang="en-US"/>
          </a:p>
        </p:txBody>
      </p:sp>
      <p:sp>
        <p:nvSpPr>
          <p:cNvPr id="6" name="Footer Placeholder 5">
            <a:extLst>
              <a:ext uri="{FF2B5EF4-FFF2-40B4-BE49-F238E27FC236}">
                <a16:creationId xmlns:a16="http://schemas.microsoft.com/office/drawing/2014/main" id="{8DFBD4DF-6C82-6549-650F-98C6670C4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80876-960D-043D-F9C9-D563B61D399B}"/>
              </a:ext>
            </a:extLst>
          </p:cNvPr>
          <p:cNvSpPr>
            <a:spLocks noGrp="1"/>
          </p:cNvSpPr>
          <p:nvPr>
            <p:ph type="sldNum" sz="quarter" idx="12"/>
          </p:nvPr>
        </p:nvSpPr>
        <p:spPr/>
        <p:txBody>
          <a:bodyPr/>
          <a:lstStyle/>
          <a:p>
            <a:fld id="{21335E68-1BEF-4ECB-9BE4-5A30BB43F471}" type="slidenum">
              <a:rPr lang="en-US" smtClean="0"/>
              <a:t>‹#›</a:t>
            </a:fld>
            <a:endParaRPr lang="en-US"/>
          </a:p>
        </p:txBody>
      </p:sp>
    </p:spTree>
    <p:extLst>
      <p:ext uri="{BB962C8B-B14F-4D97-AF65-F5344CB8AC3E}">
        <p14:creationId xmlns:p14="http://schemas.microsoft.com/office/powerpoint/2010/main" val="13284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B1C82F-DFC3-83E3-0ABD-5EDFE05AB4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246F32-68B8-9794-15E1-C50AD606FF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36A58-24FB-0259-72BC-1229BF77AF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8566C-68CF-47BB-A12E-261FBDB866AF}" type="datetimeFigureOut">
              <a:rPr lang="en-US" smtClean="0"/>
              <a:t>5/28/2025</a:t>
            </a:fld>
            <a:endParaRPr lang="en-US"/>
          </a:p>
        </p:txBody>
      </p:sp>
      <p:sp>
        <p:nvSpPr>
          <p:cNvPr id="5" name="Footer Placeholder 4">
            <a:extLst>
              <a:ext uri="{FF2B5EF4-FFF2-40B4-BE49-F238E27FC236}">
                <a16:creationId xmlns:a16="http://schemas.microsoft.com/office/drawing/2014/main" id="{FFB36E08-DFB5-E963-F87C-8A92723A3F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B8C905-5038-1DB3-53BB-E68828D9ED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35E68-1BEF-4ECB-9BE4-5A30BB43F471}" type="slidenum">
              <a:rPr lang="en-US" smtClean="0"/>
              <a:t>‹#›</a:t>
            </a:fld>
            <a:endParaRPr lang="en-US"/>
          </a:p>
        </p:txBody>
      </p:sp>
    </p:spTree>
    <p:extLst>
      <p:ext uri="{BB962C8B-B14F-4D97-AF65-F5344CB8AC3E}">
        <p14:creationId xmlns:p14="http://schemas.microsoft.com/office/powerpoint/2010/main" val="343037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6B2-C341-D8DB-498A-B02412E7C9D1}"/>
              </a:ext>
            </a:extLst>
          </p:cNvPr>
          <p:cNvSpPr>
            <a:spLocks noGrp="1"/>
          </p:cNvSpPr>
          <p:nvPr>
            <p:ph type="ctrTitle"/>
          </p:nvPr>
        </p:nvSpPr>
        <p:spPr>
          <a:xfrm>
            <a:off x="1493949" y="414025"/>
            <a:ext cx="9144000" cy="770831"/>
          </a:xfrm>
        </p:spPr>
        <p:txBody>
          <a:bodyPr>
            <a:normAutofit fontScale="90000"/>
          </a:bodyPr>
          <a:lstStyle/>
          <a:p>
            <a:r>
              <a:rPr lang="en-US" dirty="0"/>
              <a:t>Billing Architecture</a:t>
            </a:r>
          </a:p>
        </p:txBody>
      </p:sp>
      <p:sp>
        <p:nvSpPr>
          <p:cNvPr id="4" name="Rectangle: Rounded Corners 3">
            <a:extLst>
              <a:ext uri="{FF2B5EF4-FFF2-40B4-BE49-F238E27FC236}">
                <a16:creationId xmlns:a16="http://schemas.microsoft.com/office/drawing/2014/main" id="{63D92112-61C8-368A-331E-17A5F28E18FF}"/>
              </a:ext>
            </a:extLst>
          </p:cNvPr>
          <p:cNvSpPr/>
          <p:nvPr/>
        </p:nvSpPr>
        <p:spPr>
          <a:xfrm>
            <a:off x="3100378" y="1832956"/>
            <a:ext cx="2216714" cy="245106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Scheduler Apps</a:t>
            </a:r>
          </a:p>
          <a:p>
            <a:pPr marL="285750" indent="-285750">
              <a:buFontTx/>
              <a:buChar char="-"/>
            </a:pPr>
            <a:r>
              <a:rPr lang="en-US" sz="1200" dirty="0" err="1"/>
              <a:t>BillScheduler</a:t>
            </a:r>
            <a:endParaRPr lang="en-US" sz="1200" dirty="0"/>
          </a:p>
          <a:p>
            <a:pPr marL="285750" indent="-285750">
              <a:buFontTx/>
              <a:buChar char="-"/>
            </a:pPr>
            <a:r>
              <a:rPr lang="en-US" sz="1200" dirty="0" err="1"/>
              <a:t>NewPaymentScheduler</a:t>
            </a:r>
            <a:endParaRPr lang="en-US" sz="1200" dirty="0"/>
          </a:p>
          <a:p>
            <a:pPr marL="285750" indent="-285750">
              <a:buFontTx/>
              <a:buChar char="-"/>
            </a:pPr>
            <a:r>
              <a:rPr lang="en-US" sz="1200" dirty="0" err="1"/>
              <a:t>RetryPaymentScheduler</a:t>
            </a:r>
            <a:endParaRPr lang="en-US" sz="1200" dirty="0"/>
          </a:p>
          <a:p>
            <a:pPr marL="285750" indent="-285750">
              <a:buFontTx/>
              <a:buChar char="-"/>
            </a:pPr>
            <a:r>
              <a:rPr lang="en-US" sz="1200" dirty="0" err="1"/>
              <a:t>ReminderScheduler</a:t>
            </a:r>
            <a:endParaRPr lang="en-US" sz="1200" dirty="0"/>
          </a:p>
          <a:p>
            <a:pPr marL="285750" indent="-285750">
              <a:buFontTx/>
              <a:buChar char="-"/>
            </a:pPr>
            <a:r>
              <a:rPr lang="en-US" sz="1200" dirty="0" err="1"/>
              <a:t>DelinquentScheduler</a:t>
            </a:r>
            <a:endParaRPr lang="en-US" sz="1200" dirty="0"/>
          </a:p>
          <a:p>
            <a:pPr marL="285750" indent="-285750">
              <a:buFontTx/>
              <a:buChar char="-"/>
            </a:pPr>
            <a:endParaRPr lang="en-US" sz="1200" dirty="0"/>
          </a:p>
          <a:p>
            <a:r>
              <a:rPr lang="en-US" sz="1200" dirty="0"/>
              <a:t>(Could be stand alone apps, or Web APIs, possibly behind load balancer like Back End APIs)</a:t>
            </a:r>
          </a:p>
        </p:txBody>
      </p:sp>
      <p:sp>
        <p:nvSpPr>
          <p:cNvPr id="14" name="Rectangle: Rounded Corners 13">
            <a:extLst>
              <a:ext uri="{FF2B5EF4-FFF2-40B4-BE49-F238E27FC236}">
                <a16:creationId xmlns:a16="http://schemas.microsoft.com/office/drawing/2014/main" id="{8B3807C2-7AF5-89CD-DF0B-D5ECFBCBD049}"/>
              </a:ext>
            </a:extLst>
          </p:cNvPr>
          <p:cNvSpPr/>
          <p:nvPr/>
        </p:nvSpPr>
        <p:spPr>
          <a:xfrm>
            <a:off x="9811336" y="2484027"/>
            <a:ext cx="1143557" cy="5192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Database</a:t>
            </a:r>
          </a:p>
        </p:txBody>
      </p:sp>
      <p:sp>
        <p:nvSpPr>
          <p:cNvPr id="26" name="Rectangle: Rounded Corners 25">
            <a:extLst>
              <a:ext uri="{FF2B5EF4-FFF2-40B4-BE49-F238E27FC236}">
                <a16:creationId xmlns:a16="http://schemas.microsoft.com/office/drawing/2014/main" id="{89CA3B3B-C9B2-8AAA-38EB-1AA7D3A1ACA7}"/>
              </a:ext>
            </a:extLst>
          </p:cNvPr>
          <p:cNvSpPr/>
          <p:nvPr/>
        </p:nvSpPr>
        <p:spPr>
          <a:xfrm>
            <a:off x="272305" y="1767176"/>
            <a:ext cx="2161202" cy="25594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Scheduler Cron/</a:t>
            </a:r>
            <a:r>
              <a:rPr lang="en-US" dirty="0" err="1"/>
              <a:t>Mgr</a:t>
            </a:r>
            <a:endParaRPr lang="en-US" dirty="0"/>
          </a:p>
          <a:p>
            <a:pPr algn="ctr"/>
            <a:endParaRPr lang="en-US" dirty="0"/>
          </a:p>
          <a:p>
            <a:pPr algn="ctr"/>
            <a:r>
              <a:rPr lang="en-US" sz="1200" dirty="0"/>
              <a:t>(Single Place to trigger schedulers from, preventing calls from many redundant instances.  Cloud has nice, redundant services to handle this)</a:t>
            </a:r>
          </a:p>
          <a:p>
            <a:pPr algn="ctr"/>
            <a:endParaRPr lang="en-US" dirty="0"/>
          </a:p>
        </p:txBody>
      </p:sp>
      <p:cxnSp>
        <p:nvCxnSpPr>
          <p:cNvPr id="28" name="Straight Arrow Connector 27">
            <a:extLst>
              <a:ext uri="{FF2B5EF4-FFF2-40B4-BE49-F238E27FC236}">
                <a16:creationId xmlns:a16="http://schemas.microsoft.com/office/drawing/2014/main" id="{F6ADC405-EC48-BEFF-6CEE-C0E4D43251FF}"/>
              </a:ext>
            </a:extLst>
          </p:cNvPr>
          <p:cNvCxnSpPr>
            <a:cxnSpLocks/>
            <a:stCxn id="26" idx="3"/>
            <a:endCxn id="4" idx="1"/>
          </p:cNvCxnSpPr>
          <p:nvPr/>
        </p:nvCxnSpPr>
        <p:spPr>
          <a:xfrm>
            <a:off x="2433507" y="3046888"/>
            <a:ext cx="666871" cy="11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56437F7-690A-77EF-991B-2D650C3FE4DB}"/>
              </a:ext>
            </a:extLst>
          </p:cNvPr>
          <p:cNvCxnSpPr>
            <a:cxnSpLocks/>
            <a:stCxn id="37" idx="3"/>
            <a:endCxn id="14" idx="1"/>
          </p:cNvCxnSpPr>
          <p:nvPr/>
        </p:nvCxnSpPr>
        <p:spPr>
          <a:xfrm>
            <a:off x="9488677" y="2743657"/>
            <a:ext cx="3226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FCCC9833-D262-DAAE-AB9E-36A06C51B2C0}"/>
              </a:ext>
            </a:extLst>
          </p:cNvPr>
          <p:cNvCxnSpPr>
            <a:cxnSpLocks/>
            <a:stCxn id="4" idx="3"/>
            <a:endCxn id="37" idx="1"/>
          </p:cNvCxnSpPr>
          <p:nvPr/>
        </p:nvCxnSpPr>
        <p:spPr>
          <a:xfrm flipV="1">
            <a:off x="5317092" y="2743657"/>
            <a:ext cx="1497107" cy="314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85D4B864-8B65-43D2-20B8-8976CA6EF02F}"/>
              </a:ext>
            </a:extLst>
          </p:cNvPr>
          <p:cNvGrpSpPr/>
          <p:nvPr/>
        </p:nvGrpSpPr>
        <p:grpSpPr>
          <a:xfrm>
            <a:off x="6814199" y="2036274"/>
            <a:ext cx="2674478" cy="1414766"/>
            <a:chOff x="5752215" y="2595243"/>
            <a:chExt cx="2514220" cy="1414766"/>
          </a:xfrm>
        </p:grpSpPr>
        <p:grpSp>
          <p:nvGrpSpPr>
            <p:cNvPr id="90" name="Group 89">
              <a:extLst>
                <a:ext uri="{FF2B5EF4-FFF2-40B4-BE49-F238E27FC236}">
                  <a16:creationId xmlns:a16="http://schemas.microsoft.com/office/drawing/2014/main" id="{2087F49C-92CC-2408-9AC4-7988F8DBD8DD}"/>
                </a:ext>
              </a:extLst>
            </p:cNvPr>
            <p:cNvGrpSpPr/>
            <p:nvPr/>
          </p:nvGrpSpPr>
          <p:grpSpPr>
            <a:xfrm>
              <a:off x="5752215" y="2595243"/>
              <a:ext cx="2514220" cy="1414766"/>
              <a:chOff x="5477815" y="4362987"/>
              <a:chExt cx="2514220" cy="1414766"/>
            </a:xfrm>
          </p:grpSpPr>
          <p:sp>
            <p:nvSpPr>
              <p:cNvPr id="37" name="Rectangle: Rounded Corners 36">
                <a:extLst>
                  <a:ext uri="{FF2B5EF4-FFF2-40B4-BE49-F238E27FC236}">
                    <a16:creationId xmlns:a16="http://schemas.microsoft.com/office/drawing/2014/main" id="{81C27327-1841-C380-AA10-5412EF06667F}"/>
                  </a:ext>
                </a:extLst>
              </p:cNvPr>
              <p:cNvSpPr/>
              <p:nvPr/>
            </p:nvSpPr>
            <p:spPr>
              <a:xfrm>
                <a:off x="5477815" y="4362987"/>
                <a:ext cx="2514220" cy="1414766"/>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Back End APIs</a:t>
                </a:r>
              </a:p>
            </p:txBody>
          </p:sp>
          <p:sp>
            <p:nvSpPr>
              <p:cNvPr id="5" name="Rectangle: Rounded Corners 4">
                <a:extLst>
                  <a:ext uri="{FF2B5EF4-FFF2-40B4-BE49-F238E27FC236}">
                    <a16:creationId xmlns:a16="http://schemas.microsoft.com/office/drawing/2014/main" id="{4264A91C-58EA-BE5A-4F4F-0FA7377D1725}"/>
                  </a:ext>
                </a:extLst>
              </p:cNvPr>
              <p:cNvSpPr/>
              <p:nvPr/>
            </p:nvSpPr>
            <p:spPr>
              <a:xfrm>
                <a:off x="5626738" y="4885829"/>
                <a:ext cx="806321" cy="4095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Load Balancer</a:t>
                </a:r>
              </a:p>
            </p:txBody>
          </p:sp>
          <p:sp>
            <p:nvSpPr>
              <p:cNvPr id="6" name="Rectangle: Rounded Corners 5">
                <a:extLst>
                  <a:ext uri="{FF2B5EF4-FFF2-40B4-BE49-F238E27FC236}">
                    <a16:creationId xmlns:a16="http://schemas.microsoft.com/office/drawing/2014/main" id="{F73E0E04-0033-8516-7A00-A4C4E147DA7B}"/>
                  </a:ext>
                </a:extLst>
              </p:cNvPr>
              <p:cNvSpPr/>
              <p:nvPr/>
            </p:nvSpPr>
            <p:spPr>
              <a:xfrm>
                <a:off x="6581982" y="4871686"/>
                <a:ext cx="1085867" cy="28636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Instance 1</a:t>
                </a:r>
              </a:p>
            </p:txBody>
          </p:sp>
          <p:cxnSp>
            <p:nvCxnSpPr>
              <p:cNvPr id="12" name="Straight Arrow Connector 11">
                <a:extLst>
                  <a:ext uri="{FF2B5EF4-FFF2-40B4-BE49-F238E27FC236}">
                    <a16:creationId xmlns:a16="http://schemas.microsoft.com/office/drawing/2014/main" id="{9351517B-A32C-2A6E-B732-6594B15D5796}"/>
                  </a:ext>
                </a:extLst>
              </p:cNvPr>
              <p:cNvCxnSpPr>
                <a:cxnSpLocks/>
                <a:stCxn id="5" idx="3"/>
                <a:endCxn id="6" idx="1"/>
              </p:cNvCxnSpPr>
              <p:nvPr/>
            </p:nvCxnSpPr>
            <p:spPr>
              <a:xfrm flipV="1">
                <a:off x="6433059" y="5014869"/>
                <a:ext cx="148923" cy="75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06C30E5-E442-2B46-BDBB-D9AD9E3AE0EA}"/>
                  </a:ext>
                </a:extLst>
              </p:cNvPr>
              <p:cNvCxnSpPr>
                <a:cxnSpLocks/>
                <a:stCxn id="6" idx="3"/>
                <a:endCxn id="37" idx="3"/>
              </p:cNvCxnSpPr>
              <p:nvPr/>
            </p:nvCxnSpPr>
            <p:spPr>
              <a:xfrm>
                <a:off x="7667849" y="5014869"/>
                <a:ext cx="324186" cy="55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46E1192-3BCA-A1C5-68C5-8392359D0E11}"/>
                  </a:ext>
                </a:extLst>
              </p:cNvPr>
              <p:cNvCxnSpPr>
                <a:cxnSpLocks/>
                <a:stCxn id="5" idx="3"/>
                <a:endCxn id="64" idx="1"/>
              </p:cNvCxnSpPr>
              <p:nvPr/>
            </p:nvCxnSpPr>
            <p:spPr>
              <a:xfrm>
                <a:off x="6433059" y="5090593"/>
                <a:ext cx="148923" cy="303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EB394F3-0789-D415-28DB-FDD6B6BA9914}"/>
                  </a:ext>
                </a:extLst>
              </p:cNvPr>
              <p:cNvCxnSpPr>
                <a:cxnSpLocks/>
                <a:stCxn id="64" idx="3"/>
                <a:endCxn id="37" idx="3"/>
              </p:cNvCxnSpPr>
              <p:nvPr/>
            </p:nvCxnSpPr>
            <p:spPr>
              <a:xfrm flipV="1">
                <a:off x="7667849" y="5070370"/>
                <a:ext cx="324186" cy="324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6D208AF4-8AF6-444E-C307-6650D26D774E}"/>
                  </a:ext>
                </a:extLst>
              </p:cNvPr>
              <p:cNvSpPr/>
              <p:nvPr/>
            </p:nvSpPr>
            <p:spPr>
              <a:xfrm>
                <a:off x="6581982" y="5251210"/>
                <a:ext cx="1085867" cy="28636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Instance N</a:t>
                </a:r>
              </a:p>
            </p:txBody>
          </p:sp>
        </p:grpSp>
        <p:cxnSp>
          <p:nvCxnSpPr>
            <p:cNvPr id="94" name="Straight Arrow Connector 93">
              <a:extLst>
                <a:ext uri="{FF2B5EF4-FFF2-40B4-BE49-F238E27FC236}">
                  <a16:creationId xmlns:a16="http://schemas.microsoft.com/office/drawing/2014/main" id="{F1390DB5-D4B6-CF1E-EECD-3FE97501A146}"/>
                </a:ext>
              </a:extLst>
            </p:cNvPr>
            <p:cNvCxnSpPr>
              <a:cxnSpLocks/>
              <a:stCxn id="37" idx="1"/>
              <a:endCxn id="5" idx="1"/>
            </p:cNvCxnSpPr>
            <p:nvPr/>
          </p:nvCxnSpPr>
          <p:spPr>
            <a:xfrm>
              <a:off x="5752215" y="3302626"/>
              <a:ext cx="148923" cy="2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2" name="Rectangle: Rounded Corners 121">
            <a:extLst>
              <a:ext uri="{FF2B5EF4-FFF2-40B4-BE49-F238E27FC236}">
                <a16:creationId xmlns:a16="http://schemas.microsoft.com/office/drawing/2014/main" id="{BE36F772-CA8F-921D-964F-58BF6D4E9835}"/>
              </a:ext>
            </a:extLst>
          </p:cNvPr>
          <p:cNvSpPr/>
          <p:nvPr/>
        </p:nvSpPr>
        <p:spPr>
          <a:xfrm>
            <a:off x="3179586" y="4719464"/>
            <a:ext cx="2216714" cy="8135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Notification App</a:t>
            </a:r>
          </a:p>
        </p:txBody>
      </p:sp>
      <p:cxnSp>
        <p:nvCxnSpPr>
          <p:cNvPr id="124" name="Straight Arrow Connector 123">
            <a:extLst>
              <a:ext uri="{FF2B5EF4-FFF2-40B4-BE49-F238E27FC236}">
                <a16:creationId xmlns:a16="http://schemas.microsoft.com/office/drawing/2014/main" id="{63E1E939-3CC2-66E0-3768-CF9B0943A6AE}"/>
              </a:ext>
            </a:extLst>
          </p:cNvPr>
          <p:cNvCxnSpPr>
            <a:cxnSpLocks/>
            <a:stCxn id="122" idx="3"/>
            <a:endCxn id="37" idx="1"/>
          </p:cNvCxnSpPr>
          <p:nvPr/>
        </p:nvCxnSpPr>
        <p:spPr>
          <a:xfrm flipV="1">
            <a:off x="5396300" y="2743657"/>
            <a:ext cx="1417899" cy="238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1" name="Group 140">
            <a:extLst>
              <a:ext uri="{FF2B5EF4-FFF2-40B4-BE49-F238E27FC236}">
                <a16:creationId xmlns:a16="http://schemas.microsoft.com/office/drawing/2014/main" id="{C641E4D2-660B-8722-4BC7-67EDC8A85C5B}"/>
              </a:ext>
            </a:extLst>
          </p:cNvPr>
          <p:cNvGrpSpPr/>
          <p:nvPr/>
        </p:nvGrpSpPr>
        <p:grpSpPr>
          <a:xfrm>
            <a:off x="6349567" y="4284017"/>
            <a:ext cx="2272553" cy="1684463"/>
            <a:chOff x="5931686" y="4882673"/>
            <a:chExt cx="2272553" cy="1684463"/>
          </a:xfrm>
        </p:grpSpPr>
        <p:sp>
          <p:nvSpPr>
            <p:cNvPr id="133" name="Rectangle: Rounded Corners 132">
              <a:extLst>
                <a:ext uri="{FF2B5EF4-FFF2-40B4-BE49-F238E27FC236}">
                  <a16:creationId xmlns:a16="http://schemas.microsoft.com/office/drawing/2014/main" id="{F408F9C1-5272-05C8-51F8-8D9463C25060}"/>
                </a:ext>
              </a:extLst>
            </p:cNvPr>
            <p:cNvSpPr/>
            <p:nvPr/>
          </p:nvSpPr>
          <p:spPr>
            <a:xfrm>
              <a:off x="5931686" y="4882673"/>
              <a:ext cx="2272553" cy="1684463"/>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External Notification Systems</a:t>
              </a:r>
            </a:p>
          </p:txBody>
        </p:sp>
        <p:sp>
          <p:nvSpPr>
            <p:cNvPr id="127" name="Rectangle: Rounded Corners 126">
              <a:extLst>
                <a:ext uri="{FF2B5EF4-FFF2-40B4-BE49-F238E27FC236}">
                  <a16:creationId xmlns:a16="http://schemas.microsoft.com/office/drawing/2014/main" id="{C9F99EC8-B18F-FA12-7F7E-459B5FE4BE12}"/>
                </a:ext>
              </a:extLst>
            </p:cNvPr>
            <p:cNvSpPr/>
            <p:nvPr/>
          </p:nvSpPr>
          <p:spPr>
            <a:xfrm>
              <a:off x="6294904" y="5654468"/>
              <a:ext cx="1305827" cy="2908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Email Service</a:t>
              </a:r>
            </a:p>
          </p:txBody>
        </p:sp>
        <p:sp>
          <p:nvSpPr>
            <p:cNvPr id="128" name="Rectangle: Rounded Corners 127">
              <a:extLst>
                <a:ext uri="{FF2B5EF4-FFF2-40B4-BE49-F238E27FC236}">
                  <a16:creationId xmlns:a16="http://schemas.microsoft.com/office/drawing/2014/main" id="{90D7DC41-FDAF-7CAB-5CFB-F98264D613A9}"/>
                </a:ext>
              </a:extLst>
            </p:cNvPr>
            <p:cNvSpPr/>
            <p:nvPr/>
          </p:nvSpPr>
          <p:spPr>
            <a:xfrm>
              <a:off x="6294903" y="5981452"/>
              <a:ext cx="1305827" cy="25798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SMS Service</a:t>
              </a:r>
            </a:p>
          </p:txBody>
        </p:sp>
        <p:sp>
          <p:nvSpPr>
            <p:cNvPr id="129" name="Rectangle: Rounded Corners 128">
              <a:extLst>
                <a:ext uri="{FF2B5EF4-FFF2-40B4-BE49-F238E27FC236}">
                  <a16:creationId xmlns:a16="http://schemas.microsoft.com/office/drawing/2014/main" id="{22D16407-1AD0-6140-B83B-669861D8D894}"/>
                </a:ext>
              </a:extLst>
            </p:cNvPr>
            <p:cNvSpPr/>
            <p:nvPr/>
          </p:nvSpPr>
          <p:spPr>
            <a:xfrm>
              <a:off x="6294903" y="6275556"/>
              <a:ext cx="1305827" cy="2202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Snail Mail</a:t>
              </a:r>
            </a:p>
          </p:txBody>
        </p:sp>
        <p:cxnSp>
          <p:nvCxnSpPr>
            <p:cNvPr id="136" name="Straight Arrow Connector 135">
              <a:extLst>
                <a:ext uri="{FF2B5EF4-FFF2-40B4-BE49-F238E27FC236}">
                  <a16:creationId xmlns:a16="http://schemas.microsoft.com/office/drawing/2014/main" id="{052075E1-5811-940C-8C0F-2F7D05C2F297}"/>
                </a:ext>
              </a:extLst>
            </p:cNvPr>
            <p:cNvCxnSpPr>
              <a:stCxn id="133" idx="1"/>
            </p:cNvCxnSpPr>
            <p:nvPr/>
          </p:nvCxnSpPr>
          <p:spPr>
            <a:xfrm>
              <a:off x="5931686" y="5724905"/>
              <a:ext cx="363217" cy="74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DA4F3552-7AA0-4004-5EE3-1A7456F4FDAA}"/>
                </a:ext>
              </a:extLst>
            </p:cNvPr>
            <p:cNvCxnSpPr>
              <a:stCxn id="133" idx="1"/>
              <a:endCxn id="128" idx="1"/>
            </p:cNvCxnSpPr>
            <p:nvPr/>
          </p:nvCxnSpPr>
          <p:spPr>
            <a:xfrm>
              <a:off x="5931686" y="5724905"/>
              <a:ext cx="363217" cy="385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B01191CD-C39B-DE66-560B-0528D1217CE5}"/>
                </a:ext>
              </a:extLst>
            </p:cNvPr>
            <p:cNvCxnSpPr>
              <a:stCxn id="133" idx="1"/>
              <a:endCxn id="129" idx="1"/>
            </p:cNvCxnSpPr>
            <p:nvPr/>
          </p:nvCxnSpPr>
          <p:spPr>
            <a:xfrm>
              <a:off x="5931686" y="5724905"/>
              <a:ext cx="363217" cy="660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43" name="Straight Arrow Connector 142">
            <a:extLst>
              <a:ext uri="{FF2B5EF4-FFF2-40B4-BE49-F238E27FC236}">
                <a16:creationId xmlns:a16="http://schemas.microsoft.com/office/drawing/2014/main" id="{A73AD1DC-C9EB-1228-CAC0-D8D108CC878B}"/>
              </a:ext>
            </a:extLst>
          </p:cNvPr>
          <p:cNvCxnSpPr>
            <a:stCxn id="122" idx="3"/>
            <a:endCxn id="133" idx="1"/>
          </p:cNvCxnSpPr>
          <p:nvPr/>
        </p:nvCxnSpPr>
        <p:spPr>
          <a:xfrm>
            <a:off x="5396300" y="5126249"/>
            <a:ext cx="953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Rectangle: Rounded Corners 170">
            <a:extLst>
              <a:ext uri="{FF2B5EF4-FFF2-40B4-BE49-F238E27FC236}">
                <a16:creationId xmlns:a16="http://schemas.microsoft.com/office/drawing/2014/main" id="{7338F17D-ED2C-B00C-E37F-DB7218EC9572}"/>
              </a:ext>
            </a:extLst>
          </p:cNvPr>
          <p:cNvSpPr/>
          <p:nvPr/>
        </p:nvSpPr>
        <p:spPr>
          <a:xfrm>
            <a:off x="272305" y="6400973"/>
            <a:ext cx="2381248" cy="30910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Ps. Visio wasn’t handy, so nothing fancy.</a:t>
            </a:r>
          </a:p>
        </p:txBody>
      </p:sp>
    </p:spTree>
    <p:extLst>
      <p:ext uri="{BB962C8B-B14F-4D97-AF65-F5344CB8AC3E}">
        <p14:creationId xmlns:p14="http://schemas.microsoft.com/office/powerpoint/2010/main" val="200400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A663-38C8-2ADC-4A01-6B00966D6C42}"/>
              </a:ext>
            </a:extLst>
          </p:cNvPr>
          <p:cNvSpPr>
            <a:spLocks noGrp="1"/>
          </p:cNvSpPr>
          <p:nvPr>
            <p:ph type="title"/>
          </p:nvPr>
        </p:nvSpPr>
        <p:spPr>
          <a:xfrm>
            <a:off x="838200" y="365126"/>
            <a:ext cx="10515600" cy="716700"/>
          </a:xfrm>
        </p:spPr>
        <p:txBody>
          <a:bodyPr/>
          <a:lstStyle/>
          <a:p>
            <a:r>
              <a:rPr lang="en-US" dirty="0"/>
              <a:t>Tech Stack</a:t>
            </a:r>
          </a:p>
        </p:txBody>
      </p:sp>
      <p:sp>
        <p:nvSpPr>
          <p:cNvPr id="3" name="Content Placeholder 2">
            <a:extLst>
              <a:ext uri="{FF2B5EF4-FFF2-40B4-BE49-F238E27FC236}">
                <a16:creationId xmlns:a16="http://schemas.microsoft.com/office/drawing/2014/main" id="{8EC65DE6-34EA-4238-2BBE-FA18F2B6DDC1}"/>
              </a:ext>
            </a:extLst>
          </p:cNvPr>
          <p:cNvSpPr>
            <a:spLocks noGrp="1"/>
          </p:cNvSpPr>
          <p:nvPr>
            <p:ph idx="1"/>
          </p:nvPr>
        </p:nvSpPr>
        <p:spPr>
          <a:xfrm>
            <a:off x="838200" y="1202028"/>
            <a:ext cx="10515600" cy="4974935"/>
          </a:xfrm>
        </p:spPr>
        <p:txBody>
          <a:bodyPr/>
          <a:lstStyle/>
          <a:p>
            <a:r>
              <a:rPr lang="en-US" dirty="0"/>
              <a:t>Java</a:t>
            </a:r>
          </a:p>
          <a:p>
            <a:pPr lvl="1"/>
            <a:r>
              <a:rPr lang="en-US" dirty="0"/>
              <a:t>Spring Boot</a:t>
            </a:r>
          </a:p>
          <a:p>
            <a:pPr lvl="2"/>
            <a:r>
              <a:rPr lang="en-US" dirty="0"/>
              <a:t>For the coding exercise, I used rest-data modeling because I haven’t used it before.  It wouldn’t be appropriate for an enterprise app because it doesn’t support a lot of things like multi-part paths, easy data validation and all the other extra hooks that we’d want to write our own controller classes for.</a:t>
            </a:r>
          </a:p>
          <a:p>
            <a:pPr lvl="2"/>
            <a:endParaRPr lang="en-US" dirty="0"/>
          </a:p>
          <a:p>
            <a:endParaRPr lang="en-US" dirty="0"/>
          </a:p>
        </p:txBody>
      </p:sp>
    </p:spTree>
    <p:extLst>
      <p:ext uri="{BB962C8B-B14F-4D97-AF65-F5344CB8AC3E}">
        <p14:creationId xmlns:p14="http://schemas.microsoft.com/office/powerpoint/2010/main" val="400523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9F802-61D7-29FD-D5A4-0FE164F8AF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29D853-833A-A663-9862-56158454D594}"/>
              </a:ext>
            </a:extLst>
          </p:cNvPr>
          <p:cNvSpPr>
            <a:spLocks noGrp="1"/>
          </p:cNvSpPr>
          <p:nvPr>
            <p:ph type="title"/>
          </p:nvPr>
        </p:nvSpPr>
        <p:spPr>
          <a:xfrm>
            <a:off x="838200" y="365126"/>
            <a:ext cx="10515600" cy="716700"/>
          </a:xfrm>
        </p:spPr>
        <p:txBody>
          <a:bodyPr/>
          <a:lstStyle/>
          <a:p>
            <a:r>
              <a:rPr lang="en-US" dirty="0"/>
              <a:t>Scalability</a:t>
            </a:r>
          </a:p>
        </p:txBody>
      </p:sp>
      <p:sp>
        <p:nvSpPr>
          <p:cNvPr id="3" name="Content Placeholder 2">
            <a:extLst>
              <a:ext uri="{FF2B5EF4-FFF2-40B4-BE49-F238E27FC236}">
                <a16:creationId xmlns:a16="http://schemas.microsoft.com/office/drawing/2014/main" id="{7E279AC8-7A8D-1DEC-254B-D7F1F45ECABB}"/>
              </a:ext>
            </a:extLst>
          </p:cNvPr>
          <p:cNvSpPr>
            <a:spLocks noGrp="1"/>
          </p:cNvSpPr>
          <p:nvPr>
            <p:ph idx="1"/>
          </p:nvPr>
        </p:nvSpPr>
        <p:spPr>
          <a:xfrm>
            <a:off x="838200" y="1202028"/>
            <a:ext cx="10515600" cy="4974935"/>
          </a:xfrm>
        </p:spPr>
        <p:txBody>
          <a:bodyPr>
            <a:normAutofit/>
          </a:bodyPr>
          <a:lstStyle/>
          <a:p>
            <a:r>
              <a:rPr lang="en-US" dirty="0"/>
              <a:t>Database: Postgres is great all-around SQL server, assuming we are not supporting billions of rows per table.  If so, consider sharding or a </a:t>
            </a:r>
            <a:r>
              <a:rPr lang="en-US" dirty="0" err="1"/>
              <a:t>noSQL</a:t>
            </a:r>
            <a:r>
              <a:rPr lang="en-US" dirty="0"/>
              <a:t> implementation.</a:t>
            </a:r>
          </a:p>
          <a:p>
            <a:r>
              <a:rPr lang="en-US" dirty="0"/>
              <a:t>Back-End API:  </a:t>
            </a:r>
            <a:r>
              <a:rPr lang="en-US" dirty="0" err="1"/>
              <a:t>Sessionless</a:t>
            </a:r>
            <a:r>
              <a:rPr lang="en-US" dirty="0"/>
              <a:t>, so they scale easily either by using bigger servers and/or more of them behind a load balancer.</a:t>
            </a:r>
          </a:p>
          <a:p>
            <a:r>
              <a:rPr lang="en-US" dirty="0"/>
              <a:t>Scheduler Apps: Can also be scaled horizontally if using a sharding architecture, or each call is restricted to a specific subset of data</a:t>
            </a:r>
          </a:p>
          <a:p>
            <a:pPr lvl="2"/>
            <a:endParaRPr lang="en-US" dirty="0"/>
          </a:p>
          <a:p>
            <a:endParaRPr lang="en-US" dirty="0"/>
          </a:p>
        </p:txBody>
      </p:sp>
    </p:spTree>
    <p:extLst>
      <p:ext uri="{BB962C8B-B14F-4D97-AF65-F5344CB8AC3E}">
        <p14:creationId xmlns:p14="http://schemas.microsoft.com/office/powerpoint/2010/main" val="92314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67DF2-7632-1111-46A9-0F1AECFDB6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69719C-D6CC-D6D0-F61F-6A957C2DC69E}"/>
              </a:ext>
            </a:extLst>
          </p:cNvPr>
          <p:cNvSpPr>
            <a:spLocks noGrp="1"/>
          </p:cNvSpPr>
          <p:nvPr>
            <p:ph type="title"/>
          </p:nvPr>
        </p:nvSpPr>
        <p:spPr>
          <a:xfrm>
            <a:off x="838200" y="365126"/>
            <a:ext cx="10515600" cy="716700"/>
          </a:xfrm>
        </p:spPr>
        <p:txBody>
          <a:bodyPr/>
          <a:lstStyle/>
          <a:p>
            <a:r>
              <a:rPr lang="en-US" dirty="0"/>
              <a:t>Disaster Recovery</a:t>
            </a:r>
          </a:p>
        </p:txBody>
      </p:sp>
      <p:sp>
        <p:nvSpPr>
          <p:cNvPr id="3" name="Content Placeholder 2">
            <a:extLst>
              <a:ext uri="{FF2B5EF4-FFF2-40B4-BE49-F238E27FC236}">
                <a16:creationId xmlns:a16="http://schemas.microsoft.com/office/drawing/2014/main" id="{C19B8FD1-8B04-9684-1546-11D825D947C4}"/>
              </a:ext>
            </a:extLst>
          </p:cNvPr>
          <p:cNvSpPr>
            <a:spLocks noGrp="1"/>
          </p:cNvSpPr>
          <p:nvPr>
            <p:ph idx="1"/>
          </p:nvPr>
        </p:nvSpPr>
        <p:spPr>
          <a:xfrm>
            <a:off x="838200" y="1202028"/>
            <a:ext cx="10515600" cy="4974935"/>
          </a:xfrm>
        </p:spPr>
        <p:txBody>
          <a:bodyPr>
            <a:normAutofit/>
          </a:bodyPr>
          <a:lstStyle/>
          <a:p>
            <a:r>
              <a:rPr lang="en-US" dirty="0"/>
              <a:t>Database: Postgres is easy to </a:t>
            </a:r>
          </a:p>
          <a:p>
            <a:pPr lvl="1"/>
            <a:r>
              <a:rPr lang="en-US" dirty="0"/>
              <a:t>backup to another region</a:t>
            </a:r>
          </a:p>
          <a:p>
            <a:pPr lvl="1"/>
            <a:r>
              <a:rPr lang="en-US" dirty="0"/>
              <a:t>Active/Passive to another region</a:t>
            </a:r>
          </a:p>
          <a:p>
            <a:r>
              <a:rPr lang="en-US" dirty="0"/>
              <a:t>Back-End API:  Stateless, so they can easily work active/passive in another region</a:t>
            </a:r>
          </a:p>
          <a:p>
            <a:r>
              <a:rPr lang="en-US" dirty="0"/>
              <a:t>Scheduler Apps: Stateless, so they can easily work active/passive in another region</a:t>
            </a:r>
          </a:p>
          <a:p>
            <a:pPr lvl="2"/>
            <a:endParaRPr lang="en-US" dirty="0"/>
          </a:p>
          <a:p>
            <a:endParaRPr lang="en-US" dirty="0"/>
          </a:p>
        </p:txBody>
      </p:sp>
    </p:spTree>
    <p:extLst>
      <p:ext uri="{BB962C8B-B14F-4D97-AF65-F5344CB8AC3E}">
        <p14:creationId xmlns:p14="http://schemas.microsoft.com/office/powerpoint/2010/main" val="229601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005DB-A073-81C4-D86E-76E5410053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83AA42-2400-DBD0-82B9-AA6C20238D76}"/>
              </a:ext>
            </a:extLst>
          </p:cNvPr>
          <p:cNvSpPr>
            <a:spLocks noGrp="1"/>
          </p:cNvSpPr>
          <p:nvPr>
            <p:ph type="title"/>
          </p:nvPr>
        </p:nvSpPr>
        <p:spPr>
          <a:xfrm>
            <a:off x="838200" y="365126"/>
            <a:ext cx="10515600" cy="716700"/>
          </a:xfrm>
        </p:spPr>
        <p:txBody>
          <a:bodyPr/>
          <a:lstStyle/>
          <a:p>
            <a:r>
              <a:rPr lang="en-US" dirty="0"/>
              <a:t>High Availability</a:t>
            </a:r>
          </a:p>
        </p:txBody>
      </p:sp>
      <p:sp>
        <p:nvSpPr>
          <p:cNvPr id="3" name="Content Placeholder 2">
            <a:extLst>
              <a:ext uri="{FF2B5EF4-FFF2-40B4-BE49-F238E27FC236}">
                <a16:creationId xmlns:a16="http://schemas.microsoft.com/office/drawing/2014/main" id="{ED9F9B91-E036-2303-3B2B-1B2E5BBA7B6E}"/>
              </a:ext>
            </a:extLst>
          </p:cNvPr>
          <p:cNvSpPr>
            <a:spLocks noGrp="1"/>
          </p:cNvSpPr>
          <p:nvPr>
            <p:ph idx="1"/>
          </p:nvPr>
        </p:nvSpPr>
        <p:spPr>
          <a:xfrm>
            <a:off x="838200" y="1202028"/>
            <a:ext cx="10515600" cy="4974935"/>
          </a:xfrm>
        </p:spPr>
        <p:txBody>
          <a:bodyPr>
            <a:normAutofit/>
          </a:bodyPr>
          <a:lstStyle/>
          <a:p>
            <a:r>
              <a:rPr lang="en-US" dirty="0"/>
              <a:t>Database: I forget if Postgres has an “easy” Active/Active solution – I believe MySQL does.  Otherwise, Active/Passive is probably much easier to manage if a short outage (to detect and switch) is acceptable</a:t>
            </a:r>
          </a:p>
          <a:p>
            <a:r>
              <a:rPr lang="en-US" dirty="0"/>
              <a:t>Back-End API:  Stateless, so they can easily work active/passive, or active/active in another region</a:t>
            </a:r>
          </a:p>
          <a:p>
            <a:r>
              <a:rPr lang="en-US" dirty="0"/>
              <a:t>Scheduler Apps: Stateless, so they can easily work active/passive or active/active in another region</a:t>
            </a:r>
          </a:p>
          <a:p>
            <a:pPr lvl="2"/>
            <a:endParaRPr lang="en-US" dirty="0"/>
          </a:p>
          <a:p>
            <a:endParaRPr lang="en-US" dirty="0"/>
          </a:p>
        </p:txBody>
      </p:sp>
    </p:spTree>
    <p:extLst>
      <p:ext uri="{BB962C8B-B14F-4D97-AF65-F5344CB8AC3E}">
        <p14:creationId xmlns:p14="http://schemas.microsoft.com/office/powerpoint/2010/main" val="171182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6047B-466A-F3E9-3FC6-5F509A68F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4C2250-84D8-432A-0A3E-6D7D5A1939B9}"/>
              </a:ext>
            </a:extLst>
          </p:cNvPr>
          <p:cNvSpPr>
            <a:spLocks noGrp="1"/>
          </p:cNvSpPr>
          <p:nvPr>
            <p:ph type="title"/>
          </p:nvPr>
        </p:nvSpPr>
        <p:spPr>
          <a:xfrm>
            <a:off x="838200" y="365126"/>
            <a:ext cx="10515600" cy="716700"/>
          </a:xfrm>
        </p:spPr>
        <p:txBody>
          <a:bodyPr/>
          <a:lstStyle/>
          <a:p>
            <a:r>
              <a:rPr lang="en-US" dirty="0"/>
              <a:t>Scheduler &amp; Notification Apps</a:t>
            </a:r>
          </a:p>
        </p:txBody>
      </p:sp>
      <p:sp>
        <p:nvSpPr>
          <p:cNvPr id="3" name="Content Placeholder 2">
            <a:extLst>
              <a:ext uri="{FF2B5EF4-FFF2-40B4-BE49-F238E27FC236}">
                <a16:creationId xmlns:a16="http://schemas.microsoft.com/office/drawing/2014/main" id="{FE281B76-63EC-D187-A07A-24D98DD2B216}"/>
              </a:ext>
            </a:extLst>
          </p:cNvPr>
          <p:cNvSpPr>
            <a:spLocks noGrp="1"/>
          </p:cNvSpPr>
          <p:nvPr>
            <p:ph idx="1"/>
          </p:nvPr>
        </p:nvSpPr>
        <p:spPr>
          <a:xfrm>
            <a:off x="838200" y="1202028"/>
            <a:ext cx="10515600" cy="4974935"/>
          </a:xfrm>
        </p:spPr>
        <p:txBody>
          <a:bodyPr>
            <a:normAutofit lnSpcReduction="10000"/>
          </a:bodyPr>
          <a:lstStyle/>
          <a:p>
            <a:r>
              <a:rPr lang="en-US" dirty="0"/>
              <a:t>Apps are not meant to be run more than once simultaneously, but… It will definitely happen, so it All apps must be </a:t>
            </a:r>
            <a:r>
              <a:rPr lang="en-US" dirty="0" err="1"/>
              <a:t>restartable</a:t>
            </a:r>
            <a:r>
              <a:rPr lang="en-US" dirty="0"/>
              <a:t> and survive multiple instances running simultaneously. (There would be significant automation around this to prove these scenarios work)</a:t>
            </a:r>
          </a:p>
          <a:p>
            <a:pPr lvl="1"/>
            <a:r>
              <a:rPr lang="en-US" dirty="0"/>
              <a:t>Processing state for critical objects is stored in the database, so that it can be used as a lock to prevent, for example, multiple schedulers from double-processing a bill.</a:t>
            </a:r>
          </a:p>
          <a:p>
            <a:pPr lvl="1"/>
            <a:r>
              <a:rPr lang="en-US" dirty="0"/>
              <a:t>There needs to be monitoring in place to detect locked objects that have remained locked for excessive time (e.g. the scheduler died).  There will need to be another watchdog process to unlock those objects.  In a traditional non-</a:t>
            </a:r>
            <a:r>
              <a:rPr lang="en-US" dirty="0" err="1"/>
              <a:t>api</a:t>
            </a:r>
            <a:r>
              <a:rPr lang="en-US" dirty="0"/>
              <a:t> SQL system, a JDBC row lock would be used to handle this automatically.</a:t>
            </a:r>
          </a:p>
          <a:p>
            <a:pPr lvl="1"/>
            <a:r>
              <a:rPr lang="en-US" dirty="0"/>
              <a:t>Processes are sketched out in the </a:t>
            </a:r>
            <a:r>
              <a:rPr lang="en-US" dirty="0" err="1"/>
              <a:t>src</a:t>
            </a:r>
            <a:r>
              <a:rPr lang="en-US" dirty="0"/>
              <a:t>/main/java/com/</a:t>
            </a:r>
            <a:r>
              <a:rPr lang="en-US" dirty="0" err="1"/>
              <a:t>kellstrand</a:t>
            </a:r>
            <a:r>
              <a:rPr lang="en-US" dirty="0"/>
              <a:t>/</a:t>
            </a:r>
            <a:r>
              <a:rPr lang="en-US" dirty="0" err="1"/>
              <a:t>aaarest</a:t>
            </a:r>
            <a:r>
              <a:rPr lang="en-US" dirty="0"/>
              <a:t>/scheduler/*/*SchedulerController.</a:t>
            </a:r>
            <a:r>
              <a:rPr lang="en-US"/>
              <a:t>java classes</a:t>
            </a:r>
            <a:endParaRPr lang="en-US" dirty="0"/>
          </a:p>
          <a:p>
            <a:pPr lvl="2"/>
            <a:endParaRPr lang="en-US" dirty="0"/>
          </a:p>
          <a:p>
            <a:endParaRPr lang="en-US" dirty="0"/>
          </a:p>
        </p:txBody>
      </p:sp>
    </p:spTree>
    <p:extLst>
      <p:ext uri="{BB962C8B-B14F-4D97-AF65-F5344CB8AC3E}">
        <p14:creationId xmlns:p14="http://schemas.microsoft.com/office/powerpoint/2010/main" val="3102474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535</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Billing Architecture</vt:lpstr>
      <vt:lpstr>Tech Stack</vt:lpstr>
      <vt:lpstr>Scalability</vt:lpstr>
      <vt:lpstr>Disaster Recovery</vt:lpstr>
      <vt:lpstr>High Availability</vt:lpstr>
      <vt:lpstr>Scheduler &amp; Notification Apps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 Kellstrand</dc:creator>
  <cp:lastModifiedBy>Eric Kellstrand</cp:lastModifiedBy>
  <cp:revision>3</cp:revision>
  <dcterms:created xsi:type="dcterms:W3CDTF">2025-05-28T10:19:41Z</dcterms:created>
  <dcterms:modified xsi:type="dcterms:W3CDTF">2025-05-28T12:33:23Z</dcterms:modified>
</cp:coreProperties>
</file>