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9" r:id="rId3"/>
    <p:sldId id="315" r:id="rId4"/>
    <p:sldId id="318" r:id="rId5"/>
    <p:sldId id="317" r:id="rId6"/>
    <p:sldId id="304" r:id="rId7"/>
    <p:sldId id="314" r:id="rId8"/>
    <p:sldId id="316" r:id="rId9"/>
    <p:sldId id="257" r:id="rId10"/>
    <p:sldId id="260" r:id="rId11"/>
    <p:sldId id="258" r:id="rId12"/>
    <p:sldId id="261" r:id="rId13"/>
    <p:sldId id="259" r:id="rId14"/>
    <p:sldId id="262" r:id="rId15"/>
    <p:sldId id="264" r:id="rId16"/>
    <p:sldId id="299" r:id="rId17"/>
    <p:sldId id="263" r:id="rId18"/>
    <p:sldId id="266" r:id="rId19"/>
    <p:sldId id="300" r:id="rId20"/>
    <p:sldId id="265" r:id="rId21"/>
    <p:sldId id="267" r:id="rId22"/>
    <p:sldId id="268" r:id="rId23"/>
    <p:sldId id="270" r:id="rId24"/>
    <p:sldId id="271" r:id="rId25"/>
    <p:sldId id="272" r:id="rId26"/>
    <p:sldId id="273" r:id="rId27"/>
    <p:sldId id="274" r:id="rId28"/>
    <p:sldId id="275" r:id="rId29"/>
    <p:sldId id="277" r:id="rId30"/>
    <p:sldId id="278" r:id="rId31"/>
    <p:sldId id="276" r:id="rId32"/>
    <p:sldId id="279" r:id="rId33"/>
    <p:sldId id="280" r:id="rId34"/>
    <p:sldId id="298" r:id="rId35"/>
    <p:sldId id="281" r:id="rId36"/>
    <p:sldId id="282" r:id="rId37"/>
    <p:sldId id="283" r:id="rId38"/>
    <p:sldId id="287" r:id="rId39"/>
    <p:sldId id="288" r:id="rId40"/>
    <p:sldId id="292" r:id="rId41"/>
    <p:sldId id="290" r:id="rId42"/>
    <p:sldId id="294" r:id="rId43"/>
    <p:sldId id="296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4980"/>
    <a:srgbClr val="0192FF"/>
    <a:srgbClr val="FF4141"/>
    <a:srgbClr val="FF6969"/>
    <a:srgbClr val="003E6C"/>
    <a:srgbClr val="800000"/>
    <a:srgbClr val="FF0000"/>
    <a:srgbClr val="FF8181"/>
    <a:srgbClr val="D4E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2E0D-269E-4C4E-874F-9939BC3E8DD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26B9E-9DA6-4A07-A24A-02981F63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 position in this case means that the </a:t>
                </a:r>
                <a:r>
                  <a:rPr lang="en-US" dirty="0" err="1"/>
                  <a:t>the</a:t>
                </a:r>
                <a:r>
                  <a:rPr lang="en-US" dirty="0"/>
                  <a:t>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are linearly independent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 position in this case means that the </a:t>
                </a:r>
                <a:r>
                  <a:rPr lang="en-US" dirty="0" err="1"/>
                  <a:t>the</a:t>
                </a:r>
                <a:r>
                  <a:rPr lang="en-US" dirty="0"/>
                  <a:t> vectors </a:t>
                </a:r>
                <a:r>
                  <a:rPr lang="en-US" b="0" i="0">
                    <a:latin typeface="Cambria Math" panose="02040503050406030204" pitchFamily="18" charset="0"/>
                  </a:rPr>
                  <a:t>{</a:t>
                </a:r>
                <a:r>
                  <a:rPr lang="en-US" b="1" i="0">
                    <a:latin typeface="Cambria Math" panose="02040503050406030204" pitchFamily="18" charset="0"/>
                  </a:rPr>
                  <a:t>𝐩</a:t>
                </a:r>
                <a:r>
                  <a:rPr lang="en-US" b="0" i="0">
                    <a:latin typeface="Cambria Math" panose="02040503050406030204" pitchFamily="18" charset="0"/>
                  </a:rPr>
                  <a:t>_𝑖−</a:t>
                </a:r>
                <a:r>
                  <a:rPr lang="en-US" b="1" i="0">
                    <a:latin typeface="Cambria Math" panose="02040503050406030204" pitchFamily="18" charset="0"/>
                  </a:rPr>
                  <a:t>𝐩</a:t>
                </a:r>
                <a:r>
                  <a:rPr lang="en-US" b="0" i="0">
                    <a:latin typeface="Cambria Math" panose="02040503050406030204" pitchFamily="18" charset="0"/>
                  </a:rPr>
                  <a:t>_0}</a:t>
                </a:r>
                <a:r>
                  <a:rPr lang="en-US" dirty="0"/>
                  <a:t> are linearly independent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6B9E-9DA6-4A07-A24A-02981F63D0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3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>
                    <a:latin typeface="Cambria Math" panose="02040503050406030204" pitchFamily="18" charset="0"/>
                  </a:rPr>
                  <a:t>𝐪=𝐀^(</a:t>
                </a:r>
                <a:r>
                  <a:rPr lang="en-US" b="0" i="0">
                    <a:latin typeface="Cambria Math" panose="02040503050406030204" pitchFamily="18" charset="0"/>
                  </a:rPr>
                  <a:t>−1</a:t>
                </a:r>
                <a:r>
                  <a:rPr lang="en-US" b="1" i="0">
                    <a:latin typeface="Cambria Math" panose="02040503050406030204" pitchFamily="18" charset="0"/>
                  </a:rPr>
                  <a:t>)⋅(𝐩−𝐩_</a:t>
                </a:r>
                <a:r>
                  <a:rPr lang="en-US" b="0" i="0">
                    <a:latin typeface="Cambria Math" panose="02040503050406030204" pitchFamily="18" charset="0"/>
                  </a:rPr>
                  <a:t>0</a:t>
                </a:r>
                <a:r>
                  <a:rPr lang="en-US" b="1" i="0">
                    <a:latin typeface="Cambria Math" panose="02040503050406030204" pitchFamily="18" charset="0"/>
                  </a:rPr>
                  <a:t>)</a:t>
                </a:r>
                <a:endParaRPr lang="en-US" b="1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6B9E-9DA6-4A07-A24A-02981F63D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>
                    <a:latin typeface="Cambria Math" panose="02040503050406030204" pitchFamily="18" charset="0"/>
                  </a:rPr>
                  <a:t>𝐪=𝐀^(</a:t>
                </a:r>
                <a:r>
                  <a:rPr lang="en-US" b="0" i="0">
                    <a:latin typeface="Cambria Math" panose="02040503050406030204" pitchFamily="18" charset="0"/>
                  </a:rPr>
                  <a:t>−1</a:t>
                </a:r>
                <a:r>
                  <a:rPr lang="en-US" b="1" i="0">
                    <a:latin typeface="Cambria Math" panose="02040503050406030204" pitchFamily="18" charset="0"/>
                  </a:rPr>
                  <a:t>)⋅(𝐩−𝐩_</a:t>
                </a:r>
                <a:r>
                  <a:rPr lang="en-US" b="0" i="0">
                    <a:latin typeface="Cambria Math" panose="02040503050406030204" pitchFamily="18" charset="0"/>
                  </a:rPr>
                  <a:t>0</a:t>
                </a:r>
                <a:r>
                  <a:rPr lang="en-US" b="1" i="0">
                    <a:latin typeface="Cambria Math" panose="02040503050406030204" pitchFamily="18" charset="0"/>
                  </a:rPr>
                  <a:t>)</a:t>
                </a:r>
                <a:endParaRPr lang="en-US" b="1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6B9E-9DA6-4A07-A24A-02981F63D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0906-50B3-8B8F-72A6-94D9E5B4B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8A79A-A9EC-ECE4-8B30-C70B5ADFF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8B5E-31CA-7595-1A56-99EB37BF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9D26-B823-D5DF-2B31-8D4872D5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AE86-08CA-9432-A5F0-50C9348D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A558-8F87-5C6A-4019-E06B9BAA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06A88-301E-3DCB-8C3B-387899DC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F696-DB7B-8051-6D22-6DECE293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6FC6-4ED4-1731-C2AA-4B608C7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1853-0C79-0F8E-1F25-4614129D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12237-FB5D-05D2-52FC-E35E5A9EA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D6C6-32A1-ED19-0A81-2D49AB0E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4943-E0DB-ED66-96C9-B6DCE845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FF6C-6EA5-1A9B-EF5A-75C1618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EA14-D759-169F-62D4-2D136187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0FA8-B195-C224-BCD7-FB14B89B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ABB5-CF59-7C4F-13F1-9813096D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D131-7436-E150-70EE-14A56184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8B9D-4DB4-A12F-57C8-192D6CB7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390-6052-322C-3260-67DB1872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9EE-E001-CEC4-17E0-D689F1CC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C7B4-F6EC-A5B1-2C77-53AD89CE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677C-5BB3-5C1B-ADF4-86051397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3775-0E5C-BFC3-2DC7-6F5F0AB4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BD56-17C1-DA02-1655-42037D63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2B28-5C28-2E36-B04B-A999E988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6F48-4BD1-7D8C-0FF6-A014BE798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36158-F95E-AC59-40B8-3217AD5F5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CE9E2-FA7F-AACE-67B4-B2D20CF2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2AFD-5F37-21B5-FCC8-956EEC5E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39DD-D9E2-1DBE-5410-2205117E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21A7-DDED-41EC-B92C-4D89B1F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4AA37-BFC9-52DF-2EF1-35A7FE9E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E4770-13E1-C774-5A24-D4DF4406F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F6FF8-066F-E6C4-FCF4-9B72E07E7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F362-0FF7-5D25-50F4-949F7716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EAAC0-75F6-0493-B596-79E179F9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E327F-C838-AC99-A6BF-67A272B2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8474-CDF7-809F-CBE7-55647203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6DDA-4CB3-DB0C-732A-35B9C83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F196E-608A-BE5D-BD9B-E53B3CDD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2C07A-02ED-2DA2-7ED4-0FD7F5A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974FB-6158-973F-65F1-BE108EF4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5E33A-382F-8A0F-DC02-E120A624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400F0-B592-EC16-FDA3-43FD5A63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9AD5E-8339-560A-5318-9AF98E7E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E92D-77E1-526F-A802-0D10EC3F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6CCB-F442-8E61-1823-6C3526C3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733CD-F6EB-F674-06CB-A351A317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98E76-AA1C-7FE5-9CDC-9B24B46B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5BC9-7B5A-3F65-5826-70D7BBD8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79DB-588B-006E-6DEF-96F555A0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31D2-1B97-9E08-2889-21C0812B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D661A-4590-471D-C493-209CAFC94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2903F-CBF1-8D7E-20C9-2AE6D112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5FBA-8FE6-0DFE-E4C8-88F96ECA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C8CF-BA6D-5BF5-1739-7F235E5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AF1B-6687-7AE5-CF32-5394D253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3942C-E263-8272-37B0-41143376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0117-2179-6150-0049-37D1D978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B4742-9A0C-DFEE-E26C-017B7ADE6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89E7-CFF6-341E-3047-91041838D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697D-9B9B-6FA3-D077-441F58451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35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1A1-8D2F-8276-C7FD-57C9C63E1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Marching Triangles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EBC86-5276-F41F-17DB-C092C08C0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Misha Kazhdan</a:t>
            </a:r>
          </a:p>
        </p:txBody>
      </p:sp>
    </p:spTree>
    <p:extLst>
      <p:ext uri="{BB962C8B-B14F-4D97-AF65-F5344CB8AC3E}">
        <p14:creationId xmlns:p14="http://schemas.microsoft.com/office/powerpoint/2010/main" val="293096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(analytic)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A real-valued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real level-set-value,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Output: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ow with a rainbow colored background&#10;&#10;Description automatically generated with medium confidence">
            <a:extLst>
              <a:ext uri="{FF2B5EF4-FFF2-40B4-BE49-F238E27FC236}">
                <a16:creationId xmlns:a16="http://schemas.microsoft.com/office/drawing/2014/main" id="{DA195423-81F5-2BD0-500C-4BE61A3A4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7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(discrete)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A regular real-valued 2D grid,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with values at corners</a:t>
                </a:r>
              </a:p>
              <a:p>
                <a:pPr lvl="1"/>
                <a:r>
                  <a:rPr lang="en-US" dirty="0"/>
                  <a:t>A real level-set-value,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olorful square pattern with a blue and yellow center&#10;&#10;Description automatically generated with medium confidence">
            <a:extLst>
              <a:ext uri="{FF2B5EF4-FFF2-40B4-BE49-F238E27FC236}">
                <a16:creationId xmlns:a16="http://schemas.microsoft.com/office/drawing/2014/main" id="{C03085CE-5808-A4AF-45EB-1CC23204E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9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(discrete)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A regular real-valued 2D grid,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with values at corners</a:t>
                </a:r>
              </a:p>
              <a:p>
                <a:pPr lvl="1"/>
                <a:r>
                  <a:rPr lang="en-US" dirty="0"/>
                  <a:t>A real level-set-value,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Output:</a:t>
                </a:r>
              </a:p>
              <a:p>
                <a:pPr lvl="1"/>
                <a:r>
                  <a:rPr lang="en-US" dirty="0"/>
                  <a:t>A piecewise-linear curve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A set of vertices,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Set of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sheep&#10;&#10;Description automatically generated">
            <a:extLst>
              <a:ext uri="{FF2B5EF4-FFF2-40B4-BE49-F238E27FC236}">
                <a16:creationId xmlns:a16="http://schemas.microsoft.com/office/drawing/2014/main" id="{E0EFE061-DD7E-FDE5-BC73-8FB58F33C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B38EC6-E014-562B-7E1E-F03A48CCCED4}"/>
                  </a:ext>
                </a:extLst>
              </p:cNvPr>
              <p:cNvSpPr txBox="1"/>
              <p:nvPr/>
            </p:nvSpPr>
            <p:spPr>
              <a:xfrm>
                <a:off x="4393975" y="-493614"/>
                <a:ext cx="1411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B38EC6-E014-562B-7E1E-F03A48CC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975" y="-493614"/>
                <a:ext cx="14115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0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Interpolate the function’s values from the corners.</a:t>
            </a:r>
          </a:p>
          <a:p>
            <a:pPr lvl="1"/>
            <a:r>
              <a:rPr lang="en-US" dirty="0"/>
              <a:t>Independently extract the level-set from each cell.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Observation:</a:t>
            </a:r>
          </a:p>
          <a:p>
            <a:pPr lvl="1"/>
            <a:r>
              <a:rPr lang="en-US" dirty="0"/>
              <a:t>If the interpolated function is continuous,</a:t>
            </a:r>
            <a:br>
              <a:rPr lang="en-US" dirty="0"/>
            </a:br>
            <a:r>
              <a:rPr lang="en-US" dirty="0"/>
              <a:t>the per-cell level-sets will match seamlessly.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Challenge:</a:t>
            </a:r>
          </a:p>
          <a:p>
            <a:pPr lvl="1"/>
            <a:r>
              <a:rPr lang="en-US" dirty="0"/>
              <a:t>How to interpolate from corners?</a:t>
            </a:r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E4F15F4B-A79C-0C1A-7C4E-9D0DE04F2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DE1D302-B504-F1F5-A4EA-2899932A7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Nearest interpolation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/>
              <a:t>Not continuous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3A7B66-420D-34B1-B25C-D9E3EA077F39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0D5BB5-1F58-5582-360C-5E27D8D4D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183728-FB95-B38C-1F77-3F5D4E9680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48A434-E897-AFA0-EA38-7A597E499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A green squares with yellow squares&#10;&#10;Description automatically generated">
            <a:extLst>
              <a:ext uri="{FF2B5EF4-FFF2-40B4-BE49-F238E27FC236}">
                <a16:creationId xmlns:a16="http://schemas.microsoft.com/office/drawing/2014/main" id="{6BF77B5F-7A42-8159-D878-B053EFD5F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348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Q: How to interpolate from corners?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A: Bi-linear interpolation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1AE0695D-A7F7-68B3-D62B-26D5E543F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7BAC83-C549-8825-F63A-F08D831E2660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8CCE2A-EB7D-17CC-429C-59D96D19A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5B7977-23D0-B42D-B729-26483CD194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AC9A0B-FB07-F460-AF4D-8C1F1A58BF0D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 descr="A green and yellow gradient&#10;&#10;Description automatically generated">
            <a:extLst>
              <a:ext uri="{FF2B5EF4-FFF2-40B4-BE49-F238E27FC236}">
                <a16:creationId xmlns:a16="http://schemas.microsoft.com/office/drawing/2014/main" id="{870D0D3B-953F-C309-7DEF-86CFE4703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57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Bi-linear interpolation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Continuous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1AE0695D-A7F7-68B3-D62B-26D5E543F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7BAC83-C549-8825-F63A-F08D831E2660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8CCE2A-EB7D-17CC-429C-59D96D19A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5B7977-23D0-B42D-B729-26483CD194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AC9A0B-FB07-F460-AF4D-8C1F1A58BF0D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 descr="A green and yellow gradient&#10;&#10;Description automatically generated">
            <a:extLst>
              <a:ext uri="{FF2B5EF4-FFF2-40B4-BE49-F238E27FC236}">
                <a16:creationId xmlns:a16="http://schemas.microsoft.com/office/drawing/2014/main" id="{870D0D3B-953F-C309-7DEF-86CFE4703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7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Bi-linear interpolation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Continuous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/>
              <a:t>Level-sets are curved</a:t>
            </a:r>
            <a:br>
              <a:rPr lang="en-US" dirty="0"/>
            </a:br>
            <a:r>
              <a:rPr lang="en-US" dirty="0"/>
              <a:t>(the level-set gets more complex as the</a:t>
            </a:r>
            <a:br>
              <a:rPr lang="en-US" dirty="0"/>
            </a:br>
            <a:r>
              <a:rPr lang="en-US" dirty="0"/>
              <a:t>dimension of the domain is increased)</a:t>
            </a:r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9BF9D8F-EEFF-5531-EAB5-12CDF1C8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5E61-24B9-CDAF-9440-F16A296F270F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55B010-36EF-36BB-F612-DC1FD8450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D1B598-195D-DF4D-7D08-392E1A4C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2ECB93-C065-FDA5-07BA-C643438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A green and yellow gradient with a black line&#10;&#10;Description automatically generated">
            <a:extLst>
              <a:ext uri="{FF2B5EF4-FFF2-40B4-BE49-F238E27FC236}">
                <a16:creationId xmlns:a16="http://schemas.microsoft.com/office/drawing/2014/main" id="{555C0196-4E93-C813-D2E6-F7748D24C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200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Q: How to interpolate from corners?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96875" indent="-396875">
                  <a:buNone/>
                </a:pPr>
                <a:r>
                  <a:rPr lang="en-US" dirty="0"/>
                  <a:t>A: Add a diagonal and linearly interpolate</a:t>
                </a:r>
                <a:br>
                  <a:rPr lang="en-US" dirty="0"/>
                </a:br>
                <a:r>
                  <a:rPr lang="en-US" dirty="0"/>
                  <a:t>within each triangle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9BF9D8F-EEFF-5531-EAB5-12CDF1C82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5E61-24B9-CDAF-9440-F16A296F270F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55B010-36EF-36BB-F612-DC1FD8450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D1B598-195D-DF4D-7D08-392E1A4C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2ECB93-C065-FDA5-07BA-C643438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green and yellow gradient&#10;&#10;Description automatically generated">
            <a:extLst>
              <a:ext uri="{FF2B5EF4-FFF2-40B4-BE49-F238E27FC236}">
                <a16:creationId xmlns:a16="http://schemas.microsoft.com/office/drawing/2014/main" id="{7BB939C2-0F41-3323-7F1B-A454BD061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09EB7D-0812-4BB6-13C8-28C5ED533C9D}"/>
              </a:ext>
            </a:extLst>
          </p:cNvPr>
          <p:cNvCxnSpPr>
            <a:cxnSpLocks noChangeAspect="1"/>
          </p:cNvCxnSpPr>
          <p:nvPr/>
        </p:nvCxnSpPr>
        <p:spPr>
          <a:xfrm>
            <a:off x="8869680" y="3986784"/>
            <a:ext cx="2743200" cy="2743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1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396875" indent="-396875">
              <a:buNone/>
            </a:pPr>
            <a:r>
              <a:rPr lang="en-US" dirty="0"/>
              <a:t>A: Add a diagonal and linearly interpolate</a:t>
            </a:r>
            <a:br>
              <a:rPr lang="en-US" dirty="0"/>
            </a:br>
            <a:r>
              <a:rPr lang="en-US" dirty="0"/>
              <a:t>within each triangle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Continuous</a:t>
            </a:r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9BF9D8F-EEFF-5531-EAB5-12CDF1C8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5E61-24B9-CDAF-9440-F16A296F270F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55B010-36EF-36BB-F612-DC1FD8450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D1B598-195D-DF4D-7D08-392E1A4C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2ECB93-C065-FDA5-07BA-C643438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green and yellow gradient&#10;&#10;Description automatically generated">
            <a:extLst>
              <a:ext uri="{FF2B5EF4-FFF2-40B4-BE49-F238E27FC236}">
                <a16:creationId xmlns:a16="http://schemas.microsoft.com/office/drawing/2014/main" id="{7BB939C2-0F41-3323-7F1B-A454BD061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09EB7D-0812-4BB6-13C8-28C5ED533C9D}"/>
              </a:ext>
            </a:extLst>
          </p:cNvPr>
          <p:cNvCxnSpPr>
            <a:cxnSpLocks noChangeAspect="1"/>
          </p:cNvCxnSpPr>
          <p:nvPr/>
        </p:nvCxnSpPr>
        <p:spPr>
          <a:xfrm>
            <a:off x="8869680" y="3986784"/>
            <a:ext cx="2743200" cy="2743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E9E0-4E05-6322-345A-6044E5B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Interpolation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Inductive triangulation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396875" indent="-396875">
              <a:buNone/>
            </a:pPr>
            <a:r>
              <a:rPr lang="en-US" dirty="0"/>
              <a:t>A: Add a diagonal and linearly interpolate</a:t>
            </a:r>
            <a:br>
              <a:rPr lang="en-US" dirty="0"/>
            </a:br>
            <a:r>
              <a:rPr lang="en-US" dirty="0"/>
              <a:t>within each triangle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Continuous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Level-sets are straight</a:t>
            </a:r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9BF9D8F-EEFF-5531-EAB5-12CDF1C8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5E61-24B9-CDAF-9440-F16A296F270F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55B010-36EF-36BB-F612-DC1FD8450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D1B598-195D-DF4D-7D08-392E1A4C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2ECB93-C065-FDA5-07BA-C643438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green and yellow gradient with a thin line&#10;&#10;Description automatically generated">
            <a:extLst>
              <a:ext uri="{FF2B5EF4-FFF2-40B4-BE49-F238E27FC236}">
                <a16:creationId xmlns:a16="http://schemas.microsoft.com/office/drawing/2014/main" id="{FC356DDC-392E-22F4-9C02-A5A0D407F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3D2C8-62EB-296C-6C12-289F7103DC4D}"/>
              </a:ext>
            </a:extLst>
          </p:cNvPr>
          <p:cNvCxnSpPr>
            <a:cxnSpLocks noChangeAspect="1"/>
          </p:cNvCxnSpPr>
          <p:nvPr/>
        </p:nvCxnSpPr>
        <p:spPr>
          <a:xfrm>
            <a:off x="8869680" y="3986784"/>
            <a:ext cx="2743200" cy="2743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0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396875" indent="-396875">
              <a:buNone/>
            </a:pPr>
            <a:r>
              <a:rPr lang="en-US" dirty="0"/>
              <a:t>A: Add a diagonal and linearly interpolate</a:t>
            </a:r>
            <a:br>
              <a:rPr lang="en-US" dirty="0"/>
            </a:br>
            <a:r>
              <a:rPr lang="en-US" dirty="0"/>
              <a:t>within each triangle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Continuous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Level-sets are straight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/>
              <a:t>Diagonal choice is arbitrary</a:t>
            </a:r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9BF9D8F-EEFF-5531-EAB5-12CDF1C8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5E61-24B9-CDAF-9440-F16A296F270F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55B010-36EF-36BB-F612-DC1FD8450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D1B598-195D-DF4D-7D08-392E1A4C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2ECB93-C065-FDA5-07BA-C643438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A green and yellow gradient with a black line&#10;&#10;Description automatically generated">
            <a:extLst>
              <a:ext uri="{FF2B5EF4-FFF2-40B4-BE49-F238E27FC236}">
                <a16:creationId xmlns:a16="http://schemas.microsoft.com/office/drawing/2014/main" id="{F0002704-3DB9-F382-4015-2B9E8B65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15D9C-2F8D-BA7D-7208-A7C36C6B8FC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8869680" y="3986784"/>
            <a:ext cx="2743200" cy="2743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8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How to interpolate from corners?</a:t>
            </a:r>
          </a:p>
          <a:p>
            <a:pPr marL="0" indent="0">
              <a:buNone/>
            </a:pPr>
            <a:endParaRPr lang="en-US" dirty="0"/>
          </a:p>
          <a:p>
            <a:pPr marL="396875" indent="-396875">
              <a:buNone/>
            </a:pPr>
            <a:r>
              <a:rPr lang="en-US" dirty="0"/>
              <a:t>A: Add a diagonal and linearly interpolate</a:t>
            </a:r>
            <a:br>
              <a:rPr lang="en-US" dirty="0"/>
            </a:br>
            <a:r>
              <a:rPr lang="en-US" dirty="0"/>
              <a:t>within each triangle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Continuous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Level-sets are straight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/>
              <a:t>Diagonal choice is arbitrary</a:t>
            </a:r>
          </a:p>
        </p:txBody>
      </p:sp>
      <p:pic>
        <p:nvPicPr>
          <p:cNvPr id="6" name="Picture 5" descr="A diagram of a sheep&#10;&#10;Description automatically generated">
            <a:extLst>
              <a:ext uri="{FF2B5EF4-FFF2-40B4-BE49-F238E27FC236}">
                <a16:creationId xmlns:a16="http://schemas.microsoft.com/office/drawing/2014/main" id="{A9BF9D8F-EEFF-5531-EAB5-12CDF1C8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5E61-24B9-CDAF-9440-F16A296F270F}"/>
              </a:ext>
            </a:extLst>
          </p:cNvPr>
          <p:cNvGrpSpPr/>
          <p:nvPr/>
        </p:nvGrpSpPr>
        <p:grpSpPr>
          <a:xfrm>
            <a:off x="8864600" y="1692275"/>
            <a:ext cx="2760663" cy="2286000"/>
            <a:chOff x="8864600" y="1692275"/>
            <a:chExt cx="2760663" cy="228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55B010-36EF-36BB-F612-DC1FD8450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707" y="1697040"/>
              <a:ext cx="178024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D1B598-195D-DF4D-7D08-392E1A4C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4600" y="1692275"/>
              <a:ext cx="1724025" cy="2281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2ECB93-C065-FDA5-07BA-C643438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1704975"/>
              <a:ext cx="862013" cy="2273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A green and yellow gradient with a black line&#10;&#10;Description automatically generated">
            <a:extLst>
              <a:ext uri="{FF2B5EF4-FFF2-40B4-BE49-F238E27FC236}">
                <a16:creationId xmlns:a16="http://schemas.microsoft.com/office/drawing/2014/main" id="{F0002704-3DB9-F382-4015-2B9E8B65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986784"/>
            <a:ext cx="2743200" cy="2743200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15D9C-2F8D-BA7D-7208-A7C36C6B8FC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8869680" y="3986784"/>
            <a:ext cx="2743200" cy="2743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7A6B76-766D-48BF-D18E-0BDFDA27F9A3}"/>
              </a:ext>
            </a:extLst>
          </p:cNvPr>
          <p:cNvSpPr txBox="1"/>
          <p:nvPr/>
        </p:nvSpPr>
        <p:spPr>
          <a:xfrm>
            <a:off x="1680037" y="5148226"/>
            <a:ext cx="6373165" cy="1261884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Note</a:t>
            </a:r>
            <a:r>
              <a:rPr lang="en-US" sz="2400" dirty="0"/>
              <a:t>:</a:t>
            </a:r>
          </a:p>
          <a:p>
            <a:r>
              <a:rPr lang="en-US" sz="2400" dirty="0"/>
              <a:t>The functions will be continuous along the shared edge between edge-adjacent triangles.</a:t>
            </a:r>
          </a:p>
        </p:txBody>
      </p:sp>
    </p:spTree>
    <p:extLst>
      <p:ext uri="{BB962C8B-B14F-4D97-AF65-F5344CB8AC3E}">
        <p14:creationId xmlns:p14="http://schemas.microsoft.com/office/powerpoint/2010/main" val="1933242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A triangle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 level-set-value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Output:</a:t>
                </a:r>
              </a:p>
              <a:p>
                <a:pPr lvl="1"/>
                <a:r>
                  <a:rPr lang="en-US" dirty="0"/>
                  <a:t>The geometry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 within the triangle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B9E7C5-5E76-8132-FE49-2EBDCC6A23A8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8996169-1A5D-AAB9-54EA-E3FA4683D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8996169-1A5D-AAB9-54EA-E3FA4683D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D199FA-828D-05CD-8220-8AC7E68494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D199FA-828D-05CD-8220-8AC7E6849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57BE9D-B02A-9B29-7A16-42C12F0C4A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57BE9D-B02A-9B29-7A16-42C12F0C4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98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Assuming general position, there are four cases: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903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>
                    <a:latin typeface="+mj-lt"/>
                  </a:rPr>
                  <a:t>:</a:t>
                </a:r>
              </a:p>
              <a:p>
                <a:pPr lvl="1"/>
                <a:r>
                  <a:rPr lang="en-US" b="0" dirty="0">
                    <a:latin typeface="+mj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>
                    <a:latin typeface="+mj-lt"/>
                  </a:rPr>
                  <a:t> level-set does not pass through the triangle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07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>
                    <a:latin typeface="+mj-lt"/>
                  </a:rPr>
                  <a:t>:</a:t>
                </a:r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level-set-vertex 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ba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Computing the position of the level-set-vertex:</a:t>
                </a:r>
              </a:p>
              <a:p>
                <a:pPr lvl="1"/>
                <a:r>
                  <a:rPr lang="en-US" dirty="0"/>
                  <a:t>The vertex is the weighted average of the end-points: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weights are the same that make the weighted average of end-point values equal the level-set-value: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98B0238-C98C-A04D-E7BF-05917576B08D}"/>
              </a:ext>
            </a:extLst>
          </p:cNvPr>
          <p:cNvSpPr>
            <a:spLocks noChangeAspect="1"/>
          </p:cNvSpPr>
          <p:nvPr/>
        </p:nvSpPr>
        <p:spPr>
          <a:xfrm>
            <a:off x="9646378" y="13966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>
                    <a:latin typeface="+mj-lt"/>
                  </a:rPr>
                  <a:t>:</a:t>
                </a:r>
              </a:p>
              <a:p>
                <a:pPr lvl="1"/>
                <a:r>
                  <a:rPr lang="en-US" b="0" dirty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level-set-vertex </a:t>
                </a:r>
                <a:r>
                  <a:rPr lang="en-US" b="0" dirty="0"/>
                  <a:t>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ba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level-set-vertex 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bar>
                  </m:oMath>
                </a14:m>
                <a:endParaRPr lang="en-US" dirty="0"/>
              </a:p>
              <a:p>
                <a:pPr lvl="1"/>
                <a:endParaRPr lang="en-US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A626F01-DBA2-1BCC-31D0-9AD1FE1DB49E}"/>
              </a:ext>
            </a:extLst>
          </p:cNvPr>
          <p:cNvSpPr>
            <a:spLocks noChangeAspect="1"/>
          </p:cNvSpPr>
          <p:nvPr/>
        </p:nvSpPr>
        <p:spPr>
          <a:xfrm>
            <a:off x="9947132" y="3329872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D22A79-176D-6325-BA6A-AC1D6F13E6C4}"/>
              </a:ext>
            </a:extLst>
          </p:cNvPr>
          <p:cNvSpPr>
            <a:spLocks noChangeAspect="1"/>
          </p:cNvSpPr>
          <p:nvPr/>
        </p:nvSpPr>
        <p:spPr>
          <a:xfrm>
            <a:off x="9646378" y="13966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16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>
                    <a:latin typeface="+mj-lt"/>
                  </a:rPr>
                  <a:t>:</a:t>
                </a:r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level-set-vertex 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ba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level-set-vertex 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ba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level-set-edge connecting the</a:t>
                </a:r>
                <a:br>
                  <a:rPr lang="en-US" dirty="0"/>
                </a:br>
                <a:r>
                  <a:rPr lang="en-US" dirty="0"/>
                  <a:t>level-set-vertices</a:t>
                </a:r>
              </a:p>
              <a:p>
                <a:pPr lvl="1"/>
                <a:endParaRPr lang="en-US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768DC5-E040-E191-F111-64827790A320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9714958" y="1533858"/>
            <a:ext cx="300754" cy="1796014"/>
          </a:xfrm>
          <a:prstGeom prst="line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626F01-DBA2-1BCC-31D0-9AD1FE1DB49E}"/>
              </a:ext>
            </a:extLst>
          </p:cNvPr>
          <p:cNvSpPr>
            <a:spLocks noChangeAspect="1"/>
          </p:cNvSpPr>
          <p:nvPr/>
        </p:nvSpPr>
        <p:spPr>
          <a:xfrm>
            <a:off x="9947132" y="3329872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D22A79-176D-6325-BA6A-AC1D6F13E6C4}"/>
              </a:ext>
            </a:extLst>
          </p:cNvPr>
          <p:cNvSpPr>
            <a:spLocks noChangeAspect="1"/>
          </p:cNvSpPr>
          <p:nvPr/>
        </p:nvSpPr>
        <p:spPr>
          <a:xfrm>
            <a:off x="9646378" y="13966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19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>
                    <a:latin typeface="+mj-lt"/>
                  </a:rPr>
                  <a:t>:</a:t>
                </a:r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level-set-vertex 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ba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level-set-vertex along edge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ba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level-set-edge connecting the</a:t>
                </a:r>
                <a:br>
                  <a:rPr lang="en-US" dirty="0"/>
                </a:br>
                <a:r>
                  <a:rPr lang="en-US" dirty="0"/>
                  <a:t>level-set-vertices</a:t>
                </a:r>
              </a:p>
              <a:p>
                <a:pPr lvl="1"/>
                <a:endParaRPr lang="en-US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768DC5-E040-E191-F111-64827790A320}"/>
              </a:ext>
            </a:extLst>
          </p:cNvPr>
          <p:cNvCxnSpPr>
            <a:cxnSpLocks/>
            <a:stCxn id="9" idx="5"/>
            <a:endCxn id="8" idx="5"/>
          </p:cNvCxnSpPr>
          <p:nvPr/>
        </p:nvCxnSpPr>
        <p:spPr>
          <a:xfrm>
            <a:off x="8736641" y="1546139"/>
            <a:ext cx="2476628" cy="2248762"/>
          </a:xfrm>
          <a:prstGeom prst="line">
            <a:avLst/>
          </a:prstGeom>
          <a:ln w="50800"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626F01-DBA2-1BCC-31D0-9AD1FE1DB49E}"/>
              </a:ext>
            </a:extLst>
          </p:cNvPr>
          <p:cNvSpPr>
            <a:spLocks noChangeAspect="1"/>
          </p:cNvSpPr>
          <p:nvPr/>
        </p:nvSpPr>
        <p:spPr>
          <a:xfrm>
            <a:off x="11096196" y="367782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D22A79-176D-6325-BA6A-AC1D6F13E6C4}"/>
              </a:ext>
            </a:extLst>
          </p:cNvPr>
          <p:cNvSpPr>
            <a:spLocks noChangeAspect="1"/>
          </p:cNvSpPr>
          <p:nvPr/>
        </p:nvSpPr>
        <p:spPr>
          <a:xfrm>
            <a:off x="8619568" y="1429066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Throughout: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We represent scalars by italics/Greek letters: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We represent vectors/matrices with bold letters: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We represent vector/matrix coefficients with italics letters: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82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level-set does not pass through the triangle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8002A2-CC6E-90BD-E437-FA644DB9EFC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E5AAAF-8EC1-E61A-30B7-93006FCC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5123B1-8195-6BBC-54FC-281DFC871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E509EE-48F3-B4DC-DF1B-C8E502B6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85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Technical details:</a:t>
            </a:r>
          </a:p>
          <a:p>
            <a:pPr lvl="1"/>
            <a:r>
              <a:rPr lang="en-US" dirty="0"/>
              <a:t>Represent the geometry by having edges store</a:t>
            </a:r>
            <a:br>
              <a:rPr lang="en-US" dirty="0"/>
            </a:br>
            <a:r>
              <a:rPr lang="en-US" dirty="0"/>
              <a:t>vertex </a:t>
            </a:r>
            <a:r>
              <a:rPr lang="en-US" b="1" dirty="0"/>
              <a:t>indices</a:t>
            </a:r>
            <a:r>
              <a:rPr lang="en-US" dirty="0"/>
              <a:t>, not positions.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E152DF-319A-F5A9-1FC9-2412B8EED48A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3C8391F-905A-BDDF-4CBD-A1C587F90E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3C8391F-905A-BDDF-4CBD-A1C587F90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2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B9609A1-6939-E7DE-810B-792203E2B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B9609A1-6939-E7DE-810B-792203E2B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0624228-FBEE-8810-FD4C-EA99776B3F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0624228-FBEE-8810-FD4C-EA99776B3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23EFA1-7619-0ECE-3E5A-1A18149D9F8D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9714958" y="1533858"/>
            <a:ext cx="300754" cy="1796014"/>
          </a:xfrm>
          <a:prstGeom prst="line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D3C8050-F263-7E52-3D69-F5476E8DC17B}"/>
              </a:ext>
            </a:extLst>
          </p:cNvPr>
          <p:cNvSpPr>
            <a:spLocks noChangeAspect="1"/>
          </p:cNvSpPr>
          <p:nvPr/>
        </p:nvSpPr>
        <p:spPr>
          <a:xfrm>
            <a:off x="9947132" y="3329872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455B8C-482B-78DD-75DE-0E1C56CBF6D4}"/>
              </a:ext>
            </a:extLst>
          </p:cNvPr>
          <p:cNvSpPr>
            <a:spLocks noChangeAspect="1"/>
          </p:cNvSpPr>
          <p:nvPr/>
        </p:nvSpPr>
        <p:spPr>
          <a:xfrm>
            <a:off x="9646378" y="13966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01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Technical details:</a:t>
                </a:r>
              </a:p>
              <a:p>
                <a:pPr lvl="1"/>
                <a:r>
                  <a:rPr lang="en-US" dirty="0"/>
                  <a:t>Avoid generating  the same level-set-vertex twice</a:t>
                </a:r>
                <a:br>
                  <a:rPr lang="en-US" dirty="0"/>
                </a:br>
                <a:r>
                  <a:rPr lang="en-US" dirty="0"/>
                  <a:t>(once for each triangle adjacent to the edge)</a:t>
                </a:r>
              </a:p>
              <a:p>
                <a:pPr lvl="2"/>
                <a:r>
                  <a:rPr lang="en-US" dirty="0"/>
                  <a:t>Triangle vertices are at the corners of the grid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Linearize the triangle vertex indices</a:t>
                </a:r>
              </a:p>
              <a:p>
                <a:pPr lvl="2"/>
                <a:r>
                  <a:rPr lang="en-US" dirty="0"/>
                  <a:t>A level-set-vertex is defined by a pair of triangle vertices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Represent a level-set-vertex by a pair of (linearized) triangle vertex indices</a:t>
                </a:r>
                <a:br>
                  <a:rPr lang="en-US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latin typeface="+mj-lt"/>
                  </a:rPr>
                  <a:t> Use an associative array (e.g. </a:t>
                </a:r>
                <a:r>
                  <a:rPr lang="en-US" dirty="0">
                    <a:latin typeface="Consolas" panose="020B0609020204030204" pitchFamily="49" charset="0"/>
                  </a:rPr>
                  <a:t>std::map</a:t>
                </a:r>
                <a:r>
                  <a:rPr lang="en-US" dirty="0">
                    <a:latin typeface="+mj-lt"/>
                  </a:rPr>
                  <a:t>) to map level-set-vertices to linear indices.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051298D-4376-7715-D1CD-FA1AB4B76B6F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061A8AB-FFBC-103B-91FC-91E8DF4029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061A8AB-FFBC-103B-91FC-91E8DF402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AE8CB2-D164-BD69-9F5F-2393C8C102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AE8CB2-D164-BD69-9F5F-2393C8C10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AEF166A-0DB0-D23E-D123-3DB02BC0DA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AEF166A-0DB0-D23E-D123-3DB02BC0D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2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17ED68-F5DF-27FE-618C-829B6520914B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9714958" y="1533858"/>
            <a:ext cx="300754" cy="1796014"/>
          </a:xfrm>
          <a:prstGeom prst="line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BFEB58E-783A-97C3-2D0A-FFEFF0FDBB6B}"/>
              </a:ext>
            </a:extLst>
          </p:cNvPr>
          <p:cNvSpPr>
            <a:spLocks noChangeAspect="1"/>
          </p:cNvSpPr>
          <p:nvPr/>
        </p:nvSpPr>
        <p:spPr>
          <a:xfrm>
            <a:off x="9947132" y="3329872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78F1AE-853C-BA23-46CC-FDF25E4A7B2A}"/>
              </a:ext>
            </a:extLst>
          </p:cNvPr>
          <p:cNvSpPr>
            <a:spLocks noChangeAspect="1"/>
          </p:cNvSpPr>
          <p:nvPr/>
        </p:nvSpPr>
        <p:spPr>
          <a:xfrm>
            <a:off x="9646378" y="13966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Technical details:</a:t>
                </a:r>
              </a:p>
              <a:p>
                <a:pPr lvl="1"/>
                <a:r>
                  <a:rPr lang="en-US" dirty="0"/>
                  <a:t>Orient the edges consistently</a:t>
                </a:r>
                <a:br>
                  <a:rPr lang="en-US" dirty="0"/>
                </a:br>
                <a:r>
                  <a:rPr lang="en-US" dirty="0"/>
                  <a:t>(e.g. so that the corners values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are</a:t>
                </a:r>
                <a:br>
                  <a:rPr lang="en-US" dirty="0"/>
                </a:br>
                <a:r>
                  <a:rPr lang="en-US" dirty="0"/>
                  <a:t>always on the left)</a:t>
                </a:r>
              </a:p>
              <a:p>
                <a:pPr lvl="1"/>
                <a:endParaRPr lang="en-US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1B75DC-CCAC-15E5-EAAB-B685F82F3895}"/>
              </a:ext>
            </a:extLst>
          </p:cNvPr>
          <p:cNvSpPr/>
          <p:nvPr/>
        </p:nvSpPr>
        <p:spPr>
          <a:xfrm>
            <a:off x="8399531" y="469338"/>
            <a:ext cx="3374379" cy="3455299"/>
          </a:xfrm>
          <a:custGeom>
            <a:avLst/>
            <a:gdLst>
              <a:gd name="connsiteX0" fmla="*/ 0 w 3374379"/>
              <a:gd name="connsiteY0" fmla="*/ 2435703 h 3455299"/>
              <a:gd name="connsiteX1" fmla="*/ 3374379 w 3374379"/>
              <a:gd name="connsiteY1" fmla="*/ 3455299 h 3455299"/>
              <a:gd name="connsiteX2" fmla="*/ 485522 w 3374379"/>
              <a:gd name="connsiteY2" fmla="*/ 0 h 3455299"/>
              <a:gd name="connsiteX3" fmla="*/ 0 w 3374379"/>
              <a:gd name="connsiteY3" fmla="*/ 2435703 h 345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379" h="3455299">
                <a:moveTo>
                  <a:pt x="0" y="2435703"/>
                </a:moveTo>
                <a:lnTo>
                  <a:pt x="3374379" y="3455299"/>
                </a:lnTo>
                <a:lnTo>
                  <a:pt x="485522" y="0"/>
                </a:lnTo>
                <a:lnTo>
                  <a:pt x="0" y="2435703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E0978E0-6D5B-C571-5619-D22C400D9A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E0978E0-6D5B-C571-5619-D22C400D9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19" y="2751292"/>
                <a:ext cx="279175" cy="279175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6106E48-AC6D-88EC-6192-4880818EC9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6106E48-AC6D-88EC-6192-4880818EC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169" y="3749675"/>
                <a:ext cx="279175" cy="279175"/>
              </a:xfrm>
              <a:prstGeom prst="ellipse">
                <a:avLst/>
              </a:prstGeom>
              <a:blipFill>
                <a:blip r:embed="rId4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EFE0587-03E3-F107-2C6B-94D49C55CC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EFE0587-03E3-F107-2C6B-94D49C55C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60" y="329750"/>
                <a:ext cx="279175" cy="279175"/>
              </a:xfrm>
              <a:prstGeom prst="ellipse">
                <a:avLst/>
              </a:prstGeom>
              <a:blipFill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CED7F8-7E42-A106-C8AE-63BC35D55185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9714958" y="1533858"/>
            <a:ext cx="300754" cy="1796014"/>
          </a:xfrm>
          <a:prstGeom prst="line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0E65DC8-3588-9530-9CD3-5C080D6B1A72}"/>
              </a:ext>
            </a:extLst>
          </p:cNvPr>
          <p:cNvSpPr>
            <a:spLocks noChangeAspect="1"/>
          </p:cNvSpPr>
          <p:nvPr/>
        </p:nvSpPr>
        <p:spPr>
          <a:xfrm>
            <a:off x="9947132" y="3329872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F06A1F-F5AA-8F61-26CE-3EE744C70DFF}"/>
              </a:ext>
            </a:extLst>
          </p:cNvPr>
          <p:cNvSpPr>
            <a:spLocks noChangeAspect="1"/>
          </p:cNvSpPr>
          <p:nvPr/>
        </p:nvSpPr>
        <p:spPr>
          <a:xfrm>
            <a:off x="9646378" y="13966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32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Technical details:</a:t>
                </a:r>
              </a:p>
              <a:p>
                <a:pPr lvl="1"/>
                <a:r>
                  <a:rPr lang="en-US" dirty="0"/>
                  <a:t>Perform the calculation over the unit-right-simplices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>
                    <a:latin typeface="+mj-lt"/>
                  </a:rPr>
                  <a:t> Gives the position of the vertices in barycentric coordinates</a:t>
                </a:r>
              </a:p>
              <a:p>
                <a:pPr lvl="1"/>
                <a:r>
                  <a:rPr lang="en-US" b="0" dirty="0">
                    <a:latin typeface="+mj-lt"/>
                  </a:rPr>
                  <a:t>Transform barycentric coordinates to world coordinates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CBBF0C-8840-4B18-3505-D64437457960}"/>
              </a:ext>
            </a:extLst>
          </p:cNvPr>
          <p:cNvSpPr>
            <a:spLocks noChangeAspect="1"/>
          </p:cNvSpPr>
          <p:nvPr/>
        </p:nvSpPr>
        <p:spPr>
          <a:xfrm>
            <a:off x="6698689" y="3906562"/>
            <a:ext cx="2106586" cy="2106586"/>
          </a:xfrm>
          <a:prstGeom prst="rt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CC0ECF-A89F-C084-4CEE-961E8B77D14F}"/>
              </a:ext>
            </a:extLst>
          </p:cNvPr>
          <p:cNvSpPr>
            <a:spLocks noChangeAspect="1"/>
          </p:cNvSpPr>
          <p:nvPr/>
        </p:nvSpPr>
        <p:spPr>
          <a:xfrm>
            <a:off x="6630109" y="594456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7B2CB8-7B9A-E159-4F46-AC3739FF5BB2}"/>
              </a:ext>
            </a:extLst>
          </p:cNvPr>
          <p:cNvSpPr>
            <a:spLocks noChangeAspect="1"/>
          </p:cNvSpPr>
          <p:nvPr/>
        </p:nvSpPr>
        <p:spPr>
          <a:xfrm>
            <a:off x="6630109" y="3837982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037547-D327-443B-3D95-050103128A05}"/>
              </a:ext>
            </a:extLst>
          </p:cNvPr>
          <p:cNvSpPr>
            <a:spLocks noChangeAspect="1"/>
          </p:cNvSpPr>
          <p:nvPr/>
        </p:nvSpPr>
        <p:spPr>
          <a:xfrm>
            <a:off x="8736695" y="594456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A2D704-333C-96D4-B216-E7F64318A87D}"/>
              </a:ext>
            </a:extLst>
          </p:cNvPr>
          <p:cNvCxnSpPr/>
          <p:nvPr/>
        </p:nvCxnSpPr>
        <p:spPr>
          <a:xfrm>
            <a:off x="2850642" y="4942336"/>
            <a:ext cx="21065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6C08A57-6C81-D353-FDFD-846A8B47E5DD}"/>
              </a:ext>
            </a:extLst>
          </p:cNvPr>
          <p:cNvSpPr>
            <a:spLocks noChangeAspect="1"/>
          </p:cNvSpPr>
          <p:nvPr/>
        </p:nvSpPr>
        <p:spPr>
          <a:xfrm>
            <a:off x="2786634" y="4880298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EC53BC-D57B-86E3-6591-6EFF0CEAE4A8}"/>
              </a:ext>
            </a:extLst>
          </p:cNvPr>
          <p:cNvSpPr>
            <a:spLocks noChangeAspect="1"/>
          </p:cNvSpPr>
          <p:nvPr/>
        </p:nvSpPr>
        <p:spPr>
          <a:xfrm>
            <a:off x="4889754" y="4881716"/>
            <a:ext cx="137160" cy="137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6D18D1-30F2-0718-3A7D-B0494DF0F9AA}"/>
                  </a:ext>
                </a:extLst>
              </p:cNvPr>
              <p:cNvSpPr txBox="1"/>
              <p:nvPr/>
            </p:nvSpPr>
            <p:spPr>
              <a:xfrm>
                <a:off x="2670945" y="4959855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6D18D1-30F2-0718-3A7D-B0494DF0F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5" y="4959855"/>
                <a:ext cx="3593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BCEF43-6F29-7534-02F0-C920D325D7BC}"/>
                  </a:ext>
                </a:extLst>
              </p:cNvPr>
              <p:cNvSpPr txBox="1"/>
              <p:nvPr/>
            </p:nvSpPr>
            <p:spPr>
              <a:xfrm>
                <a:off x="4777531" y="496387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BCEF43-6F29-7534-02F0-C920D325D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531" y="4963879"/>
                <a:ext cx="3593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49849F-F87B-E0B6-E1C5-1EC73340D954}"/>
                  </a:ext>
                </a:extLst>
              </p:cNvPr>
              <p:cNvSpPr txBox="1"/>
              <p:nvPr/>
            </p:nvSpPr>
            <p:spPr>
              <a:xfrm>
                <a:off x="6338751" y="6031999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49849F-F87B-E0B6-E1C5-1EC73340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751" y="6031999"/>
                <a:ext cx="72808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068900-4165-5ACA-14D9-3381D0DFC763}"/>
                  </a:ext>
                </a:extLst>
              </p:cNvPr>
              <p:cNvSpPr txBox="1"/>
              <p:nvPr/>
            </p:nvSpPr>
            <p:spPr>
              <a:xfrm>
                <a:off x="8443939" y="6021670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068900-4165-5ACA-14D9-3381D0DF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939" y="6021670"/>
                <a:ext cx="72808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196171-3324-810D-6434-8870BD3036AC}"/>
                  </a:ext>
                </a:extLst>
              </p:cNvPr>
              <p:cNvSpPr txBox="1"/>
              <p:nvPr/>
            </p:nvSpPr>
            <p:spPr>
              <a:xfrm>
                <a:off x="6328059" y="3529386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196171-3324-810D-6434-8870BD30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059" y="3529386"/>
                <a:ext cx="728084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08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By induction: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Decompose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simplices.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982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1EFDCB9-A6ED-6BFE-DFCB-52E3DC570ECF}"/>
              </a:ext>
            </a:extLst>
          </p:cNvPr>
          <p:cNvGrpSpPr/>
          <p:nvPr/>
        </p:nvGrpSpPr>
        <p:grpSpPr>
          <a:xfrm>
            <a:off x="9433599" y="805821"/>
            <a:ext cx="2358991" cy="2356534"/>
            <a:chOff x="9433599" y="805821"/>
            <a:chExt cx="2358991" cy="23565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D81F34-9CAB-5DCF-C290-4F7AF6511C54}"/>
                </a:ext>
              </a:extLst>
            </p:cNvPr>
            <p:cNvGrpSpPr/>
            <p:nvPr/>
          </p:nvGrpSpPr>
          <p:grpSpPr>
            <a:xfrm>
              <a:off x="9434637" y="843117"/>
              <a:ext cx="2322414" cy="2319238"/>
              <a:chOff x="9475097" y="3748158"/>
              <a:chExt cx="2322414" cy="2319238"/>
            </a:xfrm>
          </p:grpSpPr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5047CF44-623A-1890-8538-750FA6DF326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509760" y="3749040"/>
                <a:ext cx="2286000" cy="2286000"/>
              </a:xfrm>
              <a:prstGeom prst="rtTriangle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B98D4718-B0CA-6095-5C83-9110D5427A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509760" y="3749040"/>
                <a:ext cx="2286000" cy="2286000"/>
              </a:xfrm>
              <a:prstGeom prst="rtTriangle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56BA4E1-9031-F4B4-D072-BF7489CAC40D}"/>
                  </a:ext>
                </a:extLst>
              </p:cNvPr>
              <p:cNvGrpSpPr/>
              <p:nvPr/>
            </p:nvGrpSpPr>
            <p:grpSpPr>
              <a:xfrm>
                <a:off x="9475097" y="3748158"/>
                <a:ext cx="2322414" cy="2319238"/>
                <a:chOff x="9597826" y="682625"/>
                <a:chExt cx="2322414" cy="231923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143BEDD-504F-5C68-88F4-685D1768F0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34240" y="682625"/>
                  <a:ext cx="2286000" cy="2286000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0B9FC51-9672-3270-08D3-C0D20DD698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597826" y="2929035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239423-452E-E87A-AD6F-C8A57687DE1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433599" y="805821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2B1173-6F9A-F49B-F17E-A25FAA681F4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719762" y="806759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CA68BE-6B1D-361E-D98B-84C52FEB08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719050" y="3089527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357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47A7F46-7E80-38AB-9F45-F70FEFDF53E8}"/>
              </a:ext>
            </a:extLst>
          </p:cNvPr>
          <p:cNvGrpSpPr/>
          <p:nvPr/>
        </p:nvGrpSpPr>
        <p:grpSpPr>
          <a:xfrm>
            <a:off x="8843532" y="5696712"/>
            <a:ext cx="3211794" cy="916813"/>
            <a:chOff x="8826064" y="5696712"/>
            <a:chExt cx="3211794" cy="916813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482D566-6620-D722-2107-DAFE12CB33BC}"/>
                </a:ext>
              </a:extLst>
            </p:cNvPr>
            <p:cNvSpPr/>
            <p:nvPr/>
          </p:nvSpPr>
          <p:spPr>
            <a:xfrm rot="10800000">
              <a:off x="8826064" y="5696712"/>
              <a:ext cx="3205162" cy="914400"/>
            </a:xfrm>
            <a:custGeom>
              <a:avLst/>
              <a:gdLst>
                <a:gd name="connsiteX0" fmla="*/ 0 w 3205162"/>
                <a:gd name="connsiteY0" fmla="*/ 0 h 914400"/>
                <a:gd name="connsiteX1" fmla="*/ 3205162 w 3205162"/>
                <a:gd name="connsiteY1" fmla="*/ 911225 h 914400"/>
                <a:gd name="connsiteX2" fmla="*/ 914400 w 3205162"/>
                <a:gd name="connsiteY2" fmla="*/ 914400 h 914400"/>
                <a:gd name="connsiteX3" fmla="*/ 0 w 3205162"/>
                <a:gd name="connsiteY3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2" h="914400">
                  <a:moveTo>
                    <a:pt x="0" y="0"/>
                  </a:moveTo>
                  <a:lnTo>
                    <a:pt x="3205162" y="911225"/>
                  </a:lnTo>
                  <a:lnTo>
                    <a:pt x="91440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6875D06-6B14-24CE-0C25-99961873D561}"/>
                </a:ext>
              </a:extLst>
            </p:cNvPr>
            <p:cNvSpPr/>
            <p:nvPr/>
          </p:nvSpPr>
          <p:spPr>
            <a:xfrm>
              <a:off x="8832696" y="5699125"/>
              <a:ext cx="3205162" cy="914400"/>
            </a:xfrm>
            <a:custGeom>
              <a:avLst/>
              <a:gdLst>
                <a:gd name="connsiteX0" fmla="*/ 0 w 3205162"/>
                <a:gd name="connsiteY0" fmla="*/ 0 h 914400"/>
                <a:gd name="connsiteX1" fmla="*/ 3205162 w 3205162"/>
                <a:gd name="connsiteY1" fmla="*/ 911225 h 914400"/>
                <a:gd name="connsiteX2" fmla="*/ 914400 w 3205162"/>
                <a:gd name="connsiteY2" fmla="*/ 914400 h 914400"/>
                <a:gd name="connsiteX3" fmla="*/ 0 w 3205162"/>
                <a:gd name="connsiteY3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2" h="914400">
                  <a:moveTo>
                    <a:pt x="0" y="0"/>
                  </a:moveTo>
                  <a:lnTo>
                    <a:pt x="3205162" y="911225"/>
                  </a:lnTo>
                  <a:lnTo>
                    <a:pt x="91440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CD19E9F-7C09-5A00-576F-1DD3FF9C8F4D}"/>
              </a:ext>
            </a:extLst>
          </p:cNvPr>
          <p:cNvGrpSpPr/>
          <p:nvPr/>
        </p:nvGrpSpPr>
        <p:grpSpPr>
          <a:xfrm>
            <a:off x="8841950" y="3405450"/>
            <a:ext cx="2284540" cy="2300732"/>
            <a:chOff x="8842230" y="4323919"/>
            <a:chExt cx="2284540" cy="2300732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7B764-D87D-71A9-3BDB-594044975A04}"/>
                </a:ext>
              </a:extLst>
            </p:cNvPr>
            <p:cNvSpPr/>
            <p:nvPr/>
          </p:nvSpPr>
          <p:spPr>
            <a:xfrm rot="10800000">
              <a:off x="8842230" y="4323919"/>
              <a:ext cx="2284413" cy="2297112"/>
            </a:xfrm>
            <a:custGeom>
              <a:avLst/>
              <a:gdLst>
                <a:gd name="connsiteX0" fmla="*/ 0 w 2284413"/>
                <a:gd name="connsiteY0" fmla="*/ 2292350 h 2297112"/>
                <a:gd name="connsiteX1" fmla="*/ 2284413 w 2284413"/>
                <a:gd name="connsiteY1" fmla="*/ 2297112 h 2297112"/>
                <a:gd name="connsiteX2" fmla="*/ 2282825 w 2284413"/>
                <a:gd name="connsiteY2" fmla="*/ 0 h 2297112"/>
                <a:gd name="connsiteX3" fmla="*/ 0 w 2284413"/>
                <a:gd name="connsiteY3" fmla="*/ 2292350 h 22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413" h="2297112">
                  <a:moveTo>
                    <a:pt x="0" y="2292350"/>
                  </a:moveTo>
                  <a:lnTo>
                    <a:pt x="2284413" y="2297112"/>
                  </a:lnTo>
                  <a:cubicBezTo>
                    <a:pt x="2283884" y="1531408"/>
                    <a:pt x="2283354" y="765704"/>
                    <a:pt x="2282825" y="0"/>
                  </a:cubicBezTo>
                  <a:lnTo>
                    <a:pt x="0" y="229235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67A5BEC-6FCA-8AA7-57BC-9A1883826373}"/>
                </a:ext>
              </a:extLst>
            </p:cNvPr>
            <p:cNvSpPr/>
            <p:nvPr/>
          </p:nvSpPr>
          <p:spPr>
            <a:xfrm>
              <a:off x="8842357" y="4327539"/>
              <a:ext cx="2284413" cy="2297112"/>
            </a:xfrm>
            <a:custGeom>
              <a:avLst/>
              <a:gdLst>
                <a:gd name="connsiteX0" fmla="*/ 0 w 2284413"/>
                <a:gd name="connsiteY0" fmla="*/ 2292350 h 2297112"/>
                <a:gd name="connsiteX1" fmla="*/ 2284413 w 2284413"/>
                <a:gd name="connsiteY1" fmla="*/ 2297112 h 2297112"/>
                <a:gd name="connsiteX2" fmla="*/ 2282825 w 2284413"/>
                <a:gd name="connsiteY2" fmla="*/ 0 h 2297112"/>
                <a:gd name="connsiteX3" fmla="*/ 0 w 2284413"/>
                <a:gd name="connsiteY3" fmla="*/ 2292350 h 22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413" h="2297112">
                  <a:moveTo>
                    <a:pt x="0" y="2292350"/>
                  </a:moveTo>
                  <a:lnTo>
                    <a:pt x="2284413" y="2297112"/>
                  </a:lnTo>
                  <a:cubicBezTo>
                    <a:pt x="2283884" y="1531408"/>
                    <a:pt x="2283354" y="765704"/>
                    <a:pt x="2282825" y="0"/>
                  </a:cubicBezTo>
                  <a:lnTo>
                    <a:pt x="0" y="2292350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-dimensional simplices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DD0A9B96-AE0E-CC71-5BB1-875AC7AD2D1C}"/>
              </a:ext>
            </a:extLst>
          </p:cNvPr>
          <p:cNvGrpSpPr/>
          <p:nvPr/>
        </p:nvGrpSpPr>
        <p:grpSpPr>
          <a:xfrm>
            <a:off x="9433599" y="805821"/>
            <a:ext cx="2358991" cy="2356534"/>
            <a:chOff x="9433599" y="805821"/>
            <a:chExt cx="2358991" cy="235653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B14DFFB-338C-2F32-C30E-D0947C02C244}"/>
                </a:ext>
              </a:extLst>
            </p:cNvPr>
            <p:cNvGrpSpPr/>
            <p:nvPr/>
          </p:nvGrpSpPr>
          <p:grpSpPr>
            <a:xfrm>
              <a:off x="9434637" y="843117"/>
              <a:ext cx="2322414" cy="2319238"/>
              <a:chOff x="9475097" y="3748158"/>
              <a:chExt cx="2322414" cy="2319238"/>
            </a:xfrm>
          </p:grpSpPr>
          <p:sp>
            <p:nvSpPr>
              <p:cNvPr id="68" name="Right Triangle 67">
                <a:extLst>
                  <a:ext uri="{FF2B5EF4-FFF2-40B4-BE49-F238E27FC236}">
                    <a16:creationId xmlns:a16="http://schemas.microsoft.com/office/drawing/2014/main" id="{CF434709-8ECF-2BA5-524F-A9EDD4E2020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509760" y="3749040"/>
                <a:ext cx="2286000" cy="2286000"/>
              </a:xfrm>
              <a:prstGeom prst="rtTriangle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922DA7DA-64B0-1424-13A8-604542769A2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509760" y="3749040"/>
                <a:ext cx="2286000" cy="2286000"/>
              </a:xfrm>
              <a:prstGeom prst="rtTriangle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A4B4105-86EE-5169-F619-0AC906309B54}"/>
                  </a:ext>
                </a:extLst>
              </p:cNvPr>
              <p:cNvGrpSpPr/>
              <p:nvPr/>
            </p:nvGrpSpPr>
            <p:grpSpPr>
              <a:xfrm>
                <a:off x="9475097" y="3748158"/>
                <a:ext cx="2322414" cy="2319238"/>
                <a:chOff x="9597826" y="682625"/>
                <a:chExt cx="2322414" cy="231923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978E917-467E-5C06-1CE9-1A6DD2FDA5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34240" y="682625"/>
                  <a:ext cx="2286000" cy="2286000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A6C7E8A-FB1C-FD42-497E-3AD4D80C1A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597826" y="2929035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E66A427-BDC1-1425-0C9E-85ACC9AC492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433599" y="805821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E9C8A23-1239-E466-A551-6BF4FA2557B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719762" y="806759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6793B5-020B-3295-87CC-2305F594B3E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719050" y="3089527"/>
              <a:ext cx="72828" cy="72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6C24D8F-2226-E452-E47F-AE875D713860}"/>
              </a:ext>
            </a:extLst>
          </p:cNvPr>
          <p:cNvGrpSpPr/>
          <p:nvPr/>
        </p:nvGrpSpPr>
        <p:grpSpPr>
          <a:xfrm flipH="1">
            <a:off x="8828533" y="3399096"/>
            <a:ext cx="916115" cy="3203568"/>
            <a:chOff x="8840660" y="3411545"/>
            <a:chExt cx="916115" cy="3203568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7943EDE-B8A3-A0E8-5CF5-BED5305209E5}"/>
                </a:ext>
              </a:extLst>
            </p:cNvPr>
            <p:cNvSpPr/>
            <p:nvPr/>
          </p:nvSpPr>
          <p:spPr>
            <a:xfrm rot="10800000">
              <a:off x="8840660" y="3411545"/>
              <a:ext cx="915987" cy="2284413"/>
            </a:xfrm>
            <a:custGeom>
              <a:avLst/>
              <a:gdLst>
                <a:gd name="connsiteX0" fmla="*/ 915987 w 915987"/>
                <a:gd name="connsiteY0" fmla="*/ 1366838 h 2284413"/>
                <a:gd name="connsiteX1" fmla="*/ 1587 w 915987"/>
                <a:gd name="connsiteY1" fmla="*/ 2284413 h 2284413"/>
                <a:gd name="connsiteX2" fmla="*/ 0 w 915987"/>
                <a:gd name="connsiteY2" fmla="*/ 0 h 2284413"/>
                <a:gd name="connsiteX3" fmla="*/ 915987 w 915987"/>
                <a:gd name="connsiteY3" fmla="*/ 1366838 h 228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987" h="2284413">
                  <a:moveTo>
                    <a:pt x="915987" y="1366838"/>
                  </a:moveTo>
                  <a:lnTo>
                    <a:pt x="1587" y="2284413"/>
                  </a:lnTo>
                  <a:lnTo>
                    <a:pt x="0" y="0"/>
                  </a:lnTo>
                  <a:lnTo>
                    <a:pt x="915987" y="1366838"/>
                  </a:lnTo>
                  <a:close/>
                </a:path>
              </a:pathLst>
            </a:custGeom>
            <a:solidFill>
              <a:srgbClr val="0070C0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A90EA14-3555-692C-A5A9-7024F56CFD15}"/>
                </a:ext>
              </a:extLst>
            </p:cNvPr>
            <p:cNvSpPr/>
            <p:nvPr/>
          </p:nvSpPr>
          <p:spPr>
            <a:xfrm>
              <a:off x="8840788" y="4330700"/>
              <a:ext cx="915987" cy="2284413"/>
            </a:xfrm>
            <a:custGeom>
              <a:avLst/>
              <a:gdLst>
                <a:gd name="connsiteX0" fmla="*/ 915987 w 915987"/>
                <a:gd name="connsiteY0" fmla="*/ 1366838 h 2284413"/>
                <a:gd name="connsiteX1" fmla="*/ 1587 w 915987"/>
                <a:gd name="connsiteY1" fmla="*/ 2284413 h 2284413"/>
                <a:gd name="connsiteX2" fmla="*/ 0 w 915987"/>
                <a:gd name="connsiteY2" fmla="*/ 0 h 2284413"/>
                <a:gd name="connsiteX3" fmla="*/ 915987 w 915987"/>
                <a:gd name="connsiteY3" fmla="*/ 1366838 h 228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987" h="2284413">
                  <a:moveTo>
                    <a:pt x="915987" y="1366838"/>
                  </a:moveTo>
                  <a:lnTo>
                    <a:pt x="1587" y="2284413"/>
                  </a:lnTo>
                  <a:lnTo>
                    <a:pt x="0" y="0"/>
                  </a:lnTo>
                  <a:lnTo>
                    <a:pt x="915987" y="1366838"/>
                  </a:lnTo>
                  <a:close/>
                </a:path>
              </a:pathLst>
            </a:custGeom>
            <a:solidFill>
              <a:srgbClr val="FF0000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D73F17E-F409-3385-1706-B865125455C2}"/>
              </a:ext>
            </a:extLst>
          </p:cNvPr>
          <p:cNvGrpSpPr/>
          <p:nvPr/>
        </p:nvGrpSpPr>
        <p:grpSpPr>
          <a:xfrm>
            <a:off x="8804805" y="3372506"/>
            <a:ext cx="3273230" cy="3276331"/>
            <a:chOff x="8400205" y="3388690"/>
            <a:chExt cx="3273230" cy="32763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A51A1C-8103-6229-E488-1290D57BD64C}"/>
                </a:ext>
              </a:extLst>
            </p:cNvPr>
            <p:cNvGrpSpPr/>
            <p:nvPr/>
          </p:nvGrpSpPr>
          <p:grpSpPr>
            <a:xfrm>
              <a:off x="8404251" y="3429000"/>
              <a:ext cx="3232769" cy="3200400"/>
              <a:chOff x="8404251" y="3429000"/>
              <a:chExt cx="3232769" cy="32004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DBB0F15-EE8B-7597-FF74-24E60F29DF39}"/>
                  </a:ext>
                </a:extLst>
              </p:cNvPr>
              <p:cNvGrpSpPr/>
              <p:nvPr/>
            </p:nvGrpSpPr>
            <p:grpSpPr>
              <a:xfrm>
                <a:off x="8436620" y="3429000"/>
                <a:ext cx="3200400" cy="3200400"/>
                <a:chOff x="7315200" y="3657600"/>
                <a:chExt cx="3200400" cy="32004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65BCBC2-B81B-BD44-875A-B60DD9FC9DDF}"/>
                    </a:ext>
                  </a:extLst>
                </p:cNvPr>
                <p:cNvGrpSpPr/>
                <p:nvPr/>
              </p:nvGrpSpPr>
              <p:grpSpPr>
                <a:xfrm>
                  <a:off x="7315200" y="3657600"/>
                  <a:ext cx="3200400" cy="3200400"/>
                  <a:chOff x="7315200" y="3107344"/>
                  <a:chExt cx="3200400" cy="3200400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86D89182-5999-61CC-EE57-E34B1B4BC4B3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107344"/>
                    <a:ext cx="2286000" cy="2287616"/>
                    <a:chOff x="7315200" y="3107344"/>
                    <a:chExt cx="2286000" cy="2287616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219EE875-0AB6-EA8A-6BC0-17EB77407F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6000"/>
                      <a:chOff x="5486400" y="3657600"/>
                      <a:chExt cx="2286000" cy="2286000"/>
                    </a:xfrm>
                  </p:grpSpPr>
                  <p:cxnSp>
                    <p:nvCxnSpPr>
                      <p:cNvPr id="7" name="Straight Connector 6">
                        <a:extLst>
                          <a:ext uri="{FF2B5EF4-FFF2-40B4-BE49-F238E27FC236}">
                            <a16:creationId xmlns:a16="http://schemas.microsoft.com/office/drawing/2014/main" id="{796B0584-952C-0A88-DA36-185807BD36F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86400" y="3657600"/>
                        <a:ext cx="0" cy="22860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" name="Straight Connector 7">
                        <a:extLst>
                          <a:ext uri="{FF2B5EF4-FFF2-40B4-BE49-F238E27FC236}">
                            <a16:creationId xmlns:a16="http://schemas.microsoft.com/office/drawing/2014/main" id="{C2812BD6-3324-29E0-1CF5-97D46E4E4E1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86400" y="3657600"/>
                        <a:ext cx="228600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1A529D57-BE2C-D1EB-1978-D8963D537BB8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7315200" y="3108960"/>
                      <a:ext cx="2286000" cy="2286000"/>
                      <a:chOff x="5486400" y="3657600"/>
                      <a:chExt cx="2286000" cy="2286000"/>
                    </a:xfrm>
                  </p:grpSpPr>
                  <p:cxnSp>
                    <p:nvCxnSpPr>
                      <p:cNvPr id="12" name="Straight Connector 11">
                        <a:extLst>
                          <a:ext uri="{FF2B5EF4-FFF2-40B4-BE49-F238E27FC236}">
                            <a16:creationId xmlns:a16="http://schemas.microsoft.com/office/drawing/2014/main" id="{6FDD688D-3C84-1E37-2D5D-8B392915F5E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86400" y="3657600"/>
                        <a:ext cx="0" cy="22860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>
                        <a:extLst>
                          <a:ext uri="{FF2B5EF4-FFF2-40B4-BE49-F238E27FC236}">
                            <a16:creationId xmlns:a16="http://schemas.microsoft.com/office/drawing/2014/main" id="{C7FF75FD-F8C2-2E87-47C6-E11F60297B0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86400" y="3657600"/>
                        <a:ext cx="228600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0E16E49-5722-3985-62EF-8EE167A4F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29600" y="4021744"/>
                    <a:ext cx="2286000" cy="22860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9B2CA40-B401-A065-C071-D18AA53B53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315200" y="5943600"/>
                  <a:ext cx="914400" cy="914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E059CED-2FB0-6168-1160-F7CAC5EF66F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9601200" y="3657600"/>
                  <a:ext cx="914400" cy="914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EAEDB9F-E332-8167-0ADC-4EC54E0B453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315200" y="3657600"/>
                  <a:ext cx="914400" cy="914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EFA508-EFC5-0CCE-43A7-5D121231E4D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9601200" y="5943600"/>
                  <a:ext cx="914400" cy="914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9AD1635-25A0-0C6A-CD06-2F2298315DA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4251" y="5682633"/>
                <a:ext cx="72828" cy="728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315325" y="6592193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43C00A-5154-8E91-0BAB-A5AD814331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600607" y="659060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81667" y="5677793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5425A7-41DF-42F6-78EB-1EA3E867700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599885" y="431016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326723" y="430293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400205" y="3388690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89380" y="3388690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point antipodal from the origin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D85FD0A-831E-3FAB-AA6B-D281CFE16327}"/>
              </a:ext>
            </a:extLst>
          </p:cNvPr>
          <p:cNvGrpSpPr>
            <a:grpSpLocks noChangeAspect="1"/>
          </p:cNvGrpSpPr>
          <p:nvPr/>
        </p:nvGrpSpPr>
        <p:grpSpPr>
          <a:xfrm>
            <a:off x="8804805" y="3372506"/>
            <a:ext cx="3273230" cy="3276331"/>
            <a:chOff x="8804805" y="3372506"/>
            <a:chExt cx="3273230" cy="32763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DD688D-3C84-1E37-2D5D-8B392915F5E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7B764-D87D-71A9-3BDB-594044975A04}"/>
                </a:ext>
              </a:extLst>
            </p:cNvPr>
            <p:cNvSpPr/>
            <p:nvPr/>
          </p:nvSpPr>
          <p:spPr>
            <a:xfrm rot="10800000">
              <a:off x="8841950" y="3405450"/>
              <a:ext cx="2284413" cy="2297112"/>
            </a:xfrm>
            <a:custGeom>
              <a:avLst/>
              <a:gdLst>
                <a:gd name="connsiteX0" fmla="*/ 0 w 2284413"/>
                <a:gd name="connsiteY0" fmla="*/ 2292350 h 2297112"/>
                <a:gd name="connsiteX1" fmla="*/ 2284413 w 2284413"/>
                <a:gd name="connsiteY1" fmla="*/ 2297112 h 2297112"/>
                <a:gd name="connsiteX2" fmla="*/ 2282825 w 2284413"/>
                <a:gd name="connsiteY2" fmla="*/ 0 h 2297112"/>
                <a:gd name="connsiteX3" fmla="*/ 0 w 2284413"/>
                <a:gd name="connsiteY3" fmla="*/ 2292350 h 22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413" h="2297112">
                  <a:moveTo>
                    <a:pt x="0" y="2292350"/>
                  </a:moveTo>
                  <a:lnTo>
                    <a:pt x="2284413" y="2297112"/>
                  </a:lnTo>
                  <a:cubicBezTo>
                    <a:pt x="2283884" y="1531408"/>
                    <a:pt x="2283354" y="765704"/>
                    <a:pt x="2282825" y="0"/>
                  </a:cubicBezTo>
                  <a:lnTo>
                    <a:pt x="0" y="229235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25B8434-F81D-40F5-D561-1500736F8DAE}"/>
                </a:ext>
              </a:extLst>
            </p:cNvPr>
            <p:cNvSpPr/>
            <p:nvPr/>
          </p:nvSpPr>
          <p:spPr>
            <a:xfrm>
              <a:off x="8840788" y="3409950"/>
              <a:ext cx="3208337" cy="2290763"/>
            </a:xfrm>
            <a:custGeom>
              <a:avLst/>
              <a:gdLst>
                <a:gd name="connsiteX0" fmla="*/ 0 w 3208337"/>
                <a:gd name="connsiteY0" fmla="*/ 0 h 2290763"/>
                <a:gd name="connsiteX1" fmla="*/ 0 w 3208337"/>
                <a:gd name="connsiteY1" fmla="*/ 2290763 h 2290763"/>
                <a:gd name="connsiteX2" fmla="*/ 3208337 w 3208337"/>
                <a:gd name="connsiteY2" fmla="*/ 915988 h 2290763"/>
                <a:gd name="connsiteX3" fmla="*/ 0 w 3208337"/>
                <a:gd name="connsiteY3" fmla="*/ 0 h 229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337" h="2290763">
                  <a:moveTo>
                    <a:pt x="0" y="0"/>
                  </a:moveTo>
                  <a:lnTo>
                    <a:pt x="0" y="2290763"/>
                  </a:lnTo>
                  <a:lnTo>
                    <a:pt x="3208337" y="915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5C32E0-E0F0-8A4B-86BB-AAADC9ED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684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9EE875-0AB6-EA8A-6BC0-17EB77407F10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6B0584-952C-0A88-DA36-185807BD36F6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2812BD6-3324-29E0-1CF5-97D46E4E4E13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FF75FD-F8C2-2E87-47C6-E11F60297B06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E16E49-5722-3985-62EF-8EE167A4F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B2CA40-B401-A065-C071-D18AA53B538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059CED-2FB0-6168-1160-F7CAC5EF66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AEDB9F-E332-8167-0ADC-4EC54E0B45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EFA508-EFC5-0CCE-43A7-5D121231E4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D1635-25A0-0C6A-CD06-2F2298315D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43C00A-5154-8E91-0BAB-A5AD814331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3E938C-83DE-D4B5-EB18-6B07538E1207}"/>
                </a:ext>
              </a:extLst>
            </p:cNvPr>
            <p:cNvSpPr/>
            <p:nvPr/>
          </p:nvSpPr>
          <p:spPr>
            <a:xfrm>
              <a:off x="8837613" y="3409950"/>
              <a:ext cx="3205162" cy="920750"/>
            </a:xfrm>
            <a:custGeom>
              <a:avLst/>
              <a:gdLst>
                <a:gd name="connsiteX0" fmla="*/ 0 w 3205162"/>
                <a:gd name="connsiteY0" fmla="*/ 1588 h 920750"/>
                <a:gd name="connsiteX1" fmla="*/ 3205162 w 3205162"/>
                <a:gd name="connsiteY1" fmla="*/ 920750 h 920750"/>
                <a:gd name="connsiteX2" fmla="*/ 2293937 w 3205162"/>
                <a:gd name="connsiteY2" fmla="*/ 0 h 920750"/>
                <a:gd name="connsiteX3" fmla="*/ 0 w 3205162"/>
                <a:gd name="connsiteY3" fmla="*/ 1588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2" h="920750">
                  <a:moveTo>
                    <a:pt x="0" y="1588"/>
                  </a:moveTo>
                  <a:lnTo>
                    <a:pt x="3205162" y="920750"/>
                  </a:lnTo>
                  <a:lnTo>
                    <a:pt x="2293937" y="0"/>
                  </a:lnTo>
                  <a:lnTo>
                    <a:pt x="0" y="1588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5425A7-41DF-42F6-78EB-1EA3E867700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395C70-77D1-967F-F3F1-33154DCAEF73}"/>
              </a:ext>
            </a:extLst>
          </p:cNvPr>
          <p:cNvGrpSpPr>
            <a:grpSpLocks noChangeAspect="1"/>
          </p:cNvGrpSpPr>
          <p:nvPr/>
        </p:nvGrpSpPr>
        <p:grpSpPr>
          <a:xfrm>
            <a:off x="8805672" y="41427"/>
            <a:ext cx="3273230" cy="3276331"/>
            <a:chOff x="8804805" y="3372506"/>
            <a:chExt cx="3273230" cy="327633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381950-3DB5-CE27-3185-1265B50D1772}"/>
                </a:ext>
              </a:extLst>
            </p:cNvPr>
            <p:cNvGrpSpPr/>
            <p:nvPr/>
          </p:nvGrpSpPr>
          <p:grpSpPr>
            <a:xfrm>
              <a:off x="8843532" y="5696712"/>
              <a:ext cx="3211794" cy="916813"/>
              <a:chOff x="8826064" y="5696712"/>
              <a:chExt cx="3211794" cy="916813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A301BDE-35AD-C0AF-2AFC-707CD55A743D}"/>
                  </a:ext>
                </a:extLst>
              </p:cNvPr>
              <p:cNvSpPr/>
              <p:nvPr/>
            </p:nvSpPr>
            <p:spPr>
              <a:xfrm rot="10800000">
                <a:off x="8826064" y="5696712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7BBA263-091B-82F7-AA02-F8EBB4E28671}"/>
                  </a:ext>
                </a:extLst>
              </p:cNvPr>
              <p:cNvSpPr/>
              <p:nvPr/>
            </p:nvSpPr>
            <p:spPr>
              <a:xfrm>
                <a:off x="8832696" y="5699125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A121CFF-1F05-A361-7A18-EFD08B62A1AF}"/>
                </a:ext>
              </a:extLst>
            </p:cNvPr>
            <p:cNvGrpSpPr/>
            <p:nvPr/>
          </p:nvGrpSpPr>
          <p:grpSpPr>
            <a:xfrm>
              <a:off x="8841950" y="3405450"/>
              <a:ext cx="2284540" cy="2300732"/>
              <a:chOff x="8842230" y="4323919"/>
              <a:chExt cx="2284540" cy="230073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A7247DF-C7AF-0CFB-F3CC-5A2F479F47AA}"/>
                  </a:ext>
                </a:extLst>
              </p:cNvPr>
              <p:cNvSpPr/>
              <p:nvPr/>
            </p:nvSpPr>
            <p:spPr>
              <a:xfrm rot="10800000">
                <a:off x="8842230" y="432391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8A90AB2-3664-5396-FD13-880AE8888562}"/>
                  </a:ext>
                </a:extLst>
              </p:cNvPr>
              <p:cNvSpPr/>
              <p:nvPr/>
            </p:nvSpPr>
            <p:spPr>
              <a:xfrm>
                <a:off x="8842357" y="432753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75AB17-7667-D865-1EE6-BC2B3940A56C}"/>
                </a:ext>
              </a:extLst>
            </p:cNvPr>
            <p:cNvGrpSpPr/>
            <p:nvPr/>
          </p:nvGrpSpPr>
          <p:grpSpPr>
            <a:xfrm flipH="1">
              <a:off x="8828533" y="3399096"/>
              <a:ext cx="916115" cy="3203568"/>
              <a:chOff x="8840660" y="3411545"/>
              <a:chExt cx="916115" cy="3203568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2736876-C412-4907-CF6D-284351AC7D35}"/>
                  </a:ext>
                </a:extLst>
              </p:cNvPr>
              <p:cNvSpPr/>
              <p:nvPr/>
            </p:nvSpPr>
            <p:spPr>
              <a:xfrm rot="10800000">
                <a:off x="8840660" y="3411545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225ECA8-425D-D528-9E95-53A3A5E5C377}"/>
                  </a:ext>
                </a:extLst>
              </p:cNvPr>
              <p:cNvSpPr/>
              <p:nvPr/>
            </p:nvSpPr>
            <p:spPr>
              <a:xfrm>
                <a:off x="8840788" y="4330700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63BA4EF-4227-001F-1095-2F504244CB52}"/>
                </a:ext>
              </a:extLst>
            </p:cNvPr>
            <p:cNvGrpSpPr/>
            <p:nvPr/>
          </p:nvGrpSpPr>
          <p:grpSpPr>
            <a:xfrm>
              <a:off x="8804805" y="3372506"/>
              <a:ext cx="3273230" cy="3276331"/>
              <a:chOff x="8400205" y="3388690"/>
              <a:chExt cx="3273230" cy="327633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7DFB21D-3324-BBA0-25FC-BEE42B716391}"/>
                  </a:ext>
                </a:extLst>
              </p:cNvPr>
              <p:cNvGrpSpPr/>
              <p:nvPr/>
            </p:nvGrpSpPr>
            <p:grpSpPr>
              <a:xfrm>
                <a:off x="8404251" y="3429000"/>
                <a:ext cx="3232769" cy="3200400"/>
                <a:chOff x="8404251" y="3429000"/>
                <a:chExt cx="3232769" cy="320040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149D0A0-5B22-6D8C-C5FA-F89A4603C34C}"/>
                    </a:ext>
                  </a:extLst>
                </p:cNvPr>
                <p:cNvGrpSpPr/>
                <p:nvPr/>
              </p:nvGrpSpPr>
              <p:grpSpPr>
                <a:xfrm>
                  <a:off x="8436620" y="3429000"/>
                  <a:ext cx="3200400" cy="3200400"/>
                  <a:chOff x="7315200" y="3657600"/>
                  <a:chExt cx="3200400" cy="3200400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2A060598-1FB4-5D07-8682-7B36DDB0BF09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657600"/>
                    <a:ext cx="3200400" cy="3200400"/>
                    <a:chOff x="7315200" y="3107344"/>
                    <a:chExt cx="3200400" cy="3200400"/>
                  </a:xfrm>
                </p:grpSpPr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C9099646-79EC-540B-67D8-1D17766FA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7616"/>
                      <a:chOff x="7315200" y="3107344"/>
                      <a:chExt cx="2286000" cy="2287616"/>
                    </a:xfrm>
                  </p:grpSpPr>
                  <p:grpSp>
                    <p:nvGrpSpPr>
                      <p:cNvPr id="43" name="Group 42">
                        <a:extLst>
                          <a:ext uri="{FF2B5EF4-FFF2-40B4-BE49-F238E27FC236}">
                            <a16:creationId xmlns:a16="http://schemas.microsoft.com/office/drawing/2014/main" id="{E53B63A5-B736-3301-AC92-5FC1CEA8DD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5200" y="3107344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47" name="Straight Connector 46">
                          <a:extLst>
                            <a:ext uri="{FF2B5EF4-FFF2-40B4-BE49-F238E27FC236}">
                              <a16:creationId xmlns:a16="http://schemas.microsoft.com/office/drawing/2014/main" id="{5B56CDD7-BD6D-518B-92AF-C3ED7359281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Straight Connector 47">
                          <a:extLst>
                            <a:ext uri="{FF2B5EF4-FFF2-40B4-BE49-F238E27FC236}">
                              <a16:creationId xmlns:a16="http://schemas.microsoft.com/office/drawing/2014/main" id="{F256AFE6-B4F6-CD02-F48F-C528CA6BDC6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4" name="Group 43">
                        <a:extLst>
                          <a:ext uri="{FF2B5EF4-FFF2-40B4-BE49-F238E27FC236}">
                            <a16:creationId xmlns:a16="http://schemas.microsoft.com/office/drawing/2014/main" id="{A1F63618-7438-97E3-9417-712E24CD29E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315200" y="3108960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45" name="Straight Connector 44">
                          <a:extLst>
                            <a:ext uri="{FF2B5EF4-FFF2-40B4-BE49-F238E27FC236}">
                              <a16:creationId xmlns:a16="http://schemas.microsoft.com/office/drawing/2014/main" id="{5E2C214C-2D2B-D936-D3DD-94A06DE95B3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Straight Connector 45">
                          <a:extLst>
                            <a:ext uri="{FF2B5EF4-FFF2-40B4-BE49-F238E27FC236}">
                              <a16:creationId xmlns:a16="http://schemas.microsoft.com/office/drawing/2014/main" id="{152DF1F2-49C3-8390-D313-B457C1BFF6A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3C880095-B1FF-C4D0-477B-30DD3F75563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229600" y="4021744"/>
                      <a:ext cx="2286000" cy="228600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0E2A6B1F-0060-9B0E-D041-9924344A4A78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A46DC60-0022-FEFD-D636-7E047249B7D4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334D9545-7A1C-710C-A5A3-188445029568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1C868589-60F9-44A7-B2EA-99EF9A16910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DEF9E5-7BA0-9DAB-F95E-2E2FED4E23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8404251" y="5682633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69EEB2-E48E-5238-363A-2E1BDEF2B1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15325" y="65921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B3CED84-6DF0-872A-0A4E-1D61203BE14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600607" y="6590605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07FF573-88A7-54BA-6A3D-98B759BB07C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1667" y="56777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50F622B-B742-C225-85B3-14EE5D991CD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599885" y="4310161"/>
                <a:ext cx="72828" cy="728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A646199-A876-6A27-D3DA-BC9D282E739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26723" y="4302939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58F1F6B-7AF6-7BCA-AB36-B29EFC525FA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0205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18310B7-EB87-F03C-D26B-D77DAB9D77C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9380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8164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point antipodal from the origin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5E5DCCA-5A10-2523-EFE3-4220DBCED37C}"/>
              </a:ext>
            </a:extLst>
          </p:cNvPr>
          <p:cNvGrpSpPr>
            <a:grpSpLocks noChangeAspect="1"/>
          </p:cNvGrpSpPr>
          <p:nvPr/>
        </p:nvGrpSpPr>
        <p:grpSpPr>
          <a:xfrm>
            <a:off x="8804805" y="3372506"/>
            <a:ext cx="3273230" cy="3276331"/>
            <a:chOff x="8804805" y="3372506"/>
            <a:chExt cx="3273230" cy="32763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DD688D-3C84-1E37-2D5D-8B392915F5E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5494A5E-6916-D1D1-5D97-0C36680C1EFB}"/>
                </a:ext>
              </a:extLst>
            </p:cNvPr>
            <p:cNvSpPr/>
            <p:nvPr/>
          </p:nvSpPr>
          <p:spPr>
            <a:xfrm>
              <a:off x="8842375" y="4330700"/>
              <a:ext cx="3200400" cy="1373188"/>
            </a:xfrm>
            <a:custGeom>
              <a:avLst/>
              <a:gdLst>
                <a:gd name="connsiteX0" fmla="*/ 0 w 3200400"/>
                <a:gd name="connsiteY0" fmla="*/ 1370013 h 1373188"/>
                <a:gd name="connsiteX1" fmla="*/ 3200400 w 3200400"/>
                <a:gd name="connsiteY1" fmla="*/ 0 h 1373188"/>
                <a:gd name="connsiteX2" fmla="*/ 2276475 w 3200400"/>
                <a:gd name="connsiteY2" fmla="*/ 1373188 h 1373188"/>
                <a:gd name="connsiteX3" fmla="*/ 0 w 3200400"/>
                <a:gd name="connsiteY3" fmla="*/ 1370013 h 137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00" h="1373188">
                  <a:moveTo>
                    <a:pt x="0" y="1370013"/>
                  </a:moveTo>
                  <a:lnTo>
                    <a:pt x="3200400" y="0"/>
                  </a:lnTo>
                  <a:lnTo>
                    <a:pt x="2276475" y="1373188"/>
                  </a:lnTo>
                  <a:lnTo>
                    <a:pt x="0" y="1370013"/>
                  </a:lnTo>
                  <a:close/>
                </a:path>
              </a:pathLst>
            </a:custGeom>
            <a:solidFill>
              <a:srgbClr val="003E6C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CC1CFA-CB7D-49FA-BBD2-96D14807ECFF}"/>
                </a:ext>
              </a:extLst>
            </p:cNvPr>
            <p:cNvSpPr/>
            <p:nvPr/>
          </p:nvSpPr>
          <p:spPr>
            <a:xfrm>
              <a:off x="8842375" y="3406775"/>
              <a:ext cx="3205163" cy="2293938"/>
            </a:xfrm>
            <a:custGeom>
              <a:avLst/>
              <a:gdLst>
                <a:gd name="connsiteX0" fmla="*/ 0 w 3205163"/>
                <a:gd name="connsiteY0" fmla="*/ 1371600 h 1371600"/>
                <a:gd name="connsiteX1" fmla="*/ 3205163 w 3205163"/>
                <a:gd name="connsiteY1" fmla="*/ 0 h 1371600"/>
                <a:gd name="connsiteX2" fmla="*/ 922338 w 3205163"/>
                <a:gd name="connsiteY2" fmla="*/ 0 h 1371600"/>
                <a:gd name="connsiteX3" fmla="*/ 0 w 3205163"/>
                <a:gd name="connsiteY3" fmla="*/ 1371600 h 1371600"/>
                <a:gd name="connsiteX0" fmla="*/ 0 w 3205163"/>
                <a:gd name="connsiteY0" fmla="*/ 2293938 h 2293938"/>
                <a:gd name="connsiteX1" fmla="*/ 3205163 w 3205163"/>
                <a:gd name="connsiteY1" fmla="*/ 922338 h 2293938"/>
                <a:gd name="connsiteX2" fmla="*/ 2292350 w 3205163"/>
                <a:gd name="connsiteY2" fmla="*/ 0 h 2293938"/>
                <a:gd name="connsiteX3" fmla="*/ 0 w 3205163"/>
                <a:gd name="connsiteY3" fmla="*/ 2293938 h 229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3" h="2293938">
                  <a:moveTo>
                    <a:pt x="0" y="2293938"/>
                  </a:moveTo>
                  <a:lnTo>
                    <a:pt x="3205163" y="922338"/>
                  </a:lnTo>
                  <a:lnTo>
                    <a:pt x="2292350" y="0"/>
                  </a:lnTo>
                  <a:lnTo>
                    <a:pt x="0" y="2293938"/>
                  </a:lnTo>
                  <a:close/>
                </a:path>
              </a:pathLst>
            </a:custGeom>
            <a:solidFill>
              <a:srgbClr val="019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5C32E0-E0F0-8A4B-86BB-AAADC9ED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7138" y="4330700"/>
              <a:ext cx="3203575" cy="13700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9EE875-0AB6-EA8A-6BC0-17EB77407F10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6B0584-952C-0A88-DA36-185807BD36F6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2812BD6-3324-29E0-1CF5-97D46E4E4E13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FF75FD-F8C2-2E87-47C6-E11F60297B06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E16E49-5722-3985-62EF-8EE167A4F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B2CA40-B401-A065-C071-D18AA53B538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059CED-2FB0-6168-1160-F7CAC5EF66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AEDB9F-E332-8167-0ADC-4EC54E0B45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EFA508-EFC5-0CCE-43A7-5D121231E4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D1635-25A0-0C6A-CD06-2F2298315D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43C00A-5154-8E91-0BAB-A5AD814331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5425A7-41DF-42F6-78EB-1EA3E867700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7530AD-2989-62C3-3055-F149AE8C2132}"/>
              </a:ext>
            </a:extLst>
          </p:cNvPr>
          <p:cNvGrpSpPr>
            <a:grpSpLocks noChangeAspect="1"/>
          </p:cNvGrpSpPr>
          <p:nvPr/>
        </p:nvGrpSpPr>
        <p:grpSpPr>
          <a:xfrm>
            <a:off x="8805672" y="41427"/>
            <a:ext cx="3273230" cy="3276331"/>
            <a:chOff x="8804805" y="3372506"/>
            <a:chExt cx="3273230" cy="32763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0A33884-1559-93B8-8061-EF5DDDE52092}"/>
                </a:ext>
              </a:extLst>
            </p:cNvPr>
            <p:cNvGrpSpPr/>
            <p:nvPr/>
          </p:nvGrpSpPr>
          <p:grpSpPr>
            <a:xfrm>
              <a:off x="8843532" y="5696712"/>
              <a:ext cx="3211794" cy="916813"/>
              <a:chOff x="8826064" y="5696712"/>
              <a:chExt cx="3211794" cy="91681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99357F-4244-ADEB-BD82-C876402A0BAB}"/>
                  </a:ext>
                </a:extLst>
              </p:cNvPr>
              <p:cNvSpPr/>
              <p:nvPr/>
            </p:nvSpPr>
            <p:spPr>
              <a:xfrm rot="10800000">
                <a:off x="8826064" y="5696712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A4E6FDF-575E-8A97-8EEB-FEB804124AA2}"/>
                  </a:ext>
                </a:extLst>
              </p:cNvPr>
              <p:cNvSpPr/>
              <p:nvPr/>
            </p:nvSpPr>
            <p:spPr>
              <a:xfrm>
                <a:off x="8832696" y="5699125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2B4888C-6068-133B-0815-146B597F57BB}"/>
                </a:ext>
              </a:extLst>
            </p:cNvPr>
            <p:cNvGrpSpPr/>
            <p:nvPr/>
          </p:nvGrpSpPr>
          <p:grpSpPr>
            <a:xfrm>
              <a:off x="8841950" y="3405450"/>
              <a:ext cx="2284540" cy="2300732"/>
              <a:chOff x="8842230" y="4323919"/>
              <a:chExt cx="2284540" cy="2300732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0E4105B-89AA-509A-83E9-6FCD064E9BB9}"/>
                  </a:ext>
                </a:extLst>
              </p:cNvPr>
              <p:cNvSpPr/>
              <p:nvPr/>
            </p:nvSpPr>
            <p:spPr>
              <a:xfrm rot="10800000">
                <a:off x="8842230" y="432391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5E55DEB-6877-68EC-274C-FEFA47334C2B}"/>
                  </a:ext>
                </a:extLst>
              </p:cNvPr>
              <p:cNvSpPr/>
              <p:nvPr/>
            </p:nvSpPr>
            <p:spPr>
              <a:xfrm>
                <a:off x="8842357" y="432753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4ECD3D7-C0CB-087C-6889-B0B494CF11EE}"/>
                </a:ext>
              </a:extLst>
            </p:cNvPr>
            <p:cNvGrpSpPr/>
            <p:nvPr/>
          </p:nvGrpSpPr>
          <p:grpSpPr>
            <a:xfrm flipH="1">
              <a:off x="8828533" y="3399096"/>
              <a:ext cx="916115" cy="3203568"/>
              <a:chOff x="8840660" y="3411545"/>
              <a:chExt cx="916115" cy="3203568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B8A26EA-A705-9FFC-3ED0-E946D47BC418}"/>
                  </a:ext>
                </a:extLst>
              </p:cNvPr>
              <p:cNvSpPr/>
              <p:nvPr/>
            </p:nvSpPr>
            <p:spPr>
              <a:xfrm rot="10800000">
                <a:off x="8840660" y="3411545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B4639FD-51AA-C507-E8C8-AE1E93E4416C}"/>
                  </a:ext>
                </a:extLst>
              </p:cNvPr>
              <p:cNvSpPr/>
              <p:nvPr/>
            </p:nvSpPr>
            <p:spPr>
              <a:xfrm>
                <a:off x="8840788" y="4330700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F19F03A-5266-033C-2E7B-A752671F1BA7}"/>
                </a:ext>
              </a:extLst>
            </p:cNvPr>
            <p:cNvGrpSpPr/>
            <p:nvPr/>
          </p:nvGrpSpPr>
          <p:grpSpPr>
            <a:xfrm>
              <a:off x="8804805" y="3372506"/>
              <a:ext cx="3273230" cy="3276331"/>
              <a:chOff x="8400205" y="3388690"/>
              <a:chExt cx="3273230" cy="327633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0F39E78-F5F9-A979-C59B-C4B1D8D11978}"/>
                  </a:ext>
                </a:extLst>
              </p:cNvPr>
              <p:cNvGrpSpPr/>
              <p:nvPr/>
            </p:nvGrpSpPr>
            <p:grpSpPr>
              <a:xfrm>
                <a:off x="8404251" y="3429000"/>
                <a:ext cx="3232769" cy="3200400"/>
                <a:chOff x="8404251" y="3429000"/>
                <a:chExt cx="3232769" cy="320040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D6595C5F-F31E-5085-6A8B-29D4F3F5DDD1}"/>
                    </a:ext>
                  </a:extLst>
                </p:cNvPr>
                <p:cNvGrpSpPr/>
                <p:nvPr/>
              </p:nvGrpSpPr>
              <p:grpSpPr>
                <a:xfrm>
                  <a:off x="8436620" y="3429000"/>
                  <a:ext cx="3200400" cy="3200400"/>
                  <a:chOff x="7315200" y="3657600"/>
                  <a:chExt cx="3200400" cy="3200400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0950599-B6AD-9B25-2E0E-E1F84A84410C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657600"/>
                    <a:ext cx="3200400" cy="3200400"/>
                    <a:chOff x="7315200" y="3107344"/>
                    <a:chExt cx="3200400" cy="3200400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ECF47BFD-1D62-AD6D-F5AE-D29471DFCA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7616"/>
                      <a:chOff x="7315200" y="3107344"/>
                      <a:chExt cx="2286000" cy="2287616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0CB72E4D-0831-FEFA-D009-909DC5EFF5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5200" y="3107344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52" name="Straight Connector 51">
                          <a:extLst>
                            <a:ext uri="{FF2B5EF4-FFF2-40B4-BE49-F238E27FC236}">
                              <a16:creationId xmlns:a16="http://schemas.microsoft.com/office/drawing/2014/main" id="{12818A1C-F4BF-8589-9A96-76731C2CC9E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Straight Connector 52">
                          <a:extLst>
                            <a:ext uri="{FF2B5EF4-FFF2-40B4-BE49-F238E27FC236}">
                              <a16:creationId xmlns:a16="http://schemas.microsoft.com/office/drawing/2014/main" id="{49C2FC59-3BDD-16E5-EDB7-5C38DF5C21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9" name="Group 48">
                        <a:extLst>
                          <a:ext uri="{FF2B5EF4-FFF2-40B4-BE49-F238E27FC236}">
                            <a16:creationId xmlns:a16="http://schemas.microsoft.com/office/drawing/2014/main" id="{24F202BF-08B3-CE76-0488-63CE7CF3C1E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315200" y="3108960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50" name="Straight Connector 49">
                          <a:extLst>
                            <a:ext uri="{FF2B5EF4-FFF2-40B4-BE49-F238E27FC236}">
                              <a16:creationId xmlns:a16="http://schemas.microsoft.com/office/drawing/2014/main" id="{98CF5437-513D-496F-D1B9-B608E76DE1D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Connector 50">
                          <a:extLst>
                            <a:ext uri="{FF2B5EF4-FFF2-40B4-BE49-F238E27FC236}">
                              <a16:creationId xmlns:a16="http://schemas.microsoft.com/office/drawing/2014/main" id="{F8EBF522-AF0B-4F43-4BC0-D72D769AA0C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EA8B6EE8-B1D1-051C-2A7D-F2846DEA1E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229600" y="4021744"/>
                      <a:ext cx="2286000" cy="228600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CEDCE032-A5C4-4368-25A2-96167C007D1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EFE889D-3A0F-C994-3934-96571DE6C43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1410E1D2-F4E6-0631-3B97-1CC0CEB2E048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ECF8044-6C0C-D2C6-87C0-092E1985389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9255BE6-E570-9F78-17E6-B37B1A714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8404251" y="5682633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F1B6EDA-CAFB-2CB7-6C22-95D9DA31103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15325" y="65921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7ADED76-A70E-292D-420E-602EAD8420E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600607" y="6590605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00196DE-DF1C-B13C-1FEC-9345BA13161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1667" y="56777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9336CE0-544F-4FA5-22C3-713B2961161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599885" y="4310161"/>
                <a:ext cx="72828" cy="728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F684026-94C0-5370-C384-97089BB5255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26723" y="4302939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D7F7056-F0D9-65BB-4AD1-3C827840385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0205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4EEFEEE-5916-07AF-14B3-14C0D5BE0B7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9380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51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simplices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</a:t>
                </a:r>
                <a:r>
                  <a:rPr lang="en-US" i="1" dirty="0"/>
                  <a:t>unit-right-simplex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the simplex through: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0,0,…,0,0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,0,…,0,0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,…,0,0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0,0,…,0,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≤1, 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6F071EB-678E-A544-E7A1-6744E8ADF56C}"/>
              </a:ext>
            </a:extLst>
          </p:cNvPr>
          <p:cNvGrpSpPr>
            <a:grpSpLocks noChangeAspect="1"/>
          </p:cNvGrpSpPr>
          <p:nvPr/>
        </p:nvGrpSpPr>
        <p:grpSpPr>
          <a:xfrm>
            <a:off x="9625061" y="365125"/>
            <a:ext cx="1828800" cy="1828800"/>
            <a:chOff x="8706842" y="3848478"/>
            <a:chExt cx="1773857" cy="177385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3D04C3-6D1E-2842-B9D4-3EA7DA51DF00}"/>
                </a:ext>
              </a:extLst>
            </p:cNvPr>
            <p:cNvCxnSpPr/>
            <p:nvPr/>
          </p:nvCxnSpPr>
          <p:spPr>
            <a:xfrm>
              <a:off x="9143996" y="3848478"/>
              <a:ext cx="0" cy="17738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E643A0-BE02-E6A9-5B86-E2A419351C94}"/>
                </a:ext>
              </a:extLst>
            </p:cNvPr>
            <p:cNvCxnSpPr/>
            <p:nvPr/>
          </p:nvCxnSpPr>
          <p:spPr>
            <a:xfrm>
              <a:off x="8706842" y="5218805"/>
              <a:ext cx="17738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831BB24-0A14-5DC2-9F29-E55F5F8AB3FD}"/>
              </a:ext>
            </a:extLst>
          </p:cNvPr>
          <p:cNvSpPr>
            <a:spLocks noChangeAspect="1"/>
          </p:cNvSpPr>
          <p:nvPr/>
        </p:nvSpPr>
        <p:spPr>
          <a:xfrm>
            <a:off x="10091938" y="639966"/>
            <a:ext cx="1143000" cy="1143000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F45BE1-AE6B-7D69-0771-0FDFFFBC4429}"/>
                  </a:ext>
                </a:extLst>
              </p:cNvPr>
              <p:cNvSpPr txBox="1"/>
              <p:nvPr/>
            </p:nvSpPr>
            <p:spPr>
              <a:xfrm>
                <a:off x="9355763" y="455300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F45BE1-AE6B-7D69-0771-0FDFFFBC4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763" y="455300"/>
                <a:ext cx="72808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9434B3-AB74-B30B-EFFA-7A00679BBECD}"/>
                  </a:ext>
                </a:extLst>
              </p:cNvPr>
              <p:cNvSpPr txBox="1"/>
              <p:nvPr/>
            </p:nvSpPr>
            <p:spPr>
              <a:xfrm>
                <a:off x="10869548" y="1795486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9434B3-AB74-B30B-EFFA-7A00679BB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548" y="1795486"/>
                <a:ext cx="72808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5E3A81-CEF4-0A28-2153-878C2F0CBBB9}"/>
                  </a:ext>
                </a:extLst>
              </p:cNvPr>
              <p:cNvSpPr txBox="1"/>
              <p:nvPr/>
            </p:nvSpPr>
            <p:spPr>
              <a:xfrm>
                <a:off x="9347184" y="1777896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5E3A81-CEF4-0A28-2153-878C2F0CB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184" y="1777896"/>
                <a:ext cx="72808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2C113E-4BCA-B534-1AE2-48D458893394}"/>
                  </a:ext>
                </a:extLst>
              </p:cNvPr>
              <p:cNvSpPr txBox="1"/>
              <p:nvPr/>
            </p:nvSpPr>
            <p:spPr>
              <a:xfrm>
                <a:off x="10204254" y="1245425"/>
                <a:ext cx="51052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2C113E-4BCA-B534-1AE2-48D458893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254" y="1245425"/>
                <a:ext cx="510524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0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point antipodal from the origin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A251934-11AB-9138-0321-018393A4E9C5}"/>
              </a:ext>
            </a:extLst>
          </p:cNvPr>
          <p:cNvGrpSpPr>
            <a:grpSpLocks noChangeAspect="1"/>
          </p:cNvGrpSpPr>
          <p:nvPr/>
        </p:nvGrpSpPr>
        <p:grpSpPr>
          <a:xfrm>
            <a:off x="8804805" y="3372506"/>
            <a:ext cx="3273230" cy="3276331"/>
            <a:chOff x="8804805" y="3372506"/>
            <a:chExt cx="3273230" cy="32763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C75E8C-75CB-C6C6-4C8B-081D2F718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2375" y="4330700"/>
              <a:ext cx="3208338" cy="13684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5C32E0-E0F0-8A4B-86BB-AAADC9ED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2375" y="4330700"/>
              <a:ext cx="3208338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DD688D-3C84-1E37-2D5D-8B392915F5E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FF75FD-F8C2-2E87-47C6-E11F60297B06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AA221FC-791C-0D7E-BE7F-6E7A2703E175}"/>
                </a:ext>
              </a:extLst>
            </p:cNvPr>
            <p:cNvSpPr/>
            <p:nvPr/>
          </p:nvSpPr>
          <p:spPr>
            <a:xfrm>
              <a:off x="9758363" y="4324350"/>
              <a:ext cx="2287587" cy="2287587"/>
            </a:xfrm>
            <a:custGeom>
              <a:avLst/>
              <a:gdLst>
                <a:gd name="connsiteX0" fmla="*/ 0 w 3208337"/>
                <a:gd name="connsiteY0" fmla="*/ 1376363 h 2281238"/>
                <a:gd name="connsiteX1" fmla="*/ 920750 w 3208337"/>
                <a:gd name="connsiteY1" fmla="*/ 2281238 h 2281238"/>
                <a:gd name="connsiteX2" fmla="*/ 3208337 w 3208337"/>
                <a:gd name="connsiteY2" fmla="*/ 0 h 2281238"/>
                <a:gd name="connsiteX3" fmla="*/ 0 w 3208337"/>
                <a:gd name="connsiteY3" fmla="*/ 1376363 h 2281238"/>
                <a:gd name="connsiteX0" fmla="*/ 1587 w 2287587"/>
                <a:gd name="connsiteY0" fmla="*/ 0 h 2287587"/>
                <a:gd name="connsiteX1" fmla="*/ 0 w 2287587"/>
                <a:gd name="connsiteY1" fmla="*/ 2287587 h 2287587"/>
                <a:gd name="connsiteX2" fmla="*/ 2287587 w 2287587"/>
                <a:gd name="connsiteY2" fmla="*/ 6349 h 2287587"/>
                <a:gd name="connsiteX3" fmla="*/ 1587 w 2287587"/>
                <a:gd name="connsiteY3" fmla="*/ 0 h 228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587" h="2287587">
                  <a:moveTo>
                    <a:pt x="1587" y="0"/>
                  </a:moveTo>
                  <a:lnTo>
                    <a:pt x="0" y="2287587"/>
                  </a:lnTo>
                  <a:lnTo>
                    <a:pt x="2287587" y="6349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FF4141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A90EA14-3555-692C-A5A9-7024F56CFD15}"/>
                </a:ext>
              </a:extLst>
            </p:cNvPr>
            <p:cNvSpPr/>
            <p:nvPr/>
          </p:nvSpPr>
          <p:spPr>
            <a:xfrm flipH="1">
              <a:off x="8839649" y="4329367"/>
              <a:ext cx="915987" cy="2284413"/>
            </a:xfrm>
            <a:custGeom>
              <a:avLst/>
              <a:gdLst>
                <a:gd name="connsiteX0" fmla="*/ 915987 w 915987"/>
                <a:gd name="connsiteY0" fmla="*/ 1366838 h 2284413"/>
                <a:gd name="connsiteX1" fmla="*/ 1587 w 915987"/>
                <a:gd name="connsiteY1" fmla="*/ 2284413 h 2284413"/>
                <a:gd name="connsiteX2" fmla="*/ 0 w 915987"/>
                <a:gd name="connsiteY2" fmla="*/ 0 h 2284413"/>
                <a:gd name="connsiteX3" fmla="*/ 915987 w 915987"/>
                <a:gd name="connsiteY3" fmla="*/ 1366838 h 228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987" h="2284413">
                  <a:moveTo>
                    <a:pt x="915987" y="1366838"/>
                  </a:moveTo>
                  <a:lnTo>
                    <a:pt x="1587" y="2284413"/>
                  </a:lnTo>
                  <a:lnTo>
                    <a:pt x="0" y="0"/>
                  </a:lnTo>
                  <a:lnTo>
                    <a:pt x="915987" y="1366838"/>
                  </a:lnTo>
                  <a:close/>
                </a:path>
              </a:pathLst>
            </a:custGeom>
            <a:solidFill>
              <a:srgbClr val="FF000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9EE875-0AB6-EA8A-6BC0-17EB77407F10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6B0584-952C-0A88-DA36-185807BD36F6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2812BD6-3324-29E0-1CF5-97D46E4E4E13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E16E49-5722-3985-62EF-8EE167A4F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B2CA40-B401-A065-C071-D18AA53B538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059CED-2FB0-6168-1160-F7CAC5EF66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AEDB9F-E332-8167-0ADC-4EC54E0B45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EFA508-EFC5-0CCE-43A7-5D121231E4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D1635-25A0-0C6A-CD06-2F2298315D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43C00A-5154-8E91-0BAB-A5AD814331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5425A7-41DF-42F6-78EB-1EA3E867700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A81395-1D0E-0F1E-0E89-EAD9D28B32FD}"/>
              </a:ext>
            </a:extLst>
          </p:cNvPr>
          <p:cNvGrpSpPr>
            <a:grpSpLocks noChangeAspect="1"/>
          </p:cNvGrpSpPr>
          <p:nvPr/>
        </p:nvGrpSpPr>
        <p:grpSpPr>
          <a:xfrm>
            <a:off x="8805672" y="41427"/>
            <a:ext cx="3273230" cy="3276331"/>
            <a:chOff x="8804805" y="3372506"/>
            <a:chExt cx="3273230" cy="32763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EB9ED1B-6888-5678-2283-280FB0527EAF}"/>
                </a:ext>
              </a:extLst>
            </p:cNvPr>
            <p:cNvGrpSpPr/>
            <p:nvPr/>
          </p:nvGrpSpPr>
          <p:grpSpPr>
            <a:xfrm>
              <a:off x="8843532" y="5696712"/>
              <a:ext cx="3211794" cy="916813"/>
              <a:chOff x="8826064" y="5696712"/>
              <a:chExt cx="3211794" cy="916813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60D63CC-8EFD-4AFF-ABD4-F2AEF33E836D}"/>
                  </a:ext>
                </a:extLst>
              </p:cNvPr>
              <p:cNvSpPr/>
              <p:nvPr/>
            </p:nvSpPr>
            <p:spPr>
              <a:xfrm rot="10800000">
                <a:off x="8826064" y="5696712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BFA00A3-62A8-5390-C79A-86A59F14E2D0}"/>
                  </a:ext>
                </a:extLst>
              </p:cNvPr>
              <p:cNvSpPr/>
              <p:nvPr/>
            </p:nvSpPr>
            <p:spPr>
              <a:xfrm>
                <a:off x="8832696" y="5699125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3F0A8AE-335E-2A3B-796D-87828DD75076}"/>
                </a:ext>
              </a:extLst>
            </p:cNvPr>
            <p:cNvGrpSpPr/>
            <p:nvPr/>
          </p:nvGrpSpPr>
          <p:grpSpPr>
            <a:xfrm>
              <a:off x="8841950" y="3405450"/>
              <a:ext cx="2284540" cy="2300732"/>
              <a:chOff x="8842230" y="4323919"/>
              <a:chExt cx="2284540" cy="2300732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A0AF101-EDBD-8461-948A-81678708AA4D}"/>
                  </a:ext>
                </a:extLst>
              </p:cNvPr>
              <p:cNvSpPr/>
              <p:nvPr/>
            </p:nvSpPr>
            <p:spPr>
              <a:xfrm rot="10800000">
                <a:off x="8842230" y="432391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3BF42D9-A8B1-B060-F355-6540A7950270}"/>
                  </a:ext>
                </a:extLst>
              </p:cNvPr>
              <p:cNvSpPr/>
              <p:nvPr/>
            </p:nvSpPr>
            <p:spPr>
              <a:xfrm>
                <a:off x="8842357" y="432753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FE70D4-485E-55A0-3953-FDB7B3E24329}"/>
                </a:ext>
              </a:extLst>
            </p:cNvPr>
            <p:cNvGrpSpPr/>
            <p:nvPr/>
          </p:nvGrpSpPr>
          <p:grpSpPr>
            <a:xfrm flipH="1">
              <a:off x="8852809" y="3399096"/>
              <a:ext cx="916115" cy="3203568"/>
              <a:chOff x="8816384" y="3411545"/>
              <a:chExt cx="916115" cy="320356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83B1E95-FC9F-0107-21CD-FE12EC8732F5}"/>
                  </a:ext>
                </a:extLst>
              </p:cNvPr>
              <p:cNvSpPr/>
              <p:nvPr/>
            </p:nvSpPr>
            <p:spPr>
              <a:xfrm rot="10800000">
                <a:off x="8816384" y="3411545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0C2F0B7-178B-FF4E-3D27-5847801D0CE2}"/>
                  </a:ext>
                </a:extLst>
              </p:cNvPr>
              <p:cNvSpPr/>
              <p:nvPr/>
            </p:nvSpPr>
            <p:spPr>
              <a:xfrm>
                <a:off x="8816512" y="4330700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FF0000">
                  <a:alpha val="98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22701F4-DA80-5549-FB42-CE202F7A49AE}"/>
                </a:ext>
              </a:extLst>
            </p:cNvPr>
            <p:cNvGrpSpPr/>
            <p:nvPr/>
          </p:nvGrpSpPr>
          <p:grpSpPr>
            <a:xfrm>
              <a:off x="8804805" y="3372506"/>
              <a:ext cx="3273230" cy="3276331"/>
              <a:chOff x="8400205" y="3388690"/>
              <a:chExt cx="3273230" cy="327633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D63BC2C-487A-3A95-B131-98B45F52CD3C}"/>
                  </a:ext>
                </a:extLst>
              </p:cNvPr>
              <p:cNvGrpSpPr/>
              <p:nvPr/>
            </p:nvGrpSpPr>
            <p:grpSpPr>
              <a:xfrm>
                <a:off x="8404251" y="3429000"/>
                <a:ext cx="3232769" cy="3200400"/>
                <a:chOff x="8404251" y="3429000"/>
                <a:chExt cx="3232769" cy="32004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8882DDE-AA13-8A5D-64B1-116B4928C80F}"/>
                    </a:ext>
                  </a:extLst>
                </p:cNvPr>
                <p:cNvGrpSpPr/>
                <p:nvPr/>
              </p:nvGrpSpPr>
              <p:grpSpPr>
                <a:xfrm>
                  <a:off x="8436620" y="3429000"/>
                  <a:ext cx="3200400" cy="3200400"/>
                  <a:chOff x="7315200" y="3657600"/>
                  <a:chExt cx="3200400" cy="3200400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AF3C2CF0-42C0-48EA-F908-567A7F725FAE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657600"/>
                    <a:ext cx="3200400" cy="3200400"/>
                    <a:chOff x="7315200" y="3107344"/>
                    <a:chExt cx="3200400" cy="3200400"/>
                  </a:xfrm>
                </p:grpSpPr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03DC79E6-4D9C-5A22-BE27-E61F93DB5F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7616"/>
                      <a:chOff x="7315200" y="3107344"/>
                      <a:chExt cx="2286000" cy="2287616"/>
                    </a:xfrm>
                  </p:grpSpPr>
                  <p:grpSp>
                    <p:nvGrpSpPr>
                      <p:cNvPr id="41" name="Group 40">
                        <a:extLst>
                          <a:ext uri="{FF2B5EF4-FFF2-40B4-BE49-F238E27FC236}">
                            <a16:creationId xmlns:a16="http://schemas.microsoft.com/office/drawing/2014/main" id="{778F3086-74A9-855C-3D31-70E1DA79AE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5200" y="3107344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45" name="Straight Connector 44">
                          <a:extLst>
                            <a:ext uri="{FF2B5EF4-FFF2-40B4-BE49-F238E27FC236}">
                              <a16:creationId xmlns:a16="http://schemas.microsoft.com/office/drawing/2014/main" id="{79824B00-8A65-947D-DEF1-3643F57138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Straight Connector 45">
                          <a:extLst>
                            <a:ext uri="{FF2B5EF4-FFF2-40B4-BE49-F238E27FC236}">
                              <a16:creationId xmlns:a16="http://schemas.microsoft.com/office/drawing/2014/main" id="{FEA46390-1A9E-3A93-04FF-7B17734D4E2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20E2CC34-5C54-4A68-1CA2-CC030993EDF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315200" y="3108960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43" name="Straight Connector 42">
                          <a:extLst>
                            <a:ext uri="{FF2B5EF4-FFF2-40B4-BE49-F238E27FC236}">
                              <a16:creationId xmlns:a16="http://schemas.microsoft.com/office/drawing/2014/main" id="{6D415CA8-D44E-8346-6079-75494F5AC31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Straight Connector 43">
                          <a:extLst>
                            <a:ext uri="{FF2B5EF4-FFF2-40B4-BE49-F238E27FC236}">
                              <a16:creationId xmlns:a16="http://schemas.microsoft.com/office/drawing/2014/main" id="{806438ED-F2FD-22B6-680C-8AD74EABBCC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326652BC-3EB2-F1BF-8435-8D3163F3952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229600" y="4021744"/>
                      <a:ext cx="2286000" cy="228600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6882636-528C-13C4-DEB2-A172792E7EE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155F8AB-3170-6DE6-9F28-21FB274121F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CF5439E5-871D-BD08-A9B0-944C6A11E3C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153E436B-A5EC-0FB6-710D-B153B0048CF0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C706CDF2-4B9F-9520-6592-A6F3511023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8404251" y="5682633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1335985-4EBB-17A6-8A7D-C5249EC1543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15325" y="65921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F0484CF-5588-952B-0CAF-5A7AF1C2AD0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600607" y="6590605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B661883-CF46-FE55-E0EF-B3B68C91BA8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1667" y="56777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3ACE8EE-4338-7463-57EB-DC0D245A445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599885" y="4310161"/>
                <a:ext cx="72828" cy="728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30E412A-07AE-69AF-1698-109603A297A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26723" y="4302939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F3D0975-260D-05A4-5CDF-ECE93A324F6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0205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FCDBE1C-4EA6-1D04-633C-0086C6E309E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9380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228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point antipodal from the origin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2D43C00A-5154-8E91-0BAB-A5AD814331E5}"/>
              </a:ext>
            </a:extLst>
          </p:cNvPr>
          <p:cNvSpPr>
            <a:spLocks noChangeAspect="1"/>
          </p:cNvSpPr>
          <p:nvPr/>
        </p:nvSpPr>
        <p:spPr>
          <a:xfrm flipH="1">
            <a:off x="12005207" y="6574421"/>
            <a:ext cx="72828" cy="72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25FA41-82D8-EE53-732C-00E9F60A8861}"/>
              </a:ext>
            </a:extLst>
          </p:cNvPr>
          <p:cNvGrpSpPr>
            <a:grpSpLocks noChangeAspect="1"/>
          </p:cNvGrpSpPr>
          <p:nvPr/>
        </p:nvGrpSpPr>
        <p:grpSpPr>
          <a:xfrm>
            <a:off x="8804805" y="3372506"/>
            <a:ext cx="3245908" cy="3276331"/>
            <a:chOff x="8804805" y="3372506"/>
            <a:chExt cx="3245908" cy="32763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DD688D-3C84-1E37-2D5D-8B392915F5E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7943EDE-B8A3-A0E8-5CF5-BED5305209E5}"/>
                </a:ext>
              </a:extLst>
            </p:cNvPr>
            <p:cNvSpPr/>
            <p:nvPr/>
          </p:nvSpPr>
          <p:spPr>
            <a:xfrm rot="10800000" flipH="1">
              <a:off x="8842953" y="3413388"/>
              <a:ext cx="915987" cy="2284413"/>
            </a:xfrm>
            <a:custGeom>
              <a:avLst/>
              <a:gdLst>
                <a:gd name="connsiteX0" fmla="*/ 915987 w 915987"/>
                <a:gd name="connsiteY0" fmla="*/ 1366838 h 2284413"/>
                <a:gd name="connsiteX1" fmla="*/ 1587 w 915987"/>
                <a:gd name="connsiteY1" fmla="*/ 2284413 h 2284413"/>
                <a:gd name="connsiteX2" fmla="*/ 0 w 915987"/>
                <a:gd name="connsiteY2" fmla="*/ 0 h 2284413"/>
                <a:gd name="connsiteX3" fmla="*/ 915987 w 915987"/>
                <a:gd name="connsiteY3" fmla="*/ 1366838 h 228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987" h="2284413">
                  <a:moveTo>
                    <a:pt x="915987" y="1366838"/>
                  </a:moveTo>
                  <a:lnTo>
                    <a:pt x="1587" y="2284413"/>
                  </a:lnTo>
                  <a:lnTo>
                    <a:pt x="0" y="0"/>
                  </a:lnTo>
                  <a:lnTo>
                    <a:pt x="915987" y="1366838"/>
                  </a:ln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E48F8ED-938A-875B-F69D-92570E62495A}"/>
                </a:ext>
              </a:extLst>
            </p:cNvPr>
            <p:cNvSpPr/>
            <p:nvPr/>
          </p:nvSpPr>
          <p:spPr>
            <a:xfrm>
              <a:off x="8834283" y="4319588"/>
              <a:ext cx="3198813" cy="1382712"/>
            </a:xfrm>
            <a:custGeom>
              <a:avLst/>
              <a:gdLst>
                <a:gd name="connsiteX0" fmla="*/ 0 w 3198813"/>
                <a:gd name="connsiteY0" fmla="*/ 1382712 h 1382712"/>
                <a:gd name="connsiteX1" fmla="*/ 3198813 w 3198813"/>
                <a:gd name="connsiteY1" fmla="*/ 12700 h 1382712"/>
                <a:gd name="connsiteX2" fmla="*/ 923925 w 3198813"/>
                <a:gd name="connsiteY2" fmla="*/ 0 h 1382712"/>
                <a:gd name="connsiteX3" fmla="*/ 0 w 3198813"/>
                <a:gd name="connsiteY3" fmla="*/ 1382712 h 138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8813" h="1382712">
                  <a:moveTo>
                    <a:pt x="0" y="1382712"/>
                  </a:moveTo>
                  <a:lnTo>
                    <a:pt x="3198813" y="12700"/>
                  </a:lnTo>
                  <a:lnTo>
                    <a:pt x="923925" y="0"/>
                  </a:lnTo>
                  <a:lnTo>
                    <a:pt x="0" y="1382712"/>
                  </a:lnTo>
                  <a:close/>
                </a:path>
              </a:pathLst>
            </a:custGeom>
            <a:solidFill>
              <a:srgbClr val="0049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1B4A871-09EA-996D-8A65-3351692D3F3F}"/>
                </a:ext>
              </a:extLst>
            </p:cNvPr>
            <p:cNvSpPr/>
            <p:nvPr/>
          </p:nvSpPr>
          <p:spPr>
            <a:xfrm>
              <a:off x="8839200" y="3411538"/>
              <a:ext cx="3201988" cy="917575"/>
            </a:xfrm>
            <a:custGeom>
              <a:avLst/>
              <a:gdLst>
                <a:gd name="connsiteX0" fmla="*/ 0 w 3201988"/>
                <a:gd name="connsiteY0" fmla="*/ 0 h 917575"/>
                <a:gd name="connsiteX1" fmla="*/ 928688 w 3201988"/>
                <a:gd name="connsiteY1" fmla="*/ 917575 h 917575"/>
                <a:gd name="connsiteX2" fmla="*/ 3201988 w 3201988"/>
                <a:gd name="connsiteY2" fmla="*/ 917575 h 917575"/>
                <a:gd name="connsiteX3" fmla="*/ 0 w 3201988"/>
                <a:gd name="connsiteY3" fmla="*/ 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1988" h="917575">
                  <a:moveTo>
                    <a:pt x="0" y="0"/>
                  </a:moveTo>
                  <a:lnTo>
                    <a:pt x="928688" y="917575"/>
                  </a:lnTo>
                  <a:lnTo>
                    <a:pt x="3201988" y="917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9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5C32E0-E0F0-8A4B-86BB-AAADC9ED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1900" y="4330700"/>
              <a:ext cx="3198813" cy="13652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6B0584-952C-0A88-DA36-185807BD36F6}"/>
                </a:ext>
              </a:extLst>
            </p:cNvPr>
            <p:cNvCxnSpPr/>
            <p:nvPr/>
          </p:nvCxnSpPr>
          <p:spPr>
            <a:xfrm>
              <a:off x="8841220" y="3412816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812BD6-3324-29E0-1CF5-97D46E4E4E13}"/>
                </a:ext>
              </a:extLst>
            </p:cNvPr>
            <p:cNvCxnSpPr/>
            <p:nvPr/>
          </p:nvCxnSpPr>
          <p:spPr>
            <a:xfrm>
              <a:off x="8841220" y="3412816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FF75FD-F8C2-2E87-47C6-E11F60297B06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E16E49-5722-3985-62EF-8EE167A4F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B2CA40-B401-A065-C071-D18AA53B538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059CED-2FB0-6168-1160-F7CAC5EF66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AEDB9F-E332-8167-0ADC-4EC54E0B45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EFA508-EFC5-0CCE-43A7-5D121231E4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D1635-25A0-0C6A-CD06-2F2298315D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4D5425A7-41DF-42F6-78EB-1EA3E8677008}"/>
              </a:ext>
            </a:extLst>
          </p:cNvPr>
          <p:cNvSpPr>
            <a:spLocks noChangeAspect="1"/>
          </p:cNvSpPr>
          <p:nvPr/>
        </p:nvSpPr>
        <p:spPr>
          <a:xfrm flipH="1">
            <a:off x="12004485" y="4293977"/>
            <a:ext cx="72828" cy="72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6990C8-228A-A8AC-DA83-B059DACF1B6C}"/>
              </a:ext>
            </a:extLst>
          </p:cNvPr>
          <p:cNvGrpSpPr>
            <a:grpSpLocks noChangeAspect="1"/>
          </p:cNvGrpSpPr>
          <p:nvPr/>
        </p:nvGrpSpPr>
        <p:grpSpPr>
          <a:xfrm>
            <a:off x="8805672" y="41427"/>
            <a:ext cx="3273230" cy="3276331"/>
            <a:chOff x="8804805" y="3372506"/>
            <a:chExt cx="3273230" cy="327633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DD7A5DD-D33F-6811-C360-CE4D9AECDF51}"/>
                </a:ext>
              </a:extLst>
            </p:cNvPr>
            <p:cNvGrpSpPr/>
            <p:nvPr/>
          </p:nvGrpSpPr>
          <p:grpSpPr>
            <a:xfrm>
              <a:off x="8843532" y="5696712"/>
              <a:ext cx="3211794" cy="916813"/>
              <a:chOff x="8826064" y="5696712"/>
              <a:chExt cx="3211794" cy="916813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91F524C-1ACC-4191-E3DB-0932FAF0EDEC}"/>
                  </a:ext>
                </a:extLst>
              </p:cNvPr>
              <p:cNvSpPr/>
              <p:nvPr/>
            </p:nvSpPr>
            <p:spPr>
              <a:xfrm rot="10800000">
                <a:off x="8826064" y="5696712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AA94FD-1BFD-8D97-F0EF-5B7FCC45B176}"/>
                  </a:ext>
                </a:extLst>
              </p:cNvPr>
              <p:cNvSpPr/>
              <p:nvPr/>
            </p:nvSpPr>
            <p:spPr>
              <a:xfrm>
                <a:off x="8832696" y="5699125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43D87A9-628E-D976-6076-E6C27135C0C0}"/>
                </a:ext>
              </a:extLst>
            </p:cNvPr>
            <p:cNvGrpSpPr/>
            <p:nvPr/>
          </p:nvGrpSpPr>
          <p:grpSpPr>
            <a:xfrm>
              <a:off x="8841950" y="3405450"/>
              <a:ext cx="2284540" cy="2300732"/>
              <a:chOff x="8842230" y="4323919"/>
              <a:chExt cx="2284540" cy="2300732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B5722EF-7673-DA15-4993-8076F0EC2862}"/>
                  </a:ext>
                </a:extLst>
              </p:cNvPr>
              <p:cNvSpPr/>
              <p:nvPr/>
            </p:nvSpPr>
            <p:spPr>
              <a:xfrm rot="10800000">
                <a:off x="8842230" y="432391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B60D1DE-26D8-3F2F-A296-3249BC9F110F}"/>
                  </a:ext>
                </a:extLst>
              </p:cNvPr>
              <p:cNvSpPr/>
              <p:nvPr/>
            </p:nvSpPr>
            <p:spPr>
              <a:xfrm>
                <a:off x="8842357" y="432753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80E2871-0D42-3EDA-7C36-28FA107CB155}"/>
                </a:ext>
              </a:extLst>
            </p:cNvPr>
            <p:cNvGrpSpPr/>
            <p:nvPr/>
          </p:nvGrpSpPr>
          <p:grpSpPr>
            <a:xfrm flipH="1">
              <a:off x="8852809" y="3399096"/>
              <a:ext cx="916115" cy="3203568"/>
              <a:chOff x="8816384" y="3411545"/>
              <a:chExt cx="916115" cy="3203568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4D05E29-20FD-BE53-B6B5-B9A49BB28F2E}"/>
                  </a:ext>
                </a:extLst>
              </p:cNvPr>
              <p:cNvSpPr/>
              <p:nvPr/>
            </p:nvSpPr>
            <p:spPr>
              <a:xfrm rot="10800000">
                <a:off x="8816384" y="3411545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0070C0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C0A8984-4C8A-15EC-8262-7E06B73E43F6}"/>
                  </a:ext>
                </a:extLst>
              </p:cNvPr>
              <p:cNvSpPr/>
              <p:nvPr/>
            </p:nvSpPr>
            <p:spPr>
              <a:xfrm>
                <a:off x="8816512" y="4330700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B3EB056-F311-9DAA-08CB-452A3EE582EF}"/>
                </a:ext>
              </a:extLst>
            </p:cNvPr>
            <p:cNvGrpSpPr/>
            <p:nvPr/>
          </p:nvGrpSpPr>
          <p:grpSpPr>
            <a:xfrm>
              <a:off x="8804805" y="3372506"/>
              <a:ext cx="3273230" cy="3276331"/>
              <a:chOff x="8400205" y="3388690"/>
              <a:chExt cx="3273230" cy="327633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13735DA-6538-97CE-C359-D41A345BDF8E}"/>
                  </a:ext>
                </a:extLst>
              </p:cNvPr>
              <p:cNvGrpSpPr/>
              <p:nvPr/>
            </p:nvGrpSpPr>
            <p:grpSpPr>
              <a:xfrm>
                <a:off x="8404251" y="3429000"/>
                <a:ext cx="3232769" cy="3200400"/>
                <a:chOff x="8404251" y="3429000"/>
                <a:chExt cx="3232769" cy="3200400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BF6DA37-37F2-AB94-17CA-4F78A7AD3015}"/>
                    </a:ext>
                  </a:extLst>
                </p:cNvPr>
                <p:cNvGrpSpPr/>
                <p:nvPr/>
              </p:nvGrpSpPr>
              <p:grpSpPr>
                <a:xfrm>
                  <a:off x="8436620" y="3429000"/>
                  <a:ext cx="3200400" cy="3200400"/>
                  <a:chOff x="7315200" y="3657600"/>
                  <a:chExt cx="3200400" cy="3200400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579B34FF-0662-7916-1CFC-FBF52616C007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657600"/>
                    <a:ext cx="3200400" cy="3200400"/>
                    <a:chOff x="7315200" y="3107344"/>
                    <a:chExt cx="3200400" cy="3200400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60F160B7-8AE0-3009-C548-41E9629036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7616"/>
                      <a:chOff x="7315200" y="3107344"/>
                      <a:chExt cx="2286000" cy="2287616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332A17FA-D0ED-1868-9E2E-846E3E440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5200" y="3107344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51" name="Straight Connector 50">
                          <a:extLst>
                            <a:ext uri="{FF2B5EF4-FFF2-40B4-BE49-F238E27FC236}">
                              <a16:creationId xmlns:a16="http://schemas.microsoft.com/office/drawing/2014/main" id="{FA482311-BF24-7151-4488-462527A3AC4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51">
                          <a:extLst>
                            <a:ext uri="{FF2B5EF4-FFF2-40B4-BE49-F238E27FC236}">
                              <a16:creationId xmlns:a16="http://schemas.microsoft.com/office/drawing/2014/main" id="{9CF200F5-2A17-2765-27F4-584C206DBC3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C7885F9B-70C5-DBCC-2317-DFD11BDDDCF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315200" y="3108960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49" name="Straight Connector 48">
                          <a:extLst>
                            <a:ext uri="{FF2B5EF4-FFF2-40B4-BE49-F238E27FC236}">
                              <a16:creationId xmlns:a16="http://schemas.microsoft.com/office/drawing/2014/main" id="{F930AA46-61BD-656A-4C69-C92FF7F050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Connector 49">
                          <a:extLst>
                            <a:ext uri="{FF2B5EF4-FFF2-40B4-BE49-F238E27FC236}">
                              <a16:creationId xmlns:a16="http://schemas.microsoft.com/office/drawing/2014/main" id="{E63EB606-C885-BB05-3B38-5F1DDBEA7F9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4E274066-85C7-7EA4-A706-C22AA7B084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229600" y="4021744"/>
                      <a:ext cx="2286000" cy="228600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C9EEB22-F92F-3312-9235-AAECF3FBD56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E796EFA7-C3C3-7367-5A29-698B04966F44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66371320-5958-86AC-DC3F-E2791FB9FCA9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F05CC169-C919-DF2E-07AF-1026C229DAB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0C452C4C-1763-59AF-1933-C05D13166B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8404251" y="5682633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C206E57-E0CB-A8C1-2CDC-8FFFCF38D92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15325" y="65921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B72E3-DBFA-B57D-7766-92D99FA4C4A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600607" y="6590605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9DD0B81-CC66-673E-8321-4B63CCE23C1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1667" y="56777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BB2FB13-B324-516D-905F-2691146DBFE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599885" y="4310161"/>
                <a:ext cx="72828" cy="728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BA7D4D0-FB1B-F124-59EC-8D6179FF94A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26723" y="4302939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EA2C9CB-9CFE-F75A-4997-418F0609A4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0205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A352A8F-C896-5CDE-326B-5A028BA4F67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9380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7552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point antipodal from the origin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BD6487E-5468-2DD9-D060-BBCA054EB18B}"/>
              </a:ext>
            </a:extLst>
          </p:cNvPr>
          <p:cNvGrpSpPr>
            <a:grpSpLocks noChangeAspect="1"/>
          </p:cNvGrpSpPr>
          <p:nvPr/>
        </p:nvGrpSpPr>
        <p:grpSpPr>
          <a:xfrm>
            <a:off x="8804805" y="3372506"/>
            <a:ext cx="3273230" cy="3276331"/>
            <a:chOff x="8804805" y="3372506"/>
            <a:chExt cx="3273230" cy="327633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EFA508-EFC5-0CCE-43A7-5D121231E4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DD688D-3C84-1E37-2D5D-8B392915F5E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FF75FD-F8C2-2E87-47C6-E11F60297B06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3B17318-1343-0FA6-3DDF-4804C727F6F3}"/>
                </a:ext>
              </a:extLst>
            </p:cNvPr>
            <p:cNvSpPr/>
            <p:nvPr/>
          </p:nvSpPr>
          <p:spPr>
            <a:xfrm>
              <a:off x="8840788" y="4329113"/>
              <a:ext cx="3206750" cy="2284412"/>
            </a:xfrm>
            <a:custGeom>
              <a:avLst/>
              <a:gdLst>
                <a:gd name="connsiteX0" fmla="*/ 0 w 3206750"/>
                <a:gd name="connsiteY0" fmla="*/ 1370012 h 2284412"/>
                <a:gd name="connsiteX1" fmla="*/ 3206750 w 3206750"/>
                <a:gd name="connsiteY1" fmla="*/ 2284412 h 2284412"/>
                <a:gd name="connsiteX2" fmla="*/ 3198812 w 3206750"/>
                <a:gd name="connsiteY2" fmla="*/ 0 h 2284412"/>
                <a:gd name="connsiteX3" fmla="*/ 0 w 3206750"/>
                <a:gd name="connsiteY3" fmla="*/ 1370012 h 228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750" h="2284412">
                  <a:moveTo>
                    <a:pt x="0" y="1370012"/>
                  </a:moveTo>
                  <a:lnTo>
                    <a:pt x="3206750" y="2284412"/>
                  </a:lnTo>
                  <a:lnTo>
                    <a:pt x="3198812" y="0"/>
                  </a:lnTo>
                  <a:lnTo>
                    <a:pt x="0" y="1370012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5C32E0-E0F0-8A4B-86BB-AAADC9ED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7138" y="4330700"/>
              <a:ext cx="3203575" cy="13700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9EE875-0AB6-EA8A-6BC0-17EB77407F10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6B0584-952C-0A88-DA36-185807BD36F6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2812BD6-3324-29E0-1CF5-97D46E4E4E13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E16E49-5722-3985-62EF-8EE167A4F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B2CA40-B401-A065-C071-D18AA53B538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059CED-2FB0-6168-1160-F7CAC5EF66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AEDB9F-E332-8167-0ADC-4EC54E0B45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D1635-25A0-0C6A-CD06-2F2298315D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43C00A-5154-8E91-0BAB-A5AD814331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5425A7-41DF-42F6-78EB-1EA3E867700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ACA4A8-5D2C-80C5-EA18-C06BE4E606E7}"/>
              </a:ext>
            </a:extLst>
          </p:cNvPr>
          <p:cNvGrpSpPr>
            <a:grpSpLocks noChangeAspect="1"/>
          </p:cNvGrpSpPr>
          <p:nvPr/>
        </p:nvGrpSpPr>
        <p:grpSpPr>
          <a:xfrm>
            <a:off x="8805672" y="41427"/>
            <a:ext cx="3273230" cy="3276331"/>
            <a:chOff x="8804805" y="3372506"/>
            <a:chExt cx="3273230" cy="32763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1D58C5A-A4F3-E1A3-D924-0E34EDC77B69}"/>
                </a:ext>
              </a:extLst>
            </p:cNvPr>
            <p:cNvGrpSpPr/>
            <p:nvPr/>
          </p:nvGrpSpPr>
          <p:grpSpPr>
            <a:xfrm>
              <a:off x="8843532" y="5696712"/>
              <a:ext cx="3211794" cy="916813"/>
              <a:chOff x="8826064" y="5696712"/>
              <a:chExt cx="3211794" cy="916813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5E39BC0-FF46-A070-7D98-730827C26F50}"/>
                  </a:ext>
                </a:extLst>
              </p:cNvPr>
              <p:cNvSpPr/>
              <p:nvPr/>
            </p:nvSpPr>
            <p:spPr>
              <a:xfrm rot="10800000">
                <a:off x="8826064" y="5696712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85B8AF3-D67D-EFE7-C1C2-4ECF7C7A60AB}"/>
                  </a:ext>
                </a:extLst>
              </p:cNvPr>
              <p:cNvSpPr/>
              <p:nvPr/>
            </p:nvSpPr>
            <p:spPr>
              <a:xfrm>
                <a:off x="8832696" y="5699125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3A2D92-8560-B2CC-2D26-400E73855D8C}"/>
                </a:ext>
              </a:extLst>
            </p:cNvPr>
            <p:cNvGrpSpPr/>
            <p:nvPr/>
          </p:nvGrpSpPr>
          <p:grpSpPr>
            <a:xfrm>
              <a:off x="8841950" y="3405450"/>
              <a:ext cx="2284540" cy="2300732"/>
              <a:chOff x="8842230" y="4323919"/>
              <a:chExt cx="2284540" cy="2300732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5A5E975-1769-3D1C-E9C2-21A62B18EEA1}"/>
                  </a:ext>
                </a:extLst>
              </p:cNvPr>
              <p:cNvSpPr/>
              <p:nvPr/>
            </p:nvSpPr>
            <p:spPr>
              <a:xfrm rot="10800000">
                <a:off x="8842230" y="432391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C195848-A9A6-8648-3D9A-5A543EA05CA6}"/>
                  </a:ext>
                </a:extLst>
              </p:cNvPr>
              <p:cNvSpPr/>
              <p:nvPr/>
            </p:nvSpPr>
            <p:spPr>
              <a:xfrm>
                <a:off x="8842357" y="432753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F4DD02-3E32-8ADF-2C5C-E8B3D4C122F7}"/>
                </a:ext>
              </a:extLst>
            </p:cNvPr>
            <p:cNvGrpSpPr/>
            <p:nvPr/>
          </p:nvGrpSpPr>
          <p:grpSpPr>
            <a:xfrm flipH="1">
              <a:off x="8844717" y="3399096"/>
              <a:ext cx="916115" cy="3203568"/>
              <a:chOff x="8824476" y="3411545"/>
              <a:chExt cx="916115" cy="3203568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BFCBB8-64CC-24DA-BF9A-D7115BA426F9}"/>
                  </a:ext>
                </a:extLst>
              </p:cNvPr>
              <p:cNvSpPr/>
              <p:nvPr/>
            </p:nvSpPr>
            <p:spPr>
              <a:xfrm rot="10800000">
                <a:off x="8824476" y="3411545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AFD1BF7-4FF5-14F2-13C2-C791AC8B8475}"/>
                  </a:ext>
                </a:extLst>
              </p:cNvPr>
              <p:cNvSpPr/>
              <p:nvPr/>
            </p:nvSpPr>
            <p:spPr>
              <a:xfrm>
                <a:off x="8824604" y="4330700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0B0CFC6-9FB6-6D2E-7305-20C02439A9F5}"/>
                </a:ext>
              </a:extLst>
            </p:cNvPr>
            <p:cNvGrpSpPr/>
            <p:nvPr/>
          </p:nvGrpSpPr>
          <p:grpSpPr>
            <a:xfrm>
              <a:off x="8804805" y="3372506"/>
              <a:ext cx="3273230" cy="3276331"/>
              <a:chOff x="8400205" y="3388690"/>
              <a:chExt cx="3273230" cy="327633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F014F2A-AACB-9415-52DF-A1D5E74EBFB4}"/>
                  </a:ext>
                </a:extLst>
              </p:cNvPr>
              <p:cNvGrpSpPr/>
              <p:nvPr/>
            </p:nvGrpSpPr>
            <p:grpSpPr>
              <a:xfrm>
                <a:off x="8404251" y="3429000"/>
                <a:ext cx="3232769" cy="3200400"/>
                <a:chOff x="8404251" y="3429000"/>
                <a:chExt cx="3232769" cy="3200400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267BCB9-CE12-A0A7-B982-3A27045C14E5}"/>
                    </a:ext>
                  </a:extLst>
                </p:cNvPr>
                <p:cNvGrpSpPr/>
                <p:nvPr/>
              </p:nvGrpSpPr>
              <p:grpSpPr>
                <a:xfrm>
                  <a:off x="8436620" y="3429000"/>
                  <a:ext cx="3200400" cy="3200400"/>
                  <a:chOff x="7315200" y="3657600"/>
                  <a:chExt cx="3200400" cy="3200400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BB30B600-B1BC-991A-645C-CA1A4E4CD22D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657600"/>
                    <a:ext cx="3200400" cy="3200400"/>
                    <a:chOff x="7315200" y="3107344"/>
                    <a:chExt cx="3200400" cy="3200400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DB7FDE40-D00A-01E3-4163-E1C2B3CFB4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7616"/>
                      <a:chOff x="7315200" y="3107344"/>
                      <a:chExt cx="2286000" cy="2287616"/>
                    </a:xfrm>
                  </p:grpSpPr>
                  <p:grpSp>
                    <p:nvGrpSpPr>
                      <p:cNvPr id="46" name="Group 45">
                        <a:extLst>
                          <a:ext uri="{FF2B5EF4-FFF2-40B4-BE49-F238E27FC236}">
                            <a16:creationId xmlns:a16="http://schemas.microsoft.com/office/drawing/2014/main" id="{74E81426-2827-1DCC-AF7B-0082D4B190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5200" y="3107344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50" name="Straight Connector 49">
                          <a:extLst>
                            <a:ext uri="{FF2B5EF4-FFF2-40B4-BE49-F238E27FC236}">
                              <a16:creationId xmlns:a16="http://schemas.microsoft.com/office/drawing/2014/main" id="{DE643E71-6102-CFFB-1060-D0C64A7991F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Connector 50">
                          <a:extLst>
                            <a:ext uri="{FF2B5EF4-FFF2-40B4-BE49-F238E27FC236}">
                              <a16:creationId xmlns:a16="http://schemas.microsoft.com/office/drawing/2014/main" id="{2CDFDBC2-8261-F538-10A4-813C69B67A7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8A9A51A5-4D90-9740-12D0-0C9DD6D22DC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315200" y="3108960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48" name="Straight Connector 47">
                          <a:extLst>
                            <a:ext uri="{FF2B5EF4-FFF2-40B4-BE49-F238E27FC236}">
                              <a16:creationId xmlns:a16="http://schemas.microsoft.com/office/drawing/2014/main" id="{EC95823D-84B9-E190-1A14-FF1BDF66195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Connector 48">
                          <a:extLst>
                            <a:ext uri="{FF2B5EF4-FFF2-40B4-BE49-F238E27FC236}">
                              <a16:creationId xmlns:a16="http://schemas.microsoft.com/office/drawing/2014/main" id="{90B7D858-1A4C-D7B2-E8A2-85B829F5346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DB10D325-CC29-D3E0-03FD-CBADA488FA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229600" y="4021744"/>
                      <a:ext cx="2286000" cy="228600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7D28E3A-45A9-6D32-60EB-232F2CFEF7F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3627B37-D7D6-293D-9145-119E34BADAB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4C938053-FDB6-0C35-8146-01D3928D0159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A6AF90-8171-920F-1730-AD7154ADC1CC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533C013-AAD8-0303-F2EB-D0DF5AD4CA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8404251" y="5682633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5B90F44-33F2-2C6E-6A7B-61DCD30EF8C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15325" y="65921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71E5081-AC31-89F0-A58C-4109DB0DC0E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600607" y="6590605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D47EF33-E85F-C8A6-28D5-C730C365B93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1667" y="56777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32A63D7-F12D-954C-F951-A8219C04591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599885" y="4310161"/>
                <a:ext cx="72828" cy="728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86048C1-C816-2711-1B1C-F742668B713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26723" y="4302939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2683B6F-933A-5925-B126-3F900186697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0205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8B75C20-E7B0-61D9-9C8B-449D7C2AB2B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9380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7919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point antipodal from the origin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D83B8E83-802F-EA9E-1F1F-FC0F5ED6812E}"/>
              </a:ext>
            </a:extLst>
          </p:cNvPr>
          <p:cNvGrpSpPr>
            <a:grpSpLocks noChangeAspect="1"/>
          </p:cNvGrpSpPr>
          <p:nvPr/>
        </p:nvGrpSpPr>
        <p:grpSpPr>
          <a:xfrm>
            <a:off x="8804805" y="3372506"/>
            <a:ext cx="3273230" cy="3276331"/>
            <a:chOff x="8804805" y="3372506"/>
            <a:chExt cx="3273230" cy="327633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CC8A3-53C4-781B-1749-00D6E94044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DD688D-3C84-1E37-2D5D-8B392915F5E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FF75FD-F8C2-2E87-47C6-E11F60297B06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EFA508-EFC5-0CCE-43A7-5D121231E4D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F62C6ED-D794-83DA-D50E-C85CB1BAF8ED}"/>
                </a:ext>
              </a:extLst>
            </p:cNvPr>
            <p:cNvSpPr/>
            <p:nvPr/>
          </p:nvSpPr>
          <p:spPr>
            <a:xfrm>
              <a:off x="8840788" y="4330700"/>
              <a:ext cx="3205162" cy="2282825"/>
            </a:xfrm>
            <a:custGeom>
              <a:avLst/>
              <a:gdLst>
                <a:gd name="connsiteX0" fmla="*/ 0 w 3205162"/>
                <a:gd name="connsiteY0" fmla="*/ 1374775 h 2282825"/>
                <a:gd name="connsiteX1" fmla="*/ 915987 w 3205162"/>
                <a:gd name="connsiteY1" fmla="*/ 2282825 h 2282825"/>
                <a:gd name="connsiteX2" fmla="*/ 3205162 w 3205162"/>
                <a:gd name="connsiteY2" fmla="*/ 0 h 2282825"/>
                <a:gd name="connsiteX3" fmla="*/ 0 w 3205162"/>
                <a:gd name="connsiteY3" fmla="*/ 1374775 h 22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2" h="2282825">
                  <a:moveTo>
                    <a:pt x="0" y="1374775"/>
                  </a:moveTo>
                  <a:lnTo>
                    <a:pt x="915987" y="2282825"/>
                  </a:lnTo>
                  <a:lnTo>
                    <a:pt x="3205162" y="0"/>
                  </a:lnTo>
                  <a:lnTo>
                    <a:pt x="0" y="1374775"/>
                  </a:lnTo>
                  <a:close/>
                </a:path>
              </a:pathLst>
            </a:custGeom>
            <a:solidFill>
              <a:srgbClr val="0049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B046298-9440-EA3A-7797-AFE4584F94AD}"/>
                </a:ext>
              </a:extLst>
            </p:cNvPr>
            <p:cNvSpPr/>
            <p:nvPr/>
          </p:nvSpPr>
          <p:spPr>
            <a:xfrm>
              <a:off x="9752013" y="4332288"/>
              <a:ext cx="2297112" cy="2282825"/>
            </a:xfrm>
            <a:custGeom>
              <a:avLst/>
              <a:gdLst>
                <a:gd name="connsiteX0" fmla="*/ 0 w 2297112"/>
                <a:gd name="connsiteY0" fmla="*/ 2282825 h 2282825"/>
                <a:gd name="connsiteX1" fmla="*/ 2293937 w 2297112"/>
                <a:gd name="connsiteY1" fmla="*/ 2281237 h 2282825"/>
                <a:gd name="connsiteX2" fmla="*/ 2297112 w 2297112"/>
                <a:gd name="connsiteY2" fmla="*/ 0 h 2282825"/>
                <a:gd name="connsiteX3" fmla="*/ 0 w 2297112"/>
                <a:gd name="connsiteY3" fmla="*/ 2282825 h 22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7112" h="2282825">
                  <a:moveTo>
                    <a:pt x="0" y="2282825"/>
                  </a:moveTo>
                  <a:lnTo>
                    <a:pt x="2293937" y="2281237"/>
                  </a:lnTo>
                  <a:cubicBezTo>
                    <a:pt x="2294995" y="1520825"/>
                    <a:pt x="2296054" y="760412"/>
                    <a:pt x="2297112" y="0"/>
                  </a:cubicBezTo>
                  <a:lnTo>
                    <a:pt x="0" y="2282825"/>
                  </a:lnTo>
                  <a:close/>
                </a:path>
              </a:pathLst>
            </a:custGeom>
            <a:solidFill>
              <a:srgbClr val="019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5C32E0-E0F0-8A4B-86BB-AAADC9ED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6B0584-952C-0A88-DA36-185807BD36F6}"/>
                </a:ext>
              </a:extLst>
            </p:cNvPr>
            <p:cNvCxnSpPr/>
            <p:nvPr/>
          </p:nvCxnSpPr>
          <p:spPr>
            <a:xfrm>
              <a:off x="8841220" y="3412816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812BD6-3324-29E0-1CF5-97D46E4E4E13}"/>
                </a:ext>
              </a:extLst>
            </p:cNvPr>
            <p:cNvCxnSpPr/>
            <p:nvPr/>
          </p:nvCxnSpPr>
          <p:spPr>
            <a:xfrm>
              <a:off x="8841220" y="3412816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E16E49-5722-3985-62EF-8EE167A4F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B2CA40-B401-A065-C071-D18AA53B538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059CED-2FB0-6168-1160-F7CAC5EF66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AEDB9F-E332-8167-0ADC-4EC54E0B45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D1635-25A0-0C6A-CD06-2F2298315D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07D13D6-8052-D3EE-F3BA-3FE01A86BC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43C00A-5154-8E91-0BAB-A5AD814331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5425A7-41DF-42F6-78EB-1EA3E867700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C41A48-CD3D-E222-0BBB-69DCF080479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45340D-96BE-A514-7AE0-E39D490504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0C5D05E-F8A6-178B-32A9-496D1C0CBC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6E2DDBA-5260-1C6D-FCA2-927EA538569C}"/>
              </a:ext>
            </a:extLst>
          </p:cNvPr>
          <p:cNvGrpSpPr>
            <a:grpSpLocks noChangeAspect="1"/>
          </p:cNvGrpSpPr>
          <p:nvPr/>
        </p:nvGrpSpPr>
        <p:grpSpPr>
          <a:xfrm>
            <a:off x="8805672" y="41427"/>
            <a:ext cx="3273230" cy="3276331"/>
            <a:chOff x="8804805" y="3372506"/>
            <a:chExt cx="3273230" cy="327633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660EDB9-4CA8-DD59-CF60-287F5777F910}"/>
                </a:ext>
              </a:extLst>
            </p:cNvPr>
            <p:cNvGrpSpPr/>
            <p:nvPr/>
          </p:nvGrpSpPr>
          <p:grpSpPr>
            <a:xfrm>
              <a:off x="8843532" y="5696712"/>
              <a:ext cx="3211794" cy="916813"/>
              <a:chOff x="8826064" y="5696712"/>
              <a:chExt cx="3211794" cy="916813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009F168-17A6-E9CE-6D65-ECE6D6396C6C}"/>
                  </a:ext>
                </a:extLst>
              </p:cNvPr>
              <p:cNvSpPr/>
              <p:nvPr/>
            </p:nvSpPr>
            <p:spPr>
              <a:xfrm rot="10800000">
                <a:off x="8826064" y="5696712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7832A91-D40D-5BD0-0F74-58019BCD1DCD}"/>
                  </a:ext>
                </a:extLst>
              </p:cNvPr>
              <p:cNvSpPr/>
              <p:nvPr/>
            </p:nvSpPr>
            <p:spPr>
              <a:xfrm>
                <a:off x="8832696" y="5699125"/>
                <a:ext cx="3205162" cy="914400"/>
              </a:xfrm>
              <a:custGeom>
                <a:avLst/>
                <a:gdLst>
                  <a:gd name="connsiteX0" fmla="*/ 0 w 3205162"/>
                  <a:gd name="connsiteY0" fmla="*/ 0 h 914400"/>
                  <a:gd name="connsiteX1" fmla="*/ 3205162 w 3205162"/>
                  <a:gd name="connsiteY1" fmla="*/ 911225 h 914400"/>
                  <a:gd name="connsiteX2" fmla="*/ 914400 w 3205162"/>
                  <a:gd name="connsiteY2" fmla="*/ 914400 h 914400"/>
                  <a:gd name="connsiteX3" fmla="*/ 0 w 3205162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5162" h="914400">
                    <a:moveTo>
                      <a:pt x="0" y="0"/>
                    </a:moveTo>
                    <a:lnTo>
                      <a:pt x="3205162" y="911225"/>
                    </a:lnTo>
                    <a:lnTo>
                      <a:pt x="914400" y="914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06559D4-1BC0-4731-09E3-BF2866BCD606}"/>
                </a:ext>
              </a:extLst>
            </p:cNvPr>
            <p:cNvGrpSpPr/>
            <p:nvPr/>
          </p:nvGrpSpPr>
          <p:grpSpPr>
            <a:xfrm>
              <a:off x="8841950" y="3405450"/>
              <a:ext cx="2284540" cy="2300732"/>
              <a:chOff x="8842230" y="4323919"/>
              <a:chExt cx="2284540" cy="2300732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6329981-E087-6C0C-45FA-06B71C2AE57C}"/>
                  </a:ext>
                </a:extLst>
              </p:cNvPr>
              <p:cNvSpPr/>
              <p:nvPr/>
            </p:nvSpPr>
            <p:spPr>
              <a:xfrm rot="10800000">
                <a:off x="8842230" y="432391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1B7275C3-0227-A7C6-ED5E-6C063DC70ABB}"/>
                  </a:ext>
                </a:extLst>
              </p:cNvPr>
              <p:cNvSpPr/>
              <p:nvPr/>
            </p:nvSpPr>
            <p:spPr>
              <a:xfrm>
                <a:off x="8842357" y="4327539"/>
                <a:ext cx="2284413" cy="2297112"/>
              </a:xfrm>
              <a:custGeom>
                <a:avLst/>
                <a:gdLst>
                  <a:gd name="connsiteX0" fmla="*/ 0 w 2284413"/>
                  <a:gd name="connsiteY0" fmla="*/ 2292350 h 2297112"/>
                  <a:gd name="connsiteX1" fmla="*/ 2284413 w 2284413"/>
                  <a:gd name="connsiteY1" fmla="*/ 2297112 h 2297112"/>
                  <a:gd name="connsiteX2" fmla="*/ 2282825 w 2284413"/>
                  <a:gd name="connsiteY2" fmla="*/ 0 h 2297112"/>
                  <a:gd name="connsiteX3" fmla="*/ 0 w 2284413"/>
                  <a:gd name="connsiteY3" fmla="*/ 2292350 h 229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4413" h="2297112">
                    <a:moveTo>
                      <a:pt x="0" y="2292350"/>
                    </a:moveTo>
                    <a:lnTo>
                      <a:pt x="2284413" y="2297112"/>
                    </a:lnTo>
                    <a:cubicBezTo>
                      <a:pt x="2283884" y="1531408"/>
                      <a:pt x="2283354" y="765704"/>
                      <a:pt x="2282825" y="0"/>
                    </a:cubicBezTo>
                    <a:lnTo>
                      <a:pt x="0" y="2292350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0174B31-6A22-A15A-A1DD-E91DCF2405C4}"/>
                </a:ext>
              </a:extLst>
            </p:cNvPr>
            <p:cNvGrpSpPr/>
            <p:nvPr/>
          </p:nvGrpSpPr>
          <p:grpSpPr>
            <a:xfrm flipH="1">
              <a:off x="8844717" y="3399096"/>
              <a:ext cx="916115" cy="3203568"/>
              <a:chOff x="8824476" y="3411545"/>
              <a:chExt cx="916115" cy="3203568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C8A120D-6EEA-7C05-B177-B4A7184C9DB3}"/>
                  </a:ext>
                </a:extLst>
              </p:cNvPr>
              <p:cNvSpPr/>
              <p:nvPr/>
            </p:nvSpPr>
            <p:spPr>
              <a:xfrm rot="10800000">
                <a:off x="8824476" y="3411545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0070C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966AF54-EEF9-C871-7D3B-4E0AFBBA7D9D}"/>
                  </a:ext>
                </a:extLst>
              </p:cNvPr>
              <p:cNvSpPr/>
              <p:nvPr/>
            </p:nvSpPr>
            <p:spPr>
              <a:xfrm>
                <a:off x="8824604" y="4330700"/>
                <a:ext cx="915987" cy="2284413"/>
              </a:xfrm>
              <a:custGeom>
                <a:avLst/>
                <a:gdLst>
                  <a:gd name="connsiteX0" fmla="*/ 915987 w 915987"/>
                  <a:gd name="connsiteY0" fmla="*/ 1366838 h 2284413"/>
                  <a:gd name="connsiteX1" fmla="*/ 1587 w 915987"/>
                  <a:gd name="connsiteY1" fmla="*/ 2284413 h 2284413"/>
                  <a:gd name="connsiteX2" fmla="*/ 0 w 915987"/>
                  <a:gd name="connsiteY2" fmla="*/ 0 h 2284413"/>
                  <a:gd name="connsiteX3" fmla="*/ 915987 w 915987"/>
                  <a:gd name="connsiteY3" fmla="*/ 1366838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5987" h="2284413">
                    <a:moveTo>
                      <a:pt x="915987" y="1366838"/>
                    </a:moveTo>
                    <a:lnTo>
                      <a:pt x="1587" y="2284413"/>
                    </a:lnTo>
                    <a:lnTo>
                      <a:pt x="0" y="0"/>
                    </a:lnTo>
                    <a:lnTo>
                      <a:pt x="915987" y="1366838"/>
                    </a:lnTo>
                    <a:close/>
                  </a:path>
                </a:pathLst>
              </a:custGeom>
              <a:solidFill>
                <a:srgbClr val="FF0000">
                  <a:alpha val="2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E155B28-2F06-2DCE-5836-D9BD90247A8C}"/>
                </a:ext>
              </a:extLst>
            </p:cNvPr>
            <p:cNvGrpSpPr/>
            <p:nvPr/>
          </p:nvGrpSpPr>
          <p:grpSpPr>
            <a:xfrm>
              <a:off x="8804805" y="3372506"/>
              <a:ext cx="3273230" cy="3276331"/>
              <a:chOff x="8400205" y="3388690"/>
              <a:chExt cx="3273230" cy="3276331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9823EB7-2A76-3F4C-35EC-EAE53264CBBF}"/>
                  </a:ext>
                </a:extLst>
              </p:cNvPr>
              <p:cNvGrpSpPr/>
              <p:nvPr/>
            </p:nvGrpSpPr>
            <p:grpSpPr>
              <a:xfrm>
                <a:off x="8404251" y="3429000"/>
                <a:ext cx="3232769" cy="3200400"/>
                <a:chOff x="8404251" y="3429000"/>
                <a:chExt cx="3232769" cy="3200400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1EC7686F-455E-7358-46ED-B533A17BC6E1}"/>
                    </a:ext>
                  </a:extLst>
                </p:cNvPr>
                <p:cNvGrpSpPr/>
                <p:nvPr/>
              </p:nvGrpSpPr>
              <p:grpSpPr>
                <a:xfrm>
                  <a:off x="8436620" y="3429000"/>
                  <a:ext cx="3200400" cy="3200400"/>
                  <a:chOff x="7315200" y="3657600"/>
                  <a:chExt cx="3200400" cy="3200400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C3F29E6E-3BBB-C9D2-00AF-58B68FFAA34D}"/>
                      </a:ext>
                    </a:extLst>
                  </p:cNvPr>
                  <p:cNvGrpSpPr/>
                  <p:nvPr/>
                </p:nvGrpSpPr>
                <p:grpSpPr>
                  <a:xfrm>
                    <a:off x="7315200" y="3657600"/>
                    <a:ext cx="3200400" cy="3200400"/>
                    <a:chOff x="7315200" y="3107344"/>
                    <a:chExt cx="3200400" cy="3200400"/>
                  </a:xfrm>
                </p:grpSpPr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F9C1A7B5-E9D2-989D-B053-A37DBE675E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5200" y="3107344"/>
                      <a:ext cx="2286000" cy="2287616"/>
                      <a:chOff x="7315200" y="3107344"/>
                      <a:chExt cx="2286000" cy="2287616"/>
                    </a:xfrm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54CC6E1D-3266-0362-A941-7EAD7A6E16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5200" y="3107344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111" name="Straight Connector 110">
                          <a:extLst>
                            <a:ext uri="{FF2B5EF4-FFF2-40B4-BE49-F238E27FC236}">
                              <a16:creationId xmlns:a16="http://schemas.microsoft.com/office/drawing/2014/main" id="{5C0F1F11-5D41-C55F-8C47-DA1250A05C5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" name="Straight Connector 111">
                          <a:extLst>
                            <a:ext uri="{FF2B5EF4-FFF2-40B4-BE49-F238E27FC236}">
                              <a16:creationId xmlns:a16="http://schemas.microsoft.com/office/drawing/2014/main" id="{BEC5C754-CE28-8E19-11BB-210771E64B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8" name="Group 107">
                        <a:extLst>
                          <a:ext uri="{FF2B5EF4-FFF2-40B4-BE49-F238E27FC236}">
                            <a16:creationId xmlns:a16="http://schemas.microsoft.com/office/drawing/2014/main" id="{4970B55D-7462-ACFE-3825-479B78199BF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7315200" y="3108960"/>
                        <a:ext cx="2286000" cy="2286000"/>
                        <a:chOff x="5486400" y="3657600"/>
                        <a:chExt cx="2286000" cy="2286000"/>
                      </a:xfrm>
                    </p:grpSpPr>
                    <p:cxnSp>
                      <p:nvCxnSpPr>
                        <p:cNvPr id="109" name="Straight Connector 108">
                          <a:extLst>
                            <a:ext uri="{FF2B5EF4-FFF2-40B4-BE49-F238E27FC236}">
                              <a16:creationId xmlns:a16="http://schemas.microsoft.com/office/drawing/2014/main" id="{5D37DF65-FC7E-DC4C-C507-ED8D6F0D8CF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0" cy="22860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Straight Connector 109">
                          <a:extLst>
                            <a:ext uri="{FF2B5EF4-FFF2-40B4-BE49-F238E27FC236}">
                              <a16:creationId xmlns:a16="http://schemas.microsoft.com/office/drawing/2014/main" id="{FBB567DD-6BAF-C0FD-78BC-F67CD1A56F2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486400" y="3657600"/>
                          <a:ext cx="228600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8F662383-0E54-CC23-8FC6-6BDDED2A395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229600" y="4021744"/>
                      <a:ext cx="2286000" cy="228600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564F35CE-B98F-F867-C6E1-267A8B1A9AD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46D4F8FE-1475-BE5F-70E5-99071A29B7C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3C2254B5-1ED7-5F3D-3B3A-C6B36F9E482F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7315200" y="3657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FE3C8001-B216-5BC8-DFE0-FBA00DBA7F9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01200" y="5943600"/>
                    <a:ext cx="91440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705C088-DF72-0210-B677-09395221AF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8404251" y="5682633"/>
                  <a:ext cx="72828" cy="7282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DA4769C-FFE2-70F1-5051-23CCB51C3F7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15325" y="65921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443C20C-39CC-4CE9-92FB-3B32A629C3B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600607" y="6590605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B6B68E4-D87C-588F-6289-EC08EA74515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1667" y="5677793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87CF04C-B243-48DA-A8B7-0D654B8FDE2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599885" y="4310161"/>
                <a:ext cx="72828" cy="728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C942FB5-2013-59DA-B2F3-36AA9E13A6C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26723" y="4302939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C119449-547D-312A-3A62-EDC0AA52044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400205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ECC4F300-9A56-17AC-A511-1803CD47A00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689380" y="3388690"/>
                <a:ext cx="72828" cy="728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9076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59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Triangulate the square by adding the diagonal from</a:t>
                </a:r>
                <a:br>
                  <a:rPr lang="en-US" dirty="0"/>
                </a:br>
                <a:r>
                  <a:rPr lang="en-US" dirty="0"/>
                  <a:t>the origin to the opposite corner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-dimensional cube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dirty="0"/>
                  <a:t> simplices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Inductive case:</a:t>
                </a:r>
              </a:p>
              <a:p>
                <a:pPr lvl="1"/>
                <a:r>
                  <a:rPr lang="en-US" dirty="0"/>
                  <a:t>Triangulate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faces incident on the origin</a:t>
                </a:r>
              </a:p>
              <a:p>
                <a:pPr lvl="1"/>
                <a:r>
                  <a:rPr lang="en-US" dirty="0"/>
                  <a:t>Fuse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-dimensional simplex</a:t>
                </a:r>
                <a:br>
                  <a:rPr lang="en-US" dirty="0"/>
                </a:br>
                <a:r>
                  <a:rPr lang="en-US" dirty="0"/>
                  <a:t>with the point antipodal from the origin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-dimensional cell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b="0" dirty="0"/>
                  <a:t>simplices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59546"/>
              </a:xfrm>
              <a:blipFill>
                <a:blip r:embed="rId2"/>
                <a:stretch>
                  <a:fillRect l="-1217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EA0B09-AFB2-39C9-A8D6-8277AA1A2CD9}"/>
              </a:ext>
            </a:extLst>
          </p:cNvPr>
          <p:cNvGrpSpPr>
            <a:grpSpLocks noChangeAspect="1"/>
          </p:cNvGrpSpPr>
          <p:nvPr/>
        </p:nvGrpSpPr>
        <p:grpSpPr>
          <a:xfrm>
            <a:off x="8311896" y="850392"/>
            <a:ext cx="1828800" cy="1830533"/>
            <a:chOff x="8804805" y="3372506"/>
            <a:chExt cx="3273230" cy="3276331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C3A9556-06EC-8EFB-E06A-24F776AD902E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D80F89-0B0B-990A-1851-8C650FCBBC38}"/>
                </a:ext>
              </a:extLst>
            </p:cNvPr>
            <p:cNvSpPr/>
            <p:nvPr/>
          </p:nvSpPr>
          <p:spPr>
            <a:xfrm rot="10800000">
              <a:off x="8841950" y="3405450"/>
              <a:ext cx="2284413" cy="2297112"/>
            </a:xfrm>
            <a:custGeom>
              <a:avLst/>
              <a:gdLst>
                <a:gd name="connsiteX0" fmla="*/ 0 w 2284413"/>
                <a:gd name="connsiteY0" fmla="*/ 2292350 h 2297112"/>
                <a:gd name="connsiteX1" fmla="*/ 2284413 w 2284413"/>
                <a:gd name="connsiteY1" fmla="*/ 2297112 h 2297112"/>
                <a:gd name="connsiteX2" fmla="*/ 2282825 w 2284413"/>
                <a:gd name="connsiteY2" fmla="*/ 0 h 2297112"/>
                <a:gd name="connsiteX3" fmla="*/ 0 w 2284413"/>
                <a:gd name="connsiteY3" fmla="*/ 2292350 h 229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413" h="2297112">
                  <a:moveTo>
                    <a:pt x="0" y="2292350"/>
                  </a:moveTo>
                  <a:lnTo>
                    <a:pt x="2284413" y="2297112"/>
                  </a:lnTo>
                  <a:cubicBezTo>
                    <a:pt x="2283884" y="1531408"/>
                    <a:pt x="2283354" y="765704"/>
                    <a:pt x="2282825" y="0"/>
                  </a:cubicBezTo>
                  <a:lnTo>
                    <a:pt x="0" y="229235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0320BCD-61BC-F53B-06DC-615ABFE67BC1}"/>
                </a:ext>
              </a:extLst>
            </p:cNvPr>
            <p:cNvSpPr/>
            <p:nvPr/>
          </p:nvSpPr>
          <p:spPr>
            <a:xfrm>
              <a:off x="8840788" y="3409950"/>
              <a:ext cx="3208337" cy="2290763"/>
            </a:xfrm>
            <a:custGeom>
              <a:avLst/>
              <a:gdLst>
                <a:gd name="connsiteX0" fmla="*/ 0 w 3208337"/>
                <a:gd name="connsiteY0" fmla="*/ 0 h 2290763"/>
                <a:gd name="connsiteX1" fmla="*/ 0 w 3208337"/>
                <a:gd name="connsiteY1" fmla="*/ 2290763 h 2290763"/>
                <a:gd name="connsiteX2" fmla="*/ 3208337 w 3208337"/>
                <a:gd name="connsiteY2" fmla="*/ 915988 h 2290763"/>
                <a:gd name="connsiteX3" fmla="*/ 0 w 3208337"/>
                <a:gd name="connsiteY3" fmla="*/ 0 h 229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337" h="2290763">
                  <a:moveTo>
                    <a:pt x="0" y="0"/>
                  </a:moveTo>
                  <a:lnTo>
                    <a:pt x="0" y="2290763"/>
                  </a:lnTo>
                  <a:lnTo>
                    <a:pt x="3208337" y="915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7F57B-AE8C-7DA9-3A50-723369D46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684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3F48058-22BF-D2E3-48CC-E6AFF909A2DC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911591A-BA9A-E5C4-9FCB-47C3209DD7AC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3E68EA6-DC90-59B5-B1B8-4994C0948208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85AAB69-FB4A-DFE6-7D78-286E3AF90EF7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EAE0F07-96C6-CBEE-7929-FC8B20FBA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AD49C50-92A9-6105-B42A-F534934CBE9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F17457-3446-8E14-18D9-FB50D5FB878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DECDFC-1FD6-567C-EB6A-6D986562890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D956A8E-1751-80D5-5548-9A2B75AB789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4D41436-C290-44AD-9D57-CCB0E27D2C1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AB821D1-C11A-D117-EE4B-F653049D604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F396D81-F1BA-EAFE-F977-2404013C29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1290EB6-7E42-D08B-C6FB-44109C36E2D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C1625F1-6B6C-4491-64F8-C52DDB539B0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C3827C0-8E96-B2E8-01EC-CFC365FB1367}"/>
                </a:ext>
              </a:extLst>
            </p:cNvPr>
            <p:cNvSpPr/>
            <p:nvPr/>
          </p:nvSpPr>
          <p:spPr>
            <a:xfrm>
              <a:off x="8837613" y="3409950"/>
              <a:ext cx="3205162" cy="920750"/>
            </a:xfrm>
            <a:custGeom>
              <a:avLst/>
              <a:gdLst>
                <a:gd name="connsiteX0" fmla="*/ 0 w 3205162"/>
                <a:gd name="connsiteY0" fmla="*/ 1588 h 920750"/>
                <a:gd name="connsiteX1" fmla="*/ 3205162 w 3205162"/>
                <a:gd name="connsiteY1" fmla="*/ 920750 h 920750"/>
                <a:gd name="connsiteX2" fmla="*/ 2293937 w 3205162"/>
                <a:gd name="connsiteY2" fmla="*/ 0 h 920750"/>
                <a:gd name="connsiteX3" fmla="*/ 0 w 3205162"/>
                <a:gd name="connsiteY3" fmla="*/ 1588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2" h="920750">
                  <a:moveTo>
                    <a:pt x="0" y="1588"/>
                  </a:moveTo>
                  <a:lnTo>
                    <a:pt x="3205162" y="920750"/>
                  </a:lnTo>
                  <a:lnTo>
                    <a:pt x="2293937" y="0"/>
                  </a:lnTo>
                  <a:lnTo>
                    <a:pt x="0" y="1588"/>
                  </a:lnTo>
                  <a:close/>
                </a:path>
              </a:pathLst>
            </a:custGeom>
            <a:solidFill>
              <a:srgbClr val="FF6969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0FAF0E2-2473-A39B-1329-2259760F50E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1DF344D-994A-9C77-69A9-EE6F7541BA9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EDB0E3B-413C-82D1-928E-F837624F8A0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5F1D483-FBF8-FD37-E241-17C4129903AB}"/>
              </a:ext>
            </a:extLst>
          </p:cNvPr>
          <p:cNvGrpSpPr>
            <a:grpSpLocks noChangeAspect="1"/>
          </p:cNvGrpSpPr>
          <p:nvPr/>
        </p:nvGrpSpPr>
        <p:grpSpPr>
          <a:xfrm>
            <a:off x="10296144" y="850392"/>
            <a:ext cx="1827069" cy="1828800"/>
            <a:chOff x="8804805" y="3372506"/>
            <a:chExt cx="3273230" cy="3276331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D074885-60DD-9A33-F88E-4ADCB2892322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64DB16-C5B1-28D3-085B-9CD06CD49313}"/>
                </a:ext>
              </a:extLst>
            </p:cNvPr>
            <p:cNvSpPr/>
            <p:nvPr/>
          </p:nvSpPr>
          <p:spPr>
            <a:xfrm>
              <a:off x="8842375" y="4330700"/>
              <a:ext cx="3200400" cy="1373188"/>
            </a:xfrm>
            <a:custGeom>
              <a:avLst/>
              <a:gdLst>
                <a:gd name="connsiteX0" fmla="*/ 0 w 3200400"/>
                <a:gd name="connsiteY0" fmla="*/ 1370013 h 1373188"/>
                <a:gd name="connsiteX1" fmla="*/ 3200400 w 3200400"/>
                <a:gd name="connsiteY1" fmla="*/ 0 h 1373188"/>
                <a:gd name="connsiteX2" fmla="*/ 2276475 w 3200400"/>
                <a:gd name="connsiteY2" fmla="*/ 1373188 h 1373188"/>
                <a:gd name="connsiteX3" fmla="*/ 0 w 3200400"/>
                <a:gd name="connsiteY3" fmla="*/ 1370013 h 137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00" h="1373188">
                  <a:moveTo>
                    <a:pt x="0" y="1370013"/>
                  </a:moveTo>
                  <a:lnTo>
                    <a:pt x="3200400" y="0"/>
                  </a:lnTo>
                  <a:lnTo>
                    <a:pt x="2276475" y="1373188"/>
                  </a:lnTo>
                  <a:lnTo>
                    <a:pt x="0" y="1370013"/>
                  </a:lnTo>
                  <a:close/>
                </a:path>
              </a:pathLst>
            </a:custGeom>
            <a:solidFill>
              <a:srgbClr val="003E6C">
                <a:alpha val="98000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C55E291-3ACD-6769-5348-75CDC4E18736}"/>
                </a:ext>
              </a:extLst>
            </p:cNvPr>
            <p:cNvSpPr/>
            <p:nvPr/>
          </p:nvSpPr>
          <p:spPr>
            <a:xfrm>
              <a:off x="8842375" y="3406775"/>
              <a:ext cx="3205163" cy="2293938"/>
            </a:xfrm>
            <a:custGeom>
              <a:avLst/>
              <a:gdLst>
                <a:gd name="connsiteX0" fmla="*/ 0 w 3205163"/>
                <a:gd name="connsiteY0" fmla="*/ 1371600 h 1371600"/>
                <a:gd name="connsiteX1" fmla="*/ 3205163 w 3205163"/>
                <a:gd name="connsiteY1" fmla="*/ 0 h 1371600"/>
                <a:gd name="connsiteX2" fmla="*/ 922338 w 3205163"/>
                <a:gd name="connsiteY2" fmla="*/ 0 h 1371600"/>
                <a:gd name="connsiteX3" fmla="*/ 0 w 3205163"/>
                <a:gd name="connsiteY3" fmla="*/ 1371600 h 1371600"/>
                <a:gd name="connsiteX0" fmla="*/ 0 w 3205163"/>
                <a:gd name="connsiteY0" fmla="*/ 2293938 h 2293938"/>
                <a:gd name="connsiteX1" fmla="*/ 3205163 w 3205163"/>
                <a:gd name="connsiteY1" fmla="*/ 922338 h 2293938"/>
                <a:gd name="connsiteX2" fmla="*/ 2292350 w 3205163"/>
                <a:gd name="connsiteY2" fmla="*/ 0 h 2293938"/>
                <a:gd name="connsiteX3" fmla="*/ 0 w 3205163"/>
                <a:gd name="connsiteY3" fmla="*/ 2293938 h 229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3" h="2293938">
                  <a:moveTo>
                    <a:pt x="0" y="2293938"/>
                  </a:moveTo>
                  <a:lnTo>
                    <a:pt x="3205163" y="922338"/>
                  </a:lnTo>
                  <a:lnTo>
                    <a:pt x="2292350" y="0"/>
                  </a:lnTo>
                  <a:lnTo>
                    <a:pt x="0" y="2293938"/>
                  </a:lnTo>
                  <a:close/>
                </a:path>
              </a:pathLst>
            </a:custGeom>
            <a:solidFill>
              <a:srgbClr val="0192FF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331C68C-7C27-100D-214C-37149FB4F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7138" y="4330700"/>
              <a:ext cx="3203575" cy="13700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9D3EF21-D71E-6AAA-152E-8FB8E07A87D8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2869AA8-5C70-AE74-1EE3-0417ACF7A6C7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175D7086-A1B6-2B44-C9CE-9AD82C558E0D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E200DA8-DDA4-6012-77A7-FEE4E776D460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5B4223D-9B3A-570E-3B41-C745FCC90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001F90F-AE26-4B5D-25C8-86EE62D2AB8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0EB2DEA-6578-5E64-F8FD-A5A20FFCCC8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20C9481-B66C-0AF0-987D-4A578121C48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C707114-60F4-D4ED-E5D9-5616AC06528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25ED68B-8290-ADA1-751D-EFC8C7A4995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62C8D1B-F621-4D0A-7ED5-5B019CFEDB0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D7BB61A-8D66-7C09-5CE2-091D26E1E5D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316BBE6E-3257-B765-3096-DB7BCD44AA3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A2EB52A-F422-28A6-AE85-D7B3E9854A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834DF866-9B3A-E9FA-EE2C-2AD17B048C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440DA4B-67D8-44AC-9707-71F0221FE10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B4650E3-CE93-38E1-C423-E980779312C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AADAF48-8E0D-2AB1-EAF1-2E2910C2165E}"/>
              </a:ext>
            </a:extLst>
          </p:cNvPr>
          <p:cNvGrpSpPr>
            <a:grpSpLocks noChangeAspect="1"/>
          </p:cNvGrpSpPr>
          <p:nvPr/>
        </p:nvGrpSpPr>
        <p:grpSpPr>
          <a:xfrm>
            <a:off x="8311896" y="2935224"/>
            <a:ext cx="1827069" cy="1828800"/>
            <a:chOff x="8804805" y="3372506"/>
            <a:chExt cx="3273230" cy="3276331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10EFFB9-2E81-A638-D252-971E359C7B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2375" y="4330700"/>
              <a:ext cx="3208338" cy="13684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BC447DB-072E-6A87-E0E4-1FC1A28F9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2375" y="4330700"/>
              <a:ext cx="3208338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58D63CD-F196-4360-2521-A369C955110E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550C0AC-EA3C-D547-496E-2C50E99C82D2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9F6B62-477B-7514-FDB9-ED08DE521234}"/>
                </a:ext>
              </a:extLst>
            </p:cNvPr>
            <p:cNvSpPr/>
            <p:nvPr/>
          </p:nvSpPr>
          <p:spPr>
            <a:xfrm>
              <a:off x="9758363" y="4324350"/>
              <a:ext cx="2287587" cy="2287587"/>
            </a:xfrm>
            <a:custGeom>
              <a:avLst/>
              <a:gdLst>
                <a:gd name="connsiteX0" fmla="*/ 0 w 3208337"/>
                <a:gd name="connsiteY0" fmla="*/ 1376363 h 2281238"/>
                <a:gd name="connsiteX1" fmla="*/ 920750 w 3208337"/>
                <a:gd name="connsiteY1" fmla="*/ 2281238 h 2281238"/>
                <a:gd name="connsiteX2" fmla="*/ 3208337 w 3208337"/>
                <a:gd name="connsiteY2" fmla="*/ 0 h 2281238"/>
                <a:gd name="connsiteX3" fmla="*/ 0 w 3208337"/>
                <a:gd name="connsiteY3" fmla="*/ 1376363 h 2281238"/>
                <a:gd name="connsiteX0" fmla="*/ 1587 w 2287587"/>
                <a:gd name="connsiteY0" fmla="*/ 0 h 2287587"/>
                <a:gd name="connsiteX1" fmla="*/ 0 w 2287587"/>
                <a:gd name="connsiteY1" fmla="*/ 2287587 h 2287587"/>
                <a:gd name="connsiteX2" fmla="*/ 2287587 w 2287587"/>
                <a:gd name="connsiteY2" fmla="*/ 6349 h 2287587"/>
                <a:gd name="connsiteX3" fmla="*/ 1587 w 2287587"/>
                <a:gd name="connsiteY3" fmla="*/ 0 h 228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587" h="2287587">
                  <a:moveTo>
                    <a:pt x="1587" y="0"/>
                  </a:moveTo>
                  <a:lnTo>
                    <a:pt x="0" y="2287587"/>
                  </a:lnTo>
                  <a:lnTo>
                    <a:pt x="2287587" y="6349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FF4141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667FF06-BF1D-E76A-7002-88F589FEFBDE}"/>
                </a:ext>
              </a:extLst>
            </p:cNvPr>
            <p:cNvSpPr/>
            <p:nvPr/>
          </p:nvSpPr>
          <p:spPr>
            <a:xfrm flipH="1">
              <a:off x="8839649" y="4329367"/>
              <a:ext cx="915987" cy="2284413"/>
            </a:xfrm>
            <a:custGeom>
              <a:avLst/>
              <a:gdLst>
                <a:gd name="connsiteX0" fmla="*/ 915987 w 915987"/>
                <a:gd name="connsiteY0" fmla="*/ 1366838 h 2284413"/>
                <a:gd name="connsiteX1" fmla="*/ 1587 w 915987"/>
                <a:gd name="connsiteY1" fmla="*/ 2284413 h 2284413"/>
                <a:gd name="connsiteX2" fmla="*/ 0 w 915987"/>
                <a:gd name="connsiteY2" fmla="*/ 0 h 2284413"/>
                <a:gd name="connsiteX3" fmla="*/ 915987 w 915987"/>
                <a:gd name="connsiteY3" fmla="*/ 1366838 h 228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987" h="2284413">
                  <a:moveTo>
                    <a:pt x="915987" y="1366838"/>
                  </a:moveTo>
                  <a:lnTo>
                    <a:pt x="1587" y="2284413"/>
                  </a:lnTo>
                  <a:lnTo>
                    <a:pt x="0" y="0"/>
                  </a:lnTo>
                  <a:lnTo>
                    <a:pt x="915987" y="1366838"/>
                  </a:lnTo>
                  <a:close/>
                </a:path>
              </a:pathLst>
            </a:custGeom>
            <a:solidFill>
              <a:srgbClr val="FF0000">
                <a:alpha val="98000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E4229C95-438D-E057-32A1-3F1004CA19DD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CF083EE-5D36-48E0-1BBF-6E2E4CDADD6C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88354DE7-246D-6F62-A3E7-6D559AF585BE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C7DF758-9180-2BFB-5068-A04B23BDB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0C6CDB8-FF4B-367C-3D67-825136CB776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5078F60-DEAF-621B-C2FB-3AB7995B1A0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731D44-8353-E3AC-4C17-744A083FEAB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26E9827-EBBB-D543-D080-6951C1D026D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111BE42-F292-2BB0-B0A9-D7A7AB56A9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239AAFF-5CB1-D30E-2509-3ABE01DA48F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88CADA8-3D09-EDAF-1C84-7610601484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33300F9-5FB8-E12D-B1FF-1E6C0894B33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E580749-E057-DAC5-7952-4C98C1F8D12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3FA9277-BADC-2DDE-B7DE-4221A39E442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62D155AE-10D0-F2B0-C2ED-32E73FAC865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B5531D3-919A-684C-75FB-0FE613E985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90F3C1C-3E7B-AC0B-CD28-7E92FF6E21AD}"/>
              </a:ext>
            </a:extLst>
          </p:cNvPr>
          <p:cNvGrpSpPr>
            <a:grpSpLocks noChangeAspect="1"/>
          </p:cNvGrpSpPr>
          <p:nvPr/>
        </p:nvGrpSpPr>
        <p:grpSpPr>
          <a:xfrm>
            <a:off x="10296144" y="2935224"/>
            <a:ext cx="1811818" cy="1828800"/>
            <a:chOff x="8804805" y="3372506"/>
            <a:chExt cx="3245908" cy="3276331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0657AD0-D11A-8A65-4220-0152FEB011F0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F35BDB3-E5F6-81B0-8F72-94206B8A90B3}"/>
                </a:ext>
              </a:extLst>
            </p:cNvPr>
            <p:cNvSpPr/>
            <p:nvPr/>
          </p:nvSpPr>
          <p:spPr>
            <a:xfrm rot="10800000" flipH="1">
              <a:off x="8842953" y="3413388"/>
              <a:ext cx="915987" cy="2284413"/>
            </a:xfrm>
            <a:custGeom>
              <a:avLst/>
              <a:gdLst>
                <a:gd name="connsiteX0" fmla="*/ 915987 w 915987"/>
                <a:gd name="connsiteY0" fmla="*/ 1366838 h 2284413"/>
                <a:gd name="connsiteX1" fmla="*/ 1587 w 915987"/>
                <a:gd name="connsiteY1" fmla="*/ 2284413 h 2284413"/>
                <a:gd name="connsiteX2" fmla="*/ 0 w 915987"/>
                <a:gd name="connsiteY2" fmla="*/ 0 h 2284413"/>
                <a:gd name="connsiteX3" fmla="*/ 915987 w 915987"/>
                <a:gd name="connsiteY3" fmla="*/ 1366838 h 228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987" h="2284413">
                  <a:moveTo>
                    <a:pt x="915987" y="1366838"/>
                  </a:moveTo>
                  <a:lnTo>
                    <a:pt x="1587" y="2284413"/>
                  </a:lnTo>
                  <a:lnTo>
                    <a:pt x="0" y="0"/>
                  </a:lnTo>
                  <a:lnTo>
                    <a:pt x="915987" y="1366838"/>
                  </a:lnTo>
                  <a:close/>
                </a:path>
              </a:pathLst>
            </a:custGeom>
            <a:solidFill>
              <a:srgbClr val="0070C0">
                <a:alpha val="98000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F856106-01D7-C015-EEA6-82FFB6E0AF22}"/>
                </a:ext>
              </a:extLst>
            </p:cNvPr>
            <p:cNvSpPr/>
            <p:nvPr/>
          </p:nvSpPr>
          <p:spPr>
            <a:xfrm>
              <a:off x="8834283" y="4319588"/>
              <a:ext cx="3198813" cy="1382712"/>
            </a:xfrm>
            <a:custGeom>
              <a:avLst/>
              <a:gdLst>
                <a:gd name="connsiteX0" fmla="*/ 0 w 3198813"/>
                <a:gd name="connsiteY0" fmla="*/ 1382712 h 1382712"/>
                <a:gd name="connsiteX1" fmla="*/ 3198813 w 3198813"/>
                <a:gd name="connsiteY1" fmla="*/ 12700 h 1382712"/>
                <a:gd name="connsiteX2" fmla="*/ 923925 w 3198813"/>
                <a:gd name="connsiteY2" fmla="*/ 0 h 1382712"/>
                <a:gd name="connsiteX3" fmla="*/ 0 w 3198813"/>
                <a:gd name="connsiteY3" fmla="*/ 1382712 h 138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8813" h="1382712">
                  <a:moveTo>
                    <a:pt x="0" y="1382712"/>
                  </a:moveTo>
                  <a:lnTo>
                    <a:pt x="3198813" y="12700"/>
                  </a:lnTo>
                  <a:lnTo>
                    <a:pt x="923925" y="0"/>
                  </a:lnTo>
                  <a:lnTo>
                    <a:pt x="0" y="1382712"/>
                  </a:lnTo>
                  <a:close/>
                </a:path>
              </a:pathLst>
            </a:custGeom>
            <a:solidFill>
              <a:srgbClr val="004980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47543B1-9476-98A8-665D-386B73189EBC}"/>
                </a:ext>
              </a:extLst>
            </p:cNvPr>
            <p:cNvSpPr/>
            <p:nvPr/>
          </p:nvSpPr>
          <p:spPr>
            <a:xfrm>
              <a:off x="8839200" y="3411538"/>
              <a:ext cx="3201988" cy="917575"/>
            </a:xfrm>
            <a:custGeom>
              <a:avLst/>
              <a:gdLst>
                <a:gd name="connsiteX0" fmla="*/ 0 w 3201988"/>
                <a:gd name="connsiteY0" fmla="*/ 0 h 917575"/>
                <a:gd name="connsiteX1" fmla="*/ 928688 w 3201988"/>
                <a:gd name="connsiteY1" fmla="*/ 917575 h 917575"/>
                <a:gd name="connsiteX2" fmla="*/ 3201988 w 3201988"/>
                <a:gd name="connsiteY2" fmla="*/ 917575 h 917575"/>
                <a:gd name="connsiteX3" fmla="*/ 0 w 3201988"/>
                <a:gd name="connsiteY3" fmla="*/ 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1988" h="917575">
                  <a:moveTo>
                    <a:pt x="0" y="0"/>
                  </a:moveTo>
                  <a:lnTo>
                    <a:pt x="928688" y="917575"/>
                  </a:lnTo>
                  <a:lnTo>
                    <a:pt x="3201988" y="917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92FF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45E61EC6-7E44-9B0A-C4A0-35AD0763E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1900" y="4330700"/>
              <a:ext cx="3198813" cy="13652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91EA5ED-001B-999F-1BC5-36E02BA66E98}"/>
                </a:ext>
              </a:extLst>
            </p:cNvPr>
            <p:cNvCxnSpPr/>
            <p:nvPr/>
          </p:nvCxnSpPr>
          <p:spPr>
            <a:xfrm>
              <a:off x="8841220" y="3412816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0AA169A-DE06-3D0B-B7DA-4EFB3218651E}"/>
                </a:ext>
              </a:extLst>
            </p:cNvPr>
            <p:cNvCxnSpPr/>
            <p:nvPr/>
          </p:nvCxnSpPr>
          <p:spPr>
            <a:xfrm>
              <a:off x="8841220" y="3412816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CA5E969-84FF-EBFD-BF1C-FA323A001A8A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0760505-8571-EC10-2DC2-B1C525F81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7E5A7CF-7983-2322-60C4-C349CB32D9F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866BA8-F31C-BE7E-7CD4-6866904C1F6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29957E3-7AA5-D4CA-C8FA-3F0262A16AF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9AA0169-7C18-04DF-CADB-56D64D81B02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47E4841-F968-47EE-5D76-DCF52B6E00D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902E466-34F3-96F3-EDB2-F565BA7D12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7E356132-D8E1-1C43-A169-02EE8DED18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4E5C8EF7-B250-B1A7-6E7A-705255CA7D7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7FD36E4-9A6D-22CA-B862-A6105C9B41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CD29DD20-7067-D677-B026-E5CF2C50D5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7C64B31-091D-8AB3-2998-8DBD59E6B547}"/>
              </a:ext>
            </a:extLst>
          </p:cNvPr>
          <p:cNvGrpSpPr>
            <a:grpSpLocks noChangeAspect="1"/>
          </p:cNvGrpSpPr>
          <p:nvPr/>
        </p:nvGrpSpPr>
        <p:grpSpPr>
          <a:xfrm>
            <a:off x="8311896" y="4983480"/>
            <a:ext cx="1827069" cy="1828800"/>
            <a:chOff x="8804805" y="3372506"/>
            <a:chExt cx="3273230" cy="3276331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4D908A6-0F0F-B261-CC21-DB83C7D1D6B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C8ED9D1-18AB-4AFD-DF78-A3C523EB871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70B00F2-09F1-0656-300D-CCFC6D75BAD9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1C19329-1CB5-C9EA-01FF-1C09970DE46B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44E5B71-D695-7100-7207-3AF0C0E732E8}"/>
                </a:ext>
              </a:extLst>
            </p:cNvPr>
            <p:cNvSpPr/>
            <p:nvPr/>
          </p:nvSpPr>
          <p:spPr>
            <a:xfrm>
              <a:off x="8840788" y="4329113"/>
              <a:ext cx="3206750" cy="2284412"/>
            </a:xfrm>
            <a:custGeom>
              <a:avLst/>
              <a:gdLst>
                <a:gd name="connsiteX0" fmla="*/ 0 w 3206750"/>
                <a:gd name="connsiteY0" fmla="*/ 1370012 h 2284412"/>
                <a:gd name="connsiteX1" fmla="*/ 3206750 w 3206750"/>
                <a:gd name="connsiteY1" fmla="*/ 2284412 h 2284412"/>
                <a:gd name="connsiteX2" fmla="*/ 3198812 w 3206750"/>
                <a:gd name="connsiteY2" fmla="*/ 0 h 2284412"/>
                <a:gd name="connsiteX3" fmla="*/ 0 w 3206750"/>
                <a:gd name="connsiteY3" fmla="*/ 1370012 h 228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750" h="2284412">
                  <a:moveTo>
                    <a:pt x="0" y="1370012"/>
                  </a:moveTo>
                  <a:lnTo>
                    <a:pt x="3206750" y="2284412"/>
                  </a:lnTo>
                  <a:lnTo>
                    <a:pt x="3198812" y="0"/>
                  </a:lnTo>
                  <a:lnTo>
                    <a:pt x="0" y="1370012"/>
                  </a:lnTo>
                  <a:close/>
                </a:path>
              </a:pathLst>
            </a:custGeom>
            <a:solidFill>
              <a:srgbClr val="C00000">
                <a:alpha val="97647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50C6C98-1AB0-2F7F-67B2-2719EA82B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7138" y="4330700"/>
              <a:ext cx="3203575" cy="13700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E4B6BCEF-6C8C-276F-3CB3-B7CB7CC357D9}"/>
                </a:ext>
              </a:extLst>
            </p:cNvPr>
            <p:cNvGrpSpPr/>
            <p:nvPr/>
          </p:nvGrpSpPr>
          <p:grpSpPr>
            <a:xfrm>
              <a:off x="8841220" y="3412816"/>
              <a:ext cx="2286000" cy="2286000"/>
              <a:chOff x="5486400" y="3657600"/>
              <a:chExt cx="2286000" cy="2286000"/>
            </a:xfrm>
          </p:grpSpPr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1CDEF53-AADC-7F24-2CD5-942462CD13F8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0" cy="22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2EC8AE30-8F4C-2DC5-C311-EC20554F307B}"/>
                  </a:ext>
                </a:extLst>
              </p:cNvPr>
              <p:cNvCxnSpPr/>
              <p:nvPr/>
            </p:nvCxnSpPr>
            <p:spPr>
              <a:xfrm>
                <a:off x="5486400" y="3657600"/>
                <a:ext cx="228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54EC067-B63A-88A0-151C-BF3D8D85C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DF40A51-434B-52B5-14EB-C408FF48A0C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DDDDA29-C82F-B8ED-20B2-36A8B3E047C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3468600-2A8F-A38C-B7EE-0A55FCC6867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540043D-C44B-7748-EB70-501F30A75C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C767BCD6-35A7-1596-1C90-A549FA3892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11C8456-98D7-CBC7-3E04-017B25C04AC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79F2EAAE-A22A-2B5F-9C56-0794C492D4F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48CA5351-E25A-C1AF-5744-0CC3F1AEE8A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7DF63585-E317-4C97-A435-65313EE77D6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3A318945-09EC-9666-5258-62C15AD69D5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8C010E0-E36F-A17F-4E10-418713D7C780}"/>
              </a:ext>
            </a:extLst>
          </p:cNvPr>
          <p:cNvGrpSpPr>
            <a:grpSpLocks noChangeAspect="1"/>
          </p:cNvGrpSpPr>
          <p:nvPr/>
        </p:nvGrpSpPr>
        <p:grpSpPr>
          <a:xfrm>
            <a:off x="10296144" y="4983480"/>
            <a:ext cx="1827069" cy="1828800"/>
            <a:chOff x="8804805" y="3372506"/>
            <a:chExt cx="3273230" cy="3276331"/>
          </a:xfrm>
        </p:grpSpPr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9A1FB8A-995B-7E7D-3B44-B0D0FA03FFD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86267" y="56616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7F84CC1-CF25-7484-13A5-A22841E9CB0A}"/>
                </a:ext>
              </a:extLst>
            </p:cNvPr>
            <p:cNvCxnSpPr/>
            <p:nvPr/>
          </p:nvCxnSpPr>
          <p:spPr>
            <a:xfrm rot="10800000">
              <a:off x="11127220" y="3414432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3938FFCD-73EF-B144-8F0D-418193907894}"/>
                </a:ext>
              </a:extLst>
            </p:cNvPr>
            <p:cNvCxnSpPr/>
            <p:nvPr/>
          </p:nvCxnSpPr>
          <p:spPr>
            <a:xfrm rot="10800000">
              <a:off x="8841220" y="5700432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0E4C920-DF99-F81A-A969-E2D3E4F45C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59191C2-3B48-D55F-58F2-5B28A46BB3CE}"/>
                </a:ext>
              </a:extLst>
            </p:cNvPr>
            <p:cNvSpPr/>
            <p:nvPr/>
          </p:nvSpPr>
          <p:spPr>
            <a:xfrm>
              <a:off x="8840788" y="4330700"/>
              <a:ext cx="3205162" cy="2282825"/>
            </a:xfrm>
            <a:custGeom>
              <a:avLst/>
              <a:gdLst>
                <a:gd name="connsiteX0" fmla="*/ 0 w 3205162"/>
                <a:gd name="connsiteY0" fmla="*/ 1374775 h 2282825"/>
                <a:gd name="connsiteX1" fmla="*/ 915987 w 3205162"/>
                <a:gd name="connsiteY1" fmla="*/ 2282825 h 2282825"/>
                <a:gd name="connsiteX2" fmla="*/ 3205162 w 3205162"/>
                <a:gd name="connsiteY2" fmla="*/ 0 h 2282825"/>
                <a:gd name="connsiteX3" fmla="*/ 0 w 3205162"/>
                <a:gd name="connsiteY3" fmla="*/ 1374775 h 22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5162" h="2282825">
                  <a:moveTo>
                    <a:pt x="0" y="1374775"/>
                  </a:moveTo>
                  <a:lnTo>
                    <a:pt x="915987" y="2282825"/>
                  </a:lnTo>
                  <a:lnTo>
                    <a:pt x="3205162" y="0"/>
                  </a:lnTo>
                  <a:lnTo>
                    <a:pt x="0" y="1374775"/>
                  </a:lnTo>
                  <a:close/>
                </a:path>
              </a:pathLst>
            </a:custGeom>
            <a:solidFill>
              <a:srgbClr val="004980">
                <a:alpha val="98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E410766-1DF7-0D39-143F-6E1785E6E19F}"/>
                </a:ext>
              </a:extLst>
            </p:cNvPr>
            <p:cNvSpPr/>
            <p:nvPr/>
          </p:nvSpPr>
          <p:spPr>
            <a:xfrm>
              <a:off x="9752013" y="4332288"/>
              <a:ext cx="2297112" cy="2282825"/>
            </a:xfrm>
            <a:custGeom>
              <a:avLst/>
              <a:gdLst>
                <a:gd name="connsiteX0" fmla="*/ 0 w 2297112"/>
                <a:gd name="connsiteY0" fmla="*/ 2282825 h 2282825"/>
                <a:gd name="connsiteX1" fmla="*/ 2293937 w 2297112"/>
                <a:gd name="connsiteY1" fmla="*/ 2281237 h 2282825"/>
                <a:gd name="connsiteX2" fmla="*/ 2297112 w 2297112"/>
                <a:gd name="connsiteY2" fmla="*/ 0 h 2282825"/>
                <a:gd name="connsiteX3" fmla="*/ 0 w 2297112"/>
                <a:gd name="connsiteY3" fmla="*/ 2282825 h 22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7112" h="2282825">
                  <a:moveTo>
                    <a:pt x="0" y="2282825"/>
                  </a:moveTo>
                  <a:lnTo>
                    <a:pt x="2293937" y="2281237"/>
                  </a:lnTo>
                  <a:cubicBezTo>
                    <a:pt x="2294995" y="1520825"/>
                    <a:pt x="2296054" y="760412"/>
                    <a:pt x="2297112" y="0"/>
                  </a:cubicBezTo>
                  <a:lnTo>
                    <a:pt x="0" y="2282825"/>
                  </a:lnTo>
                  <a:close/>
                </a:path>
              </a:pathLst>
            </a:custGeom>
            <a:solidFill>
              <a:srgbClr val="0192FF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F00EAF2-8BB2-202A-150C-D98A7B65E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550" y="4330700"/>
              <a:ext cx="3205163" cy="137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3FC935E-8D55-6DA7-51A5-9BA10170A67B}"/>
                </a:ext>
              </a:extLst>
            </p:cNvPr>
            <p:cNvCxnSpPr/>
            <p:nvPr/>
          </p:nvCxnSpPr>
          <p:spPr>
            <a:xfrm>
              <a:off x="8841220" y="3412816"/>
              <a:ext cx="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9F9E95A-769A-7EBF-FE2E-A6CADFACBCAB}"/>
                </a:ext>
              </a:extLst>
            </p:cNvPr>
            <p:cNvCxnSpPr/>
            <p:nvPr/>
          </p:nvCxnSpPr>
          <p:spPr>
            <a:xfrm>
              <a:off x="8841220" y="3412816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0DDE833-A939-207F-7AAE-8769451ADD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5620" y="4327216"/>
              <a:ext cx="2286000" cy="2286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26E223C-95AB-FE44-5521-3C95D861E63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5698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117724-976D-3E6F-8554-F8E8ACFF8F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1127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D67D93D-FC8C-7C61-498C-0971260BC7A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41220" y="3412816"/>
              <a:ext cx="9144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61B07E3E-0FAF-1CB9-8006-A16FA1DF19D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8851" y="5666449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855547FB-EB0F-BB61-22F2-864F3EC734C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19925" y="6576009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E9E6F17-980F-CDF7-DD67-F7E2854FCE3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5207" y="6574421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ED25C2AE-6878-3D57-BD83-68A9EE2C89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04485" y="4293977"/>
              <a:ext cx="72828" cy="72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F379846-6A45-A538-7389-ECCFB996567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1323" y="4286755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12BBD46-5E17-1145-0369-CF0A4EDC932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804805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5DA7B74B-2F72-328E-8660-FC42D61C74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093980" y="3372506"/>
              <a:ext cx="72828" cy="72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8FB681E-163E-E6E8-C092-A3AE8E0FA1F5}"/>
              </a:ext>
            </a:extLst>
          </p:cNvPr>
          <p:cNvSpPr>
            <a:spLocks noChangeAspect="1"/>
          </p:cNvSpPr>
          <p:nvPr/>
        </p:nvSpPr>
        <p:spPr>
          <a:xfrm flipH="1">
            <a:off x="12079224" y="3447288"/>
            <a:ext cx="40652" cy="406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simplices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</a:t>
                </a:r>
                <a:r>
                  <a:rPr lang="en-US" i="1" dirty="0"/>
                  <a:t>unit-right-simplex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the simplex: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≤1,  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set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values at the corners of the simplex, there is a unique affine function which evaluates to those values at the corners.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to be the function: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6F071EB-678E-A544-E7A1-6744E8ADF56C}"/>
              </a:ext>
            </a:extLst>
          </p:cNvPr>
          <p:cNvGrpSpPr>
            <a:grpSpLocks noChangeAspect="1"/>
          </p:cNvGrpSpPr>
          <p:nvPr/>
        </p:nvGrpSpPr>
        <p:grpSpPr>
          <a:xfrm>
            <a:off x="9625061" y="365125"/>
            <a:ext cx="1828800" cy="1828800"/>
            <a:chOff x="8706842" y="3848478"/>
            <a:chExt cx="1773857" cy="177385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3D04C3-6D1E-2842-B9D4-3EA7DA51DF00}"/>
                </a:ext>
              </a:extLst>
            </p:cNvPr>
            <p:cNvCxnSpPr/>
            <p:nvPr/>
          </p:nvCxnSpPr>
          <p:spPr>
            <a:xfrm>
              <a:off x="9143996" y="3848478"/>
              <a:ext cx="0" cy="17738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E643A0-BE02-E6A9-5B86-E2A419351C94}"/>
                </a:ext>
              </a:extLst>
            </p:cNvPr>
            <p:cNvCxnSpPr/>
            <p:nvPr/>
          </p:nvCxnSpPr>
          <p:spPr>
            <a:xfrm>
              <a:off x="8706842" y="5218805"/>
              <a:ext cx="17738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831BB24-0A14-5DC2-9F29-E55F5F8AB3FD}"/>
              </a:ext>
            </a:extLst>
          </p:cNvPr>
          <p:cNvSpPr>
            <a:spLocks noChangeAspect="1"/>
          </p:cNvSpPr>
          <p:nvPr/>
        </p:nvSpPr>
        <p:spPr>
          <a:xfrm>
            <a:off x="10091938" y="639966"/>
            <a:ext cx="1143000" cy="1143000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F45BE1-AE6B-7D69-0771-0FDFFFBC4429}"/>
                  </a:ext>
                </a:extLst>
              </p:cNvPr>
              <p:cNvSpPr txBox="1"/>
              <p:nvPr/>
            </p:nvSpPr>
            <p:spPr>
              <a:xfrm>
                <a:off x="9355763" y="455300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F45BE1-AE6B-7D69-0771-0FDFFFBC4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763" y="455300"/>
                <a:ext cx="72808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9434B3-AB74-B30B-EFFA-7A00679BBECD}"/>
                  </a:ext>
                </a:extLst>
              </p:cNvPr>
              <p:cNvSpPr txBox="1"/>
              <p:nvPr/>
            </p:nvSpPr>
            <p:spPr>
              <a:xfrm>
                <a:off x="10869548" y="1795486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9434B3-AB74-B30B-EFFA-7A00679BB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548" y="1795486"/>
                <a:ext cx="72808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5E3A81-CEF4-0A28-2153-878C2F0CBBB9}"/>
                  </a:ext>
                </a:extLst>
              </p:cNvPr>
              <p:cNvSpPr txBox="1"/>
              <p:nvPr/>
            </p:nvSpPr>
            <p:spPr>
              <a:xfrm>
                <a:off x="9347184" y="1777896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5E3A81-CEF4-0A28-2153-878C2F0CB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184" y="1777896"/>
                <a:ext cx="72808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2C113E-4BCA-B534-1AE2-48D458893394}"/>
                  </a:ext>
                </a:extLst>
              </p:cNvPr>
              <p:cNvSpPr txBox="1"/>
              <p:nvPr/>
            </p:nvSpPr>
            <p:spPr>
              <a:xfrm>
                <a:off x="10204254" y="1245425"/>
                <a:ext cx="51052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2C113E-4BCA-B534-1AE2-48D458893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254" y="1245425"/>
                <a:ext cx="510524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68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simplices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</a:t>
                </a:r>
                <a:r>
                  <a:rPr lang="en-US" i="1" dirty="0"/>
                  <a:t>simplex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the</a:t>
                </a:r>
                <a:br>
                  <a:rPr lang="en-US" dirty="0"/>
                </a:br>
                <a:r>
                  <a:rPr lang="en-US" dirty="0"/>
                  <a:t>convex hull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points</a:t>
                </a:r>
                <a:r>
                  <a:rPr lang="en-US" baseline="30000" dirty="0"/>
                  <a:t>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There is a unique affine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taking the unit-right-simplex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/>
                  <a:t> to be the map: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|⋯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4"/>
                <a:stretch>
                  <a:fillRect l="-1217" t="-2058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289960C-4270-8232-D8FC-82366E75AC4C}"/>
              </a:ext>
            </a:extLst>
          </p:cNvPr>
          <p:cNvSpPr txBox="1"/>
          <p:nvPr/>
        </p:nvSpPr>
        <p:spPr>
          <a:xfrm>
            <a:off x="7437" y="6492875"/>
            <a:ext cx="6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Throughout will be assuming that geometry is “in general position”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5E863-F163-E08E-7AC3-9AD8718FC149}"/>
              </a:ext>
            </a:extLst>
          </p:cNvPr>
          <p:cNvSpPr/>
          <p:nvPr/>
        </p:nvSpPr>
        <p:spPr>
          <a:xfrm>
            <a:off x="9743513" y="552738"/>
            <a:ext cx="1163808" cy="1526451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152D2A-EA6F-D090-3248-47411767B0D4}"/>
                  </a:ext>
                </a:extLst>
              </p:cNvPr>
              <p:cNvSpPr txBox="1"/>
              <p:nvPr/>
            </p:nvSpPr>
            <p:spPr>
              <a:xfrm>
                <a:off x="9385283" y="1981731"/>
                <a:ext cx="452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152D2A-EA6F-D090-3248-47411767B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283" y="1981731"/>
                <a:ext cx="4522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9083F-D1B0-E43C-AC31-7D315323FA90}"/>
                  </a:ext>
                </a:extLst>
              </p:cNvPr>
              <p:cNvSpPr txBox="1"/>
              <p:nvPr/>
            </p:nvSpPr>
            <p:spPr>
              <a:xfrm>
                <a:off x="10827010" y="1777896"/>
                <a:ext cx="446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9083F-D1B0-E43C-AC31-7D315323F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010" y="1777896"/>
                <a:ext cx="4469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C487BA-A94E-FED0-930D-A1DD540402F6}"/>
                  </a:ext>
                </a:extLst>
              </p:cNvPr>
              <p:cNvSpPr txBox="1"/>
              <p:nvPr/>
            </p:nvSpPr>
            <p:spPr>
              <a:xfrm>
                <a:off x="10667543" y="176251"/>
                <a:ext cx="452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C487BA-A94E-FED0-930D-A1DD54040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543" y="176251"/>
                <a:ext cx="4522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478F9CD-87FD-068D-7423-9F14E2758A6A}"/>
              </a:ext>
            </a:extLst>
          </p:cNvPr>
          <p:cNvGrpSpPr>
            <a:grpSpLocks noChangeAspect="1"/>
          </p:cNvGrpSpPr>
          <p:nvPr/>
        </p:nvGrpSpPr>
        <p:grpSpPr>
          <a:xfrm>
            <a:off x="9625061" y="365125"/>
            <a:ext cx="1828800" cy="1828800"/>
            <a:chOff x="8706842" y="3848478"/>
            <a:chExt cx="1773857" cy="177385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F81E29-A364-1151-C569-5DDA302F677B}"/>
                </a:ext>
              </a:extLst>
            </p:cNvPr>
            <p:cNvCxnSpPr/>
            <p:nvPr/>
          </p:nvCxnSpPr>
          <p:spPr>
            <a:xfrm>
              <a:off x="9143996" y="3848478"/>
              <a:ext cx="0" cy="17738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BE599F-1F5F-624A-5EDE-A7BB2BDC27C8}"/>
                </a:ext>
              </a:extLst>
            </p:cNvPr>
            <p:cNvCxnSpPr/>
            <p:nvPr/>
          </p:nvCxnSpPr>
          <p:spPr>
            <a:xfrm>
              <a:off x="8706842" y="5218805"/>
              <a:ext cx="17738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68790F-9C15-AED3-624E-96E08D3530F2}"/>
                  </a:ext>
                </a:extLst>
              </p:cNvPr>
              <p:cNvSpPr txBox="1"/>
              <p:nvPr/>
            </p:nvSpPr>
            <p:spPr>
              <a:xfrm>
                <a:off x="10286029" y="138667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68790F-9C15-AED3-624E-96E08D353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029" y="1386671"/>
                <a:ext cx="3714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0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simplices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|⋯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point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is the </a:t>
                </a:r>
                <a:r>
                  <a:rPr lang="en-US" i="1" dirty="0"/>
                  <a:t>barycentric coordinates</a:t>
                </a:r>
                <a:r>
                  <a:rPr lang="en-US" dirty="0"/>
                  <a:t> </a:t>
                </a:r>
                <a:r>
                  <a:rPr lang="en-US" i="1" dirty="0"/>
                  <a:t>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i="1" dirty="0"/>
                  <a:t> with respect to the simplex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Fact: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barycentric coordinates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satisfy: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−⋯−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321961-9DCE-BB2C-CC52-220ABB380945}"/>
              </a:ext>
            </a:extLst>
          </p:cNvPr>
          <p:cNvSpPr/>
          <p:nvPr/>
        </p:nvSpPr>
        <p:spPr>
          <a:xfrm>
            <a:off x="9743513" y="552738"/>
            <a:ext cx="1163808" cy="1526451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B11A9E-57E3-AC9B-14A7-FB302370F298}"/>
                  </a:ext>
                </a:extLst>
              </p:cNvPr>
              <p:cNvSpPr txBox="1"/>
              <p:nvPr/>
            </p:nvSpPr>
            <p:spPr>
              <a:xfrm>
                <a:off x="9385283" y="1981731"/>
                <a:ext cx="452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B11A9E-57E3-AC9B-14A7-FB302370F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283" y="1981731"/>
                <a:ext cx="4522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3F418-57F8-90CD-CE0C-EE74354399D5}"/>
                  </a:ext>
                </a:extLst>
              </p:cNvPr>
              <p:cNvSpPr txBox="1"/>
              <p:nvPr/>
            </p:nvSpPr>
            <p:spPr>
              <a:xfrm>
                <a:off x="10827010" y="1777896"/>
                <a:ext cx="446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3F418-57F8-90CD-CE0C-EE7435439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010" y="1777896"/>
                <a:ext cx="4469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1083D-128A-ACFC-4BA9-A6A17D57131F}"/>
                  </a:ext>
                </a:extLst>
              </p:cNvPr>
              <p:cNvSpPr txBox="1"/>
              <p:nvPr/>
            </p:nvSpPr>
            <p:spPr>
              <a:xfrm>
                <a:off x="10667543" y="176251"/>
                <a:ext cx="452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1083D-128A-ACFC-4BA9-A6A17D571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543" y="176251"/>
                <a:ext cx="4522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FAC5FAD-66DB-F55E-8C58-DDAD89BFD02A}"/>
              </a:ext>
            </a:extLst>
          </p:cNvPr>
          <p:cNvGrpSpPr>
            <a:grpSpLocks noChangeAspect="1"/>
          </p:cNvGrpSpPr>
          <p:nvPr/>
        </p:nvGrpSpPr>
        <p:grpSpPr>
          <a:xfrm>
            <a:off x="9625061" y="365125"/>
            <a:ext cx="1828800" cy="1828800"/>
            <a:chOff x="8706842" y="3848478"/>
            <a:chExt cx="1773857" cy="177385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2ED140-3A9C-EFC1-73E3-0A0F31C2F218}"/>
                </a:ext>
              </a:extLst>
            </p:cNvPr>
            <p:cNvCxnSpPr/>
            <p:nvPr/>
          </p:nvCxnSpPr>
          <p:spPr>
            <a:xfrm>
              <a:off x="9143996" y="3848478"/>
              <a:ext cx="0" cy="17738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2EB868-5007-BF4A-7AC7-8F7F761E96BD}"/>
                </a:ext>
              </a:extLst>
            </p:cNvPr>
            <p:cNvCxnSpPr/>
            <p:nvPr/>
          </p:nvCxnSpPr>
          <p:spPr>
            <a:xfrm>
              <a:off x="8706842" y="5218805"/>
              <a:ext cx="17738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C309FA-CA20-D8A8-DA7B-28EF264D1BC9}"/>
                  </a:ext>
                </a:extLst>
              </p:cNvPr>
              <p:cNvSpPr txBox="1"/>
              <p:nvPr/>
            </p:nvSpPr>
            <p:spPr>
              <a:xfrm>
                <a:off x="10286029" y="1386671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C309FA-CA20-D8A8-DA7B-28EF264D1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029" y="1386671"/>
                <a:ext cx="3714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0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barycentric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Given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simplex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check 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Compute the barycentric coordinates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Check if the barycentric coordinates are in the unit-right-simplex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≤1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br>
                  <a:rPr lang="en-US" dirty="0"/>
                </a:b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321961-9DCE-BB2C-CC52-220ABB380945}"/>
              </a:ext>
            </a:extLst>
          </p:cNvPr>
          <p:cNvSpPr/>
          <p:nvPr/>
        </p:nvSpPr>
        <p:spPr>
          <a:xfrm>
            <a:off x="9743513" y="5087542"/>
            <a:ext cx="1163808" cy="1526451"/>
          </a:xfrm>
          <a:custGeom>
            <a:avLst/>
            <a:gdLst>
              <a:gd name="connsiteX0" fmla="*/ 1715512 w 1820708"/>
              <a:gd name="connsiteY0" fmla="*/ 0 h 2160573"/>
              <a:gd name="connsiteX1" fmla="*/ 0 w 1820708"/>
              <a:gd name="connsiteY1" fmla="*/ 2160573 h 2160573"/>
              <a:gd name="connsiteX2" fmla="*/ 1820708 w 1820708"/>
              <a:gd name="connsiteY2" fmla="*/ 1877352 h 2160573"/>
              <a:gd name="connsiteX3" fmla="*/ 1715512 w 1820708"/>
              <a:gd name="connsiteY3" fmla="*/ 0 h 21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2160573">
                <a:moveTo>
                  <a:pt x="1715512" y="0"/>
                </a:moveTo>
                <a:lnTo>
                  <a:pt x="0" y="2160573"/>
                </a:lnTo>
                <a:lnTo>
                  <a:pt x="1820708" y="1877352"/>
                </a:lnTo>
                <a:lnTo>
                  <a:pt x="1715512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B11A9E-57E3-AC9B-14A7-FB302370F298}"/>
                  </a:ext>
                </a:extLst>
              </p:cNvPr>
              <p:cNvSpPr txBox="1"/>
              <p:nvPr/>
            </p:nvSpPr>
            <p:spPr>
              <a:xfrm>
                <a:off x="9385283" y="6516535"/>
                <a:ext cx="452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B11A9E-57E3-AC9B-14A7-FB302370F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283" y="6516535"/>
                <a:ext cx="4522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3F418-57F8-90CD-CE0C-EE74354399D5}"/>
                  </a:ext>
                </a:extLst>
              </p:cNvPr>
              <p:cNvSpPr txBox="1"/>
              <p:nvPr/>
            </p:nvSpPr>
            <p:spPr>
              <a:xfrm>
                <a:off x="10827010" y="6312700"/>
                <a:ext cx="446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3F418-57F8-90CD-CE0C-EE7435439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010" y="6312700"/>
                <a:ext cx="4469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1083D-128A-ACFC-4BA9-A6A17D57131F}"/>
                  </a:ext>
                </a:extLst>
              </p:cNvPr>
              <p:cNvSpPr txBox="1"/>
              <p:nvPr/>
            </p:nvSpPr>
            <p:spPr>
              <a:xfrm>
                <a:off x="10667543" y="4711055"/>
                <a:ext cx="452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1083D-128A-ACFC-4BA9-A6A17D571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543" y="4711055"/>
                <a:ext cx="4522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FAC5FAD-66DB-F55E-8C58-DDAD89BFD02A}"/>
              </a:ext>
            </a:extLst>
          </p:cNvPr>
          <p:cNvGrpSpPr>
            <a:grpSpLocks noChangeAspect="1"/>
          </p:cNvGrpSpPr>
          <p:nvPr/>
        </p:nvGrpSpPr>
        <p:grpSpPr>
          <a:xfrm>
            <a:off x="9625061" y="4899929"/>
            <a:ext cx="1828800" cy="1828800"/>
            <a:chOff x="8706842" y="3848478"/>
            <a:chExt cx="1773857" cy="177385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2ED140-3A9C-EFC1-73E3-0A0F31C2F218}"/>
                </a:ext>
              </a:extLst>
            </p:cNvPr>
            <p:cNvCxnSpPr/>
            <p:nvPr/>
          </p:nvCxnSpPr>
          <p:spPr>
            <a:xfrm>
              <a:off x="9143996" y="3848478"/>
              <a:ext cx="0" cy="17738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2EB868-5007-BF4A-7AC7-8F7F761E96BD}"/>
                </a:ext>
              </a:extLst>
            </p:cNvPr>
            <p:cNvCxnSpPr/>
            <p:nvPr/>
          </p:nvCxnSpPr>
          <p:spPr>
            <a:xfrm>
              <a:off x="8706842" y="5218805"/>
              <a:ext cx="17738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128F82-F127-B740-70E2-5347CB806995}"/>
              </a:ext>
            </a:extLst>
          </p:cNvPr>
          <p:cNvGrpSpPr>
            <a:grpSpLocks noChangeAspect="1"/>
          </p:cNvGrpSpPr>
          <p:nvPr/>
        </p:nvGrpSpPr>
        <p:grpSpPr>
          <a:xfrm>
            <a:off x="7075161" y="4899929"/>
            <a:ext cx="1828800" cy="1828800"/>
            <a:chOff x="8706842" y="3848478"/>
            <a:chExt cx="1773857" cy="177385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E7B004-3D68-A7D4-6A87-8D36185F5773}"/>
                </a:ext>
              </a:extLst>
            </p:cNvPr>
            <p:cNvCxnSpPr/>
            <p:nvPr/>
          </p:nvCxnSpPr>
          <p:spPr>
            <a:xfrm>
              <a:off x="9143996" y="3848478"/>
              <a:ext cx="0" cy="177385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849ED1-8AC6-8271-15B2-81EBDD36C4A9}"/>
                </a:ext>
              </a:extLst>
            </p:cNvPr>
            <p:cNvCxnSpPr/>
            <p:nvPr/>
          </p:nvCxnSpPr>
          <p:spPr>
            <a:xfrm>
              <a:off x="8706842" y="5218805"/>
              <a:ext cx="17738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9ED7832-FEC4-7C31-751B-BD48CE6CE5E2}"/>
              </a:ext>
            </a:extLst>
          </p:cNvPr>
          <p:cNvSpPr>
            <a:spLocks noChangeAspect="1"/>
          </p:cNvSpPr>
          <p:nvPr/>
        </p:nvSpPr>
        <p:spPr>
          <a:xfrm>
            <a:off x="7542038" y="5174770"/>
            <a:ext cx="1143000" cy="1143000"/>
          </a:xfrm>
          <a:prstGeom prst="rtTriangl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1D4300-B492-2C8F-3250-D4F2E5DFE000}"/>
                  </a:ext>
                </a:extLst>
              </p:cNvPr>
              <p:cNvSpPr txBox="1"/>
              <p:nvPr/>
            </p:nvSpPr>
            <p:spPr>
              <a:xfrm>
                <a:off x="8966210" y="5137480"/>
                <a:ext cx="5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1D4300-B492-2C8F-3250-D4F2E5DFE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210" y="5137480"/>
                <a:ext cx="50308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570F9F-5A75-09C6-7E82-B81BDE892604}"/>
                  </a:ext>
                </a:extLst>
              </p:cNvPr>
              <p:cNvSpPr txBox="1"/>
              <p:nvPr/>
            </p:nvSpPr>
            <p:spPr>
              <a:xfrm>
                <a:off x="8319648" y="6330290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570F9F-5A75-09C6-7E82-B81BDE89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648" y="6330290"/>
                <a:ext cx="72808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826F0-AF4C-ACF1-F3D5-96F1B8068B89}"/>
                  </a:ext>
                </a:extLst>
              </p:cNvPr>
              <p:cNvSpPr txBox="1"/>
              <p:nvPr/>
            </p:nvSpPr>
            <p:spPr>
              <a:xfrm>
                <a:off x="6797284" y="6312700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826F0-AF4C-ACF1-F3D5-96F1B8068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284" y="6312700"/>
                <a:ext cx="72808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FC08283-ED16-7500-C8A2-EF5E6B7557E8}"/>
              </a:ext>
            </a:extLst>
          </p:cNvPr>
          <p:cNvSpPr/>
          <p:nvPr/>
        </p:nvSpPr>
        <p:spPr>
          <a:xfrm>
            <a:off x="8386045" y="5515606"/>
            <a:ext cx="1813932" cy="297670"/>
          </a:xfrm>
          <a:custGeom>
            <a:avLst/>
            <a:gdLst>
              <a:gd name="connsiteX0" fmla="*/ 0 w 1813932"/>
              <a:gd name="connsiteY0" fmla="*/ 253065 h 297670"/>
              <a:gd name="connsiteX1" fmla="*/ 788019 w 1813932"/>
              <a:gd name="connsiteY1" fmla="*/ 304 h 297670"/>
              <a:gd name="connsiteX2" fmla="*/ 1813932 w 1813932"/>
              <a:gd name="connsiteY2" fmla="*/ 297670 h 29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3932" h="297670">
                <a:moveTo>
                  <a:pt x="0" y="253065"/>
                </a:moveTo>
                <a:cubicBezTo>
                  <a:pt x="242848" y="122967"/>
                  <a:pt x="485697" y="-7130"/>
                  <a:pt x="788019" y="304"/>
                </a:cubicBezTo>
                <a:cubicBezTo>
                  <a:pt x="1090341" y="7738"/>
                  <a:pt x="1452136" y="152704"/>
                  <a:pt x="1813932" y="29767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45B537-FD0B-67EB-48E0-5D65CF8AD79B}"/>
                  </a:ext>
                </a:extLst>
              </p:cNvPr>
              <p:cNvSpPr txBox="1"/>
              <p:nvPr/>
            </p:nvSpPr>
            <p:spPr>
              <a:xfrm>
                <a:off x="6812607" y="4996848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45B537-FD0B-67EB-48E0-5D65CF8A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607" y="4996848"/>
                <a:ext cx="72808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38B018-01D0-7418-A412-4408177BFEEC}"/>
                  </a:ext>
                </a:extLst>
              </p:cNvPr>
              <p:cNvSpPr txBox="1"/>
              <p:nvPr/>
            </p:nvSpPr>
            <p:spPr>
              <a:xfrm>
                <a:off x="10528669" y="569936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38B018-01D0-7418-A412-4408177BF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669" y="5699362"/>
                <a:ext cx="372218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5F20ED-E21E-B825-87AB-7412293FF741}"/>
                  </a:ext>
                </a:extLst>
              </p:cNvPr>
              <p:cNvSpPr txBox="1"/>
              <p:nvPr/>
            </p:nvSpPr>
            <p:spPr>
              <a:xfrm>
                <a:off x="11149145" y="5438395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5F20ED-E21E-B825-87AB-7412293FF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45" y="5438395"/>
                <a:ext cx="372218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8DB17200-E730-F182-F540-85C8E4D8221B}"/>
              </a:ext>
            </a:extLst>
          </p:cNvPr>
          <p:cNvSpPr>
            <a:spLocks noChangeAspect="1"/>
          </p:cNvSpPr>
          <p:nvPr/>
        </p:nvSpPr>
        <p:spPr>
          <a:xfrm>
            <a:off x="10522235" y="5943369"/>
            <a:ext cx="96919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7EEECC-27D3-887B-CDAE-EB2906FBAF0D}"/>
              </a:ext>
            </a:extLst>
          </p:cNvPr>
          <p:cNvSpPr>
            <a:spLocks noChangeAspect="1"/>
          </p:cNvSpPr>
          <p:nvPr/>
        </p:nvSpPr>
        <p:spPr>
          <a:xfrm>
            <a:off x="11421226" y="5482707"/>
            <a:ext cx="96919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9D464-38DC-78B0-0856-0726811DE9A3}"/>
              </a:ext>
            </a:extLst>
          </p:cNvPr>
          <p:cNvSpPr>
            <a:spLocks noChangeAspect="1"/>
          </p:cNvSpPr>
          <p:nvPr/>
        </p:nvSpPr>
        <p:spPr>
          <a:xfrm>
            <a:off x="7978769" y="5850767"/>
            <a:ext cx="96919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38EF0B-2930-DDF3-FD87-737FC974602B}"/>
                  </a:ext>
                </a:extLst>
              </p:cNvPr>
              <p:cNvSpPr txBox="1"/>
              <p:nvPr/>
            </p:nvSpPr>
            <p:spPr>
              <a:xfrm>
                <a:off x="7670699" y="5639858"/>
                <a:ext cx="496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38EF0B-2930-DDF3-FD87-737FC974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699" y="5639858"/>
                <a:ext cx="496097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A41B97C7-DAA4-09DC-298D-81A7879E33AC}"/>
              </a:ext>
            </a:extLst>
          </p:cNvPr>
          <p:cNvSpPr>
            <a:spLocks noChangeAspect="1"/>
          </p:cNvSpPr>
          <p:nvPr/>
        </p:nvSpPr>
        <p:spPr>
          <a:xfrm>
            <a:off x="8147407" y="5239429"/>
            <a:ext cx="96919" cy="969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4ED31F-C8BB-D0CA-B028-589900580C58}"/>
                  </a:ext>
                </a:extLst>
              </p:cNvPr>
              <p:cNvSpPr txBox="1"/>
              <p:nvPr/>
            </p:nvSpPr>
            <p:spPr>
              <a:xfrm>
                <a:off x="7840450" y="5006208"/>
                <a:ext cx="494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4ED31F-C8BB-D0CA-B028-58990058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50" y="5006208"/>
                <a:ext cx="494494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4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(analytic)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A real-valued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real level-set-value,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rainbow colored spot on a black background&#10;&#10;Description automatically generated">
            <a:extLst>
              <a:ext uri="{FF2B5EF4-FFF2-40B4-BE49-F238E27FC236}">
                <a16:creationId xmlns:a16="http://schemas.microsoft.com/office/drawing/2014/main" id="{C1B372D9-E142-5801-1E7B-143AE2FA2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645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3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1933</Words>
  <Application>Microsoft Office PowerPoint</Application>
  <PresentationFormat>Widescreen</PresentationFormat>
  <Paragraphs>348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Marching Triangles</vt:lpstr>
      <vt:lpstr>Outline</vt:lpstr>
      <vt:lpstr>Notation</vt:lpstr>
      <vt:lpstr>Review: simplices in R^d</vt:lpstr>
      <vt:lpstr>Review: simplices in R^d</vt:lpstr>
      <vt:lpstr>Review: simplices in R^d</vt:lpstr>
      <vt:lpstr>Review: simplices in R^d</vt:lpstr>
      <vt:lpstr>Review: barycentric coordinates</vt:lpstr>
      <vt:lpstr>Goal (analytic)</vt:lpstr>
      <vt:lpstr>Goal (analytic)</vt:lpstr>
      <vt:lpstr>Goal (discrete)</vt:lpstr>
      <vt:lpstr>Goal (discrete)</vt:lpstr>
      <vt:lpstr>Approach</vt:lpstr>
      <vt:lpstr>Challenge</vt:lpstr>
      <vt:lpstr>Challenge</vt:lpstr>
      <vt:lpstr>Challenge</vt:lpstr>
      <vt:lpstr>Challenge</vt:lpstr>
      <vt:lpstr>Challenge</vt:lpstr>
      <vt:lpstr>Challenge</vt:lpstr>
      <vt:lpstr>Challenge</vt:lpstr>
      <vt:lpstr>Challenge</vt:lpstr>
      <vt:lpstr>Challenge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Inductive triangulation</vt:lpstr>
      <vt:lpstr>Inductive triangulation</vt:lpstr>
      <vt:lpstr>Inductive triangulation</vt:lpstr>
      <vt:lpstr>Inductive triangulation</vt:lpstr>
      <vt:lpstr>Inductive triangulation</vt:lpstr>
      <vt:lpstr>Inductive triangulation</vt:lpstr>
      <vt:lpstr>Inductive triangulation</vt:lpstr>
      <vt:lpstr>Inductive triangulation</vt:lpstr>
      <vt:lpstr>Inductive triangulation</vt:lpstr>
      <vt:lpstr>Inductive triangulation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 Kazhdan</dc:creator>
  <cp:lastModifiedBy>Misha Kazhdan</cp:lastModifiedBy>
  <cp:revision>24</cp:revision>
  <dcterms:created xsi:type="dcterms:W3CDTF">2024-07-16T17:56:50Z</dcterms:created>
  <dcterms:modified xsi:type="dcterms:W3CDTF">2024-07-25T14:12:13Z</dcterms:modified>
</cp:coreProperties>
</file>