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9" r:id="rId3"/>
    <p:sldId id="292" r:id="rId4"/>
    <p:sldId id="293" r:id="rId5"/>
    <p:sldId id="294" r:id="rId6"/>
    <p:sldId id="295" r:id="rId7"/>
    <p:sldId id="296" r:id="rId8"/>
    <p:sldId id="297" r:id="rId9"/>
    <p:sldId id="257" r:id="rId10"/>
    <p:sldId id="284" r:id="rId11"/>
    <p:sldId id="301" r:id="rId12"/>
    <p:sldId id="270" r:id="rId13"/>
    <p:sldId id="302" r:id="rId14"/>
    <p:sldId id="280" r:id="rId15"/>
    <p:sldId id="281" r:id="rId16"/>
    <p:sldId id="282" r:id="rId17"/>
    <p:sldId id="272" r:id="rId18"/>
    <p:sldId id="273" r:id="rId19"/>
    <p:sldId id="274" r:id="rId20"/>
    <p:sldId id="305" r:id="rId21"/>
    <p:sldId id="276" r:id="rId22"/>
    <p:sldId id="277" r:id="rId23"/>
    <p:sldId id="306" r:id="rId24"/>
    <p:sldId id="279" r:id="rId25"/>
    <p:sldId id="291" r:id="rId26"/>
    <p:sldId id="283" r:id="rId27"/>
    <p:sldId id="285" r:id="rId28"/>
    <p:sldId id="287" r:id="rId29"/>
    <p:sldId id="288" r:id="rId30"/>
    <p:sldId id="289" r:id="rId31"/>
    <p:sldId id="290" r:id="rId32"/>
    <p:sldId id="298" r:id="rId33"/>
    <p:sldId id="29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4980"/>
    <a:srgbClr val="0192FF"/>
    <a:srgbClr val="FF4141"/>
    <a:srgbClr val="FF6969"/>
    <a:srgbClr val="003E6C"/>
    <a:srgbClr val="800000"/>
    <a:srgbClr val="FF0000"/>
    <a:srgbClr val="FF8181"/>
    <a:srgbClr val="D4E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97" autoAdjust="0"/>
  </p:normalViewPr>
  <p:slideViewPr>
    <p:cSldViewPr snapToGrid="0">
      <p:cViewPr varScale="1">
        <p:scale>
          <a:sx n="86" d="100"/>
          <a:sy n="86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A2E0D-269E-4C4E-874F-9939BC3E8DD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26B9E-9DA6-4A07-A24A-02981F63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28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26B9E-9DA6-4A07-A24A-02981F63D0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26B9E-9DA6-4A07-A24A-02981F63D0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9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0906-50B3-8B8F-72A6-94D9E5B4B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8A79A-A9EC-ECE4-8B30-C70B5ADFF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88B5E-31CA-7595-1A56-99EB37BF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29D26-B823-D5DF-2B31-8D4872D5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5AE86-08CA-9432-A5F0-50C9348D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2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A558-8F87-5C6A-4019-E06B9BAA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06A88-301E-3DCB-8C3B-387899DC4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3F696-DB7B-8051-6D22-6DECE293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D6FC6-4ED4-1731-C2AA-4B608C7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41853-0C79-0F8E-1F25-4614129D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12237-FB5D-05D2-52FC-E35E5A9EA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ED6C6-32A1-ED19-0A81-2D49AB0E6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A4943-E0DB-ED66-96C9-B6DCE845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1FF6C-6EA5-1A9B-EF5A-75C16186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AEA14-D759-169F-62D4-2D136187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7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0FA8-B195-C224-BCD7-FB14B89B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0ABB5-CF59-7C4F-13F1-9813096DD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7D131-7436-E150-70EE-14A56184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D8B9D-4DB4-A12F-57C8-192D6CB7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B390-6052-322C-3260-67DB1872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59EE-E001-CEC4-17E0-D689F1CC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4C7B4-F6EC-A5B1-2C77-53AD89CE9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7677C-5BB3-5C1B-ADF4-86051397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43775-0E5C-BFC3-2DC7-6F5F0AB4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BD56-17C1-DA02-1655-42037D63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2B28-5C28-2E36-B04B-A999E988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6F48-4BD1-7D8C-0FF6-A014BE798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36158-F95E-AC59-40B8-3217AD5F5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CE9E2-FA7F-AACE-67B4-B2D20CF2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D2AFD-5F37-21B5-FCC8-956EEC5E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639DD-D9E2-1DBE-5410-2205117E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0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21A7-DDED-41EC-B92C-4D89B1F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4AA37-BFC9-52DF-2EF1-35A7FE9E9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E4770-13E1-C774-5A24-D4DF4406F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F6FF8-066F-E6C4-FCF4-9B72E07E7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8F362-0FF7-5D25-50F4-949F77165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EAAC0-75F6-0493-B596-79E179F9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E327F-C838-AC99-A6BF-67A272B2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A8474-CDF7-809F-CBE7-55647203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7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6DDA-4CB3-DB0C-732A-35B9C834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F196E-608A-BE5D-BD9B-E53B3CDD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2C07A-02ED-2DA2-7ED4-0FD7F5A6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974FB-6158-973F-65F1-BE108EF4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1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5E33A-382F-8A0F-DC02-E120A624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400F0-B592-EC16-FDA3-43FD5A63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9AD5E-8339-560A-5318-9AF98E7E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3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E92D-77E1-526F-A802-0D10EC3FF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6CCB-F442-8E61-1823-6C3526C32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733CD-F6EB-F674-06CB-A351A317B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98E76-AA1C-7FE5-9CDC-9B24B46B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5BC9-7B5A-3F65-5826-70D7BBD8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179DB-588B-006E-6DEF-96F555A0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4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31D2-1B97-9E08-2889-21C0812B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D661A-4590-471D-C493-209CAFC94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2903F-CBF1-8D7E-20C9-2AE6D1125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B5FBA-8FE6-0DFE-E4C8-88F96ECA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6C8CF-BA6D-5BF5-1739-7F235E5F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9AF1B-6687-7AE5-CF32-5394D253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5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3942C-E263-8272-37B0-41143376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A0117-2179-6150-0049-37D1D978A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B4742-9A0C-DFEE-E26C-017B7ADE6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7B4E3-A0BC-41B9-A1A3-8CC9BC3F08B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189E7-CFF6-341E-3047-91041838D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697D-9B9B-6FA3-D077-441F58451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81B3C7-38DE-406F-9855-D52A8D5EF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9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81A1-8D2F-8276-C7FD-57C9C63E1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Smoothing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EBC86-5276-F41F-17DB-C092C08C0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Misha Kazhdan</a:t>
            </a:r>
          </a:p>
        </p:txBody>
      </p:sp>
    </p:spTree>
    <p:extLst>
      <p:ext uri="{BB962C8B-B14F-4D97-AF65-F5344CB8AC3E}">
        <p14:creationId xmlns:p14="http://schemas.microsoft.com/office/powerpoint/2010/main" val="2930960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766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a vector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we can define the linear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𝐰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dirty="0"/>
                  <a:t>The partial derivative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76619"/>
              </a:xfrm>
              <a:blipFill>
                <a:blip r:embed="rId2"/>
                <a:stretch>
                  <a:fillRect l="-1217" t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28086C6-9245-E403-A504-3686F207FB45}"/>
              </a:ext>
            </a:extLst>
          </p:cNvPr>
          <p:cNvSpPr/>
          <p:nvPr/>
        </p:nvSpPr>
        <p:spPr>
          <a:xfrm>
            <a:off x="7159086" y="4029313"/>
            <a:ext cx="1330712" cy="735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1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766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a vector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we can define the linear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𝐰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ℝ</m:t>
                      </m:r>
                    </m:oMath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dirty="0"/>
                  <a:t>The partial derivative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gradient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sub>
                    </m:sSub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400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400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76619"/>
              </a:xfrm>
              <a:blipFill>
                <a:blip r:embed="rId2"/>
                <a:stretch>
                  <a:fillRect l="-1217" t="-1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92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7274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a matrix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we can define the quadratic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dirty="0"/>
                  <a:t>The partial derivative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2⋅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727469"/>
              </a:xfrm>
              <a:blipFill>
                <a:blip r:embed="rId2"/>
                <a:stretch>
                  <a:fillRect l="-1217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58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a matrix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we can define the quadratic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dirty="0"/>
                  <a:t>The partial derivative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)⋅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0" smtClean="0">
                                          <a:latin typeface="Cambria Math" panose="02040503050406030204" pitchFamily="18" charset="0"/>
                                        </a:rPr>
                                        <m:t>𝐌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gradient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𝐌</m:t>
                        </m:r>
                      </m:sub>
                    </m:sSub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2400" b="1" i="0" smtClean="0">
                                          <a:latin typeface="Cambria Math" panose="02040503050406030204" pitchFamily="18" charset="0"/>
                                        </a:rPr>
                                        <m:t>𝐌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2400" b="1" i="0" smtClean="0">
                                          <a:latin typeface="Cambria Math" panose="02040503050406030204" pitchFamily="18" charset="0"/>
                                        </a:rPr>
                                        <m:t>𝐌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7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Any quadratic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can be expressed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This is equivalent to the function: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where: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5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Any quadratic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can be expressed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41313" indent="-341313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We can express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algebraically as: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br>
                  <a:rPr lang="en-US" sz="2400" dirty="0"/>
                </a:b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 symmetric matrix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 vector: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630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Suppose we are given a quadratic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br>
                  <a:rPr lang="en-US" sz="2400" dirty="0"/>
                </a:b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symmetric,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gradient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=2⋅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10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on curves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We represent a curve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as the pair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with: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the vertex set, 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en-US" dirty="0"/>
                  <a:t> the (directed) edge set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discretize a real-valued signal on the curve,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by:</a:t>
                </a:r>
              </a:p>
              <a:p>
                <a:pPr lvl="1"/>
                <a:r>
                  <a:rPr lang="en-US" dirty="0"/>
                  <a:t>Specifying its values at the vertices,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and</a:t>
                </a:r>
              </a:p>
              <a:p>
                <a:pPr lvl="1"/>
                <a:r>
                  <a:rPr lang="en-US" dirty="0"/>
                  <a:t>Linearly interpolating its values across the edges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Real-valued signals inherit the linear structure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Given signals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represented by vectors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the linear combination of the signals,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is represented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A94D0C6-B2F2-B685-0AE4-55FBEA20D12C}"/>
              </a:ext>
            </a:extLst>
          </p:cNvPr>
          <p:cNvSpPr/>
          <p:nvPr/>
        </p:nvSpPr>
        <p:spPr>
          <a:xfrm>
            <a:off x="8445191" y="795454"/>
            <a:ext cx="3583258" cy="2862146"/>
          </a:xfrm>
          <a:custGeom>
            <a:avLst/>
            <a:gdLst>
              <a:gd name="connsiteX0" fmla="*/ 832624 w 3583258"/>
              <a:gd name="connsiteY0" fmla="*/ 996176 h 2862146"/>
              <a:gd name="connsiteX1" fmla="*/ 0 w 3583258"/>
              <a:gd name="connsiteY1" fmla="*/ 2148468 h 2862146"/>
              <a:gd name="connsiteX2" fmla="*/ 1516565 w 3583258"/>
              <a:gd name="connsiteY2" fmla="*/ 2862146 h 2862146"/>
              <a:gd name="connsiteX3" fmla="*/ 1256370 w 3583258"/>
              <a:gd name="connsiteY3" fmla="*/ 1880839 h 2862146"/>
              <a:gd name="connsiteX4" fmla="*/ 2929053 w 3583258"/>
              <a:gd name="connsiteY4" fmla="*/ 1947746 h 2862146"/>
              <a:gd name="connsiteX5" fmla="*/ 3583258 w 3583258"/>
              <a:gd name="connsiteY5" fmla="*/ 1204332 h 2862146"/>
              <a:gd name="connsiteX6" fmla="*/ 1657814 w 3583258"/>
              <a:gd name="connsiteY6" fmla="*/ 1353015 h 2862146"/>
              <a:gd name="connsiteX7" fmla="*/ 2966224 w 3583258"/>
              <a:gd name="connsiteY7" fmla="*/ 401444 h 2862146"/>
              <a:gd name="connsiteX8" fmla="*/ 1538868 w 3583258"/>
              <a:gd name="connsiteY8" fmla="*/ 0 h 2862146"/>
              <a:gd name="connsiteX9" fmla="*/ 951570 w 3583258"/>
              <a:gd name="connsiteY9" fmla="*/ 2178205 h 2862146"/>
              <a:gd name="connsiteX10" fmla="*/ 832624 w 3583258"/>
              <a:gd name="connsiteY10" fmla="*/ 996176 h 286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83258" h="2862146">
                <a:moveTo>
                  <a:pt x="832624" y="996176"/>
                </a:moveTo>
                <a:lnTo>
                  <a:pt x="0" y="2148468"/>
                </a:lnTo>
                <a:lnTo>
                  <a:pt x="1516565" y="2862146"/>
                </a:lnTo>
                <a:lnTo>
                  <a:pt x="1256370" y="1880839"/>
                </a:lnTo>
                <a:lnTo>
                  <a:pt x="2929053" y="1947746"/>
                </a:lnTo>
                <a:lnTo>
                  <a:pt x="3583258" y="1204332"/>
                </a:lnTo>
                <a:lnTo>
                  <a:pt x="1657814" y="1353015"/>
                </a:lnTo>
                <a:lnTo>
                  <a:pt x="2966224" y="401444"/>
                </a:lnTo>
                <a:lnTo>
                  <a:pt x="1538868" y="0"/>
                </a:lnTo>
                <a:lnTo>
                  <a:pt x="951570" y="2178205"/>
                </a:lnTo>
                <a:lnTo>
                  <a:pt x="832624" y="996176"/>
                </a:ln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0C323F-6DF9-D9CA-5ECE-F6024F42D8E1}"/>
              </a:ext>
            </a:extLst>
          </p:cNvPr>
          <p:cNvSpPr>
            <a:spLocks noChangeAspect="1"/>
          </p:cNvSpPr>
          <p:nvPr/>
        </p:nvSpPr>
        <p:spPr>
          <a:xfrm flipH="1">
            <a:off x="8393810" y="2899384"/>
            <a:ext cx="102762" cy="10276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55DA5F-0F88-3CF5-415F-8FD7FD60CB45}"/>
              </a:ext>
            </a:extLst>
          </p:cNvPr>
          <p:cNvSpPr>
            <a:spLocks noChangeAspect="1"/>
          </p:cNvSpPr>
          <p:nvPr/>
        </p:nvSpPr>
        <p:spPr>
          <a:xfrm flipH="1">
            <a:off x="9912328" y="3604631"/>
            <a:ext cx="102762" cy="10276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E1D4C0-4080-DA0E-E5C9-FD8CB071A3EB}"/>
              </a:ext>
            </a:extLst>
          </p:cNvPr>
          <p:cNvSpPr>
            <a:spLocks noChangeAspect="1"/>
          </p:cNvSpPr>
          <p:nvPr/>
        </p:nvSpPr>
        <p:spPr>
          <a:xfrm flipH="1">
            <a:off x="9656952" y="2623688"/>
            <a:ext cx="102762" cy="10276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BF12E9-7BF5-A4E9-E68E-9FD65B3BD3F4}"/>
              </a:ext>
            </a:extLst>
          </p:cNvPr>
          <p:cNvSpPr>
            <a:spLocks noChangeAspect="1"/>
          </p:cNvSpPr>
          <p:nvPr/>
        </p:nvSpPr>
        <p:spPr>
          <a:xfrm flipH="1">
            <a:off x="11311947" y="2690919"/>
            <a:ext cx="102762" cy="10276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63858D-EE82-2B39-1154-A6339FA3475F}"/>
              </a:ext>
            </a:extLst>
          </p:cNvPr>
          <p:cNvSpPr>
            <a:spLocks noChangeAspect="1"/>
          </p:cNvSpPr>
          <p:nvPr/>
        </p:nvSpPr>
        <p:spPr>
          <a:xfrm flipH="1">
            <a:off x="11958055" y="1947975"/>
            <a:ext cx="102762" cy="10276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2CEB92-DB07-0C7B-4247-4FC4728AAD19}"/>
              </a:ext>
            </a:extLst>
          </p:cNvPr>
          <p:cNvSpPr>
            <a:spLocks noChangeAspect="1"/>
          </p:cNvSpPr>
          <p:nvPr/>
        </p:nvSpPr>
        <p:spPr>
          <a:xfrm flipH="1">
            <a:off x="10064121" y="2090893"/>
            <a:ext cx="102762" cy="10276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0B02F9-0E3F-32F4-D3B8-DDA4B7281FF0}"/>
              </a:ext>
            </a:extLst>
          </p:cNvPr>
          <p:cNvSpPr>
            <a:spLocks noChangeAspect="1"/>
          </p:cNvSpPr>
          <p:nvPr/>
        </p:nvSpPr>
        <p:spPr>
          <a:xfrm flipH="1">
            <a:off x="11343274" y="1155793"/>
            <a:ext cx="102762" cy="10276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31AFB1-A0D8-61B6-FE21-9E086F8C5035}"/>
              </a:ext>
            </a:extLst>
          </p:cNvPr>
          <p:cNvSpPr>
            <a:spLocks noChangeAspect="1"/>
          </p:cNvSpPr>
          <p:nvPr/>
        </p:nvSpPr>
        <p:spPr>
          <a:xfrm flipH="1">
            <a:off x="9939628" y="744420"/>
            <a:ext cx="102762" cy="10276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9A7710-4653-F4CE-0CCA-656C065CCF4D}"/>
              </a:ext>
            </a:extLst>
          </p:cNvPr>
          <p:cNvSpPr>
            <a:spLocks noChangeAspect="1"/>
          </p:cNvSpPr>
          <p:nvPr/>
        </p:nvSpPr>
        <p:spPr>
          <a:xfrm flipH="1">
            <a:off x="9345973" y="2928078"/>
            <a:ext cx="102762" cy="10276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06585C-23C2-1968-8270-F2A6F443EC2C}"/>
              </a:ext>
            </a:extLst>
          </p:cNvPr>
          <p:cNvSpPr>
            <a:spLocks noChangeAspect="1"/>
          </p:cNvSpPr>
          <p:nvPr/>
        </p:nvSpPr>
        <p:spPr>
          <a:xfrm flipH="1">
            <a:off x="9222263" y="1754426"/>
            <a:ext cx="102762" cy="10276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-norm on curves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a signal on a curve,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we define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-norm</a:t>
                </a:r>
                <a:r>
                  <a:rPr lang="en-US" dirty="0"/>
                  <a:t> to be the integral of the square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over the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ℰ</m:t>
                          </m:r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</m:nary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ℰ</m:t>
                          </m:r>
                        </m:sub>
                        <m:sup/>
                        <m:e>
                          <m:nary>
                            <m:nary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0" smtClean="0">
                                              <a:latin typeface="Cambria Math" panose="02040503050406030204" pitchFamily="18" charset="0"/>
                                            </a:rPr>
                                            <m:t>𝐯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0" smtClean="0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nary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ℰ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 t="-2058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21B041-8610-532A-E24E-3C9067487B3F}"/>
                  </a:ext>
                </a:extLst>
              </p:cNvPr>
              <p:cNvSpPr txBox="1"/>
              <p:nvPr/>
            </p:nvSpPr>
            <p:spPr>
              <a:xfrm>
                <a:off x="0" y="6527183"/>
                <a:ext cx="12305869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With a slight abuse of notation, we use vertices to represent both positions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indices in the vector of values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21B041-8610-532A-E24E-3C9067487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27183"/>
                <a:ext cx="12305869" cy="379656"/>
              </a:xfrm>
              <a:prstGeom prst="rect">
                <a:avLst/>
              </a:prstGeom>
              <a:blipFill>
                <a:blip r:embed="rId4"/>
                <a:stretch>
                  <a:fillRect l="-396" t="-4839" r="-50" b="-27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46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-norm on curves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ℰ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We can express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-norm algebraically: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𝐟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 the (symmetric positive definite)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𝐯𝐰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𝐞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∋</m:t>
                                    </m:r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0" smtClean="0">
                                            <a:latin typeface="Cambria Math" panose="02040503050406030204" pitchFamily="18" charset="0"/>
                                          </a:rPr>
                                          <m:t>𝐞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  <m:e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0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or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          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32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9369-6D30-2FC0-EB57-29964664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E9E0-4E05-6322-345A-6044E5BC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Review</a:t>
            </a:r>
          </a:p>
          <a:p>
            <a:r>
              <a:rPr lang="en-US" dirty="0"/>
              <a:t>Signals on curves</a:t>
            </a:r>
          </a:p>
          <a:p>
            <a:r>
              <a:rPr lang="en-US" dirty="0"/>
              <a:t>Smoothing</a:t>
            </a:r>
          </a:p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863969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-norm on curves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A51724-97BC-4501-2FB4-69A8237EE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ℰ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We can express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-norm algebraically: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𝐟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 the (symmetric positive definite)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𝐯𝐰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𝐞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∋</m:t>
                                    </m:r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0" smtClean="0">
                                            <a:latin typeface="Cambria Math" panose="02040503050406030204" pitchFamily="18" charset="0"/>
                                          </a:rPr>
                                          <m:t>𝐞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  <m:e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0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or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          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2ADB88-BD43-1B1C-E61C-65B7392202B1}"/>
                  </a:ext>
                </a:extLst>
              </p:cNvPr>
              <p:cNvSpPr txBox="1"/>
              <p:nvPr/>
            </p:nvSpPr>
            <p:spPr>
              <a:xfrm>
                <a:off x="1728843" y="6038647"/>
                <a:ext cx="8734315" cy="70788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The matrix </a:t>
                </a:r>
                <a14:m>
                  <m:oMath xmlns:m="http://schemas.openxmlformats.org/officeDocument/2006/math">
                    <m:r>
                      <a:rPr lang="en-US" sz="4000" b="1" i="0" smtClean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en-US" sz="4000" dirty="0"/>
                  <a:t> is called the </a:t>
                </a:r>
                <a:r>
                  <a:rPr lang="en-US" sz="4000" i="1" dirty="0"/>
                  <a:t>mass matrix.</a:t>
                </a:r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2ADB88-BD43-1B1C-E61C-65B739220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843" y="6038647"/>
                <a:ext cx="8734315" cy="707886"/>
              </a:xfrm>
              <a:prstGeom prst="rect">
                <a:avLst/>
              </a:prstGeom>
              <a:blipFill>
                <a:blip r:embed="rId4"/>
                <a:stretch>
                  <a:fillRect l="-1880" t="-13333" r="-1880" b="-3333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989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energy on curves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a signal on a curve,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we define the </a:t>
                </a:r>
                <a:r>
                  <a:rPr lang="en-US" i="1" dirty="0"/>
                  <a:t>Dirichlet energy </a:t>
                </a:r>
                <a:r>
                  <a:rPr lang="en-US" dirty="0"/>
                  <a:t>to be the integral of the square of the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over the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)≡</m:t>
                      </m:r>
                      <m:nary>
                        <m:naryPr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​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400" b="1" i="0" smtClean="0">
                                          <a:latin typeface="Cambria Math" panose="02040503050406030204" pitchFamily="18" charset="0"/>
                                        </a:rPr>
                                        <m:t>𝐩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ℰ</m:t>
                          </m:r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"/>
                                              <m:endChr m:val="|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>
                                                  <a:latin typeface="Cambria Math" panose="02040503050406030204" pitchFamily="18" charset="0"/>
                                                </a:rPr>
                                                <m:t>​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sz="2400" b="1" i="0">
                                              <a:latin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</m:nary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ℰ</m:t>
                          </m:r>
                        </m:sub>
                        <m:sup/>
                        <m:e>
                          <m:nary>
                            <m:nary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0">
                                                  <a:latin typeface="Cambria Math" panose="02040503050406030204" pitchFamily="18" charset="0"/>
                                                </a:rPr>
                                                <m:t>𝐯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0" smtClean="0">
                                                  <a:latin typeface="Cambria Math" panose="02040503050406030204" pitchFamily="18" charset="0"/>
                                                </a:rPr>
                                                <m:t>𝐰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1" i="0">
                                                  <a:latin typeface="Cambria Math" panose="02040503050406030204" pitchFamily="18" charset="0"/>
                                                </a:rPr>
                                                <m:t>𝐯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400" b="1" i="0">
                                                  <a:latin typeface="Cambria Math" panose="02040503050406030204" pitchFamily="18" charset="0"/>
                                                </a:rPr>
                                                <m:t>𝐰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nary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ℰ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Dirichlet energy measures “how smooth” the signal is.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36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energy on curves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)≡</m:t>
                      </m:r>
                      <m:nary>
                        <m:naryPr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​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400" b="1" i="0">
                                          <a:latin typeface="Cambria Math" panose="02040503050406030204" pitchFamily="18" charset="0"/>
                                        </a:rPr>
                                        <m:t>𝐩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ℰ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We can express the Dirichlet energy algebraically: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𝐟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 the (symmetric positive semi-definite)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𝐯𝐰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𝐞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∋</m:t>
                                    </m:r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1" i="0" smtClean="0">
                                                <a:latin typeface="Cambria Math" panose="02040503050406030204" pitchFamily="18" charset="0"/>
                                              </a:rPr>
                                              <m:t>𝐞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</m:e>
                              <m:e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−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0">
                                            <a:latin typeface="Cambria Math" panose="02040503050406030204" pitchFamily="18" charset="0"/>
                                          </a:rPr>
                                          <m:t>𝐯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1" i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or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          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401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energy on curves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)≡</m:t>
                      </m:r>
                      <m:nary>
                        <m:naryPr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𝒞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​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400" b="1" i="0">
                                          <a:latin typeface="Cambria Math" panose="02040503050406030204" pitchFamily="18" charset="0"/>
                                        </a:rPr>
                                        <m:t>𝐩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ℰ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We can express the Dirichlet energy algebraically: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𝐟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 the (symmetric positive semi-definite)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𝐯𝐰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𝐞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∋</m:t>
                                    </m:r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1" i="0" smtClean="0">
                                                <a:latin typeface="Cambria Math" panose="02040503050406030204" pitchFamily="18" charset="0"/>
                                              </a:rPr>
                                              <m:t>𝐞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</m:e>
                              <m:e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−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0">
                                            <a:latin typeface="Cambria Math" panose="02040503050406030204" pitchFamily="18" charset="0"/>
                                          </a:rPr>
                                          <m:t>𝐯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1" i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or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          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5DACB7-8871-1ECD-811C-5B13695E8A6B}"/>
                  </a:ext>
                </a:extLst>
              </p:cNvPr>
              <p:cNvSpPr txBox="1"/>
              <p:nvPr/>
            </p:nvSpPr>
            <p:spPr>
              <a:xfrm>
                <a:off x="1481886" y="6038647"/>
                <a:ext cx="9228232" cy="70788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The matrix </a:t>
                </a:r>
                <a14:m>
                  <m:oMath xmlns:m="http://schemas.openxmlformats.org/officeDocument/2006/math">
                    <m:r>
                      <a:rPr lang="en-US" sz="4000" b="1" i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US" sz="4000" dirty="0"/>
                  <a:t> is called the </a:t>
                </a:r>
                <a:r>
                  <a:rPr lang="en-US" sz="4000" i="1" dirty="0"/>
                  <a:t>stiffness matrix.</a:t>
                </a:r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5DACB7-8871-1ECD-811C-5B13695E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886" y="6038647"/>
                <a:ext cx="9228232" cy="707886"/>
              </a:xfrm>
              <a:prstGeom prst="rect">
                <a:avLst/>
              </a:prstGeom>
              <a:blipFill>
                <a:blip r:embed="rId3"/>
                <a:stretch>
                  <a:fillRect l="-1647" t="-13333" r="-1713" b="-3333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164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signals on curves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a signal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a smoothed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should be:</a:t>
                </a:r>
              </a:p>
              <a:p>
                <a:pPr lvl="1"/>
                <a:r>
                  <a:rPr lang="en-US" dirty="0"/>
                  <a:t>Close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: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-norm of the difference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should be small</a:t>
                </a:r>
              </a:p>
              <a:p>
                <a:pPr lvl="1"/>
                <a:r>
                  <a:rPr lang="en-US" dirty="0"/>
                  <a:t>Smooth: The Dirichlet energy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should be small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We measure the quality of a smoothed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by defining an energy measuring how well it satisfies the two properties: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54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signals on curves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a signal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a smoothed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should be:</a:t>
                </a:r>
              </a:p>
              <a:p>
                <a:pPr lvl="1"/>
                <a:r>
                  <a:rPr lang="en-US" dirty="0"/>
                  <a:t>Close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: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-norm of the difference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should be small</a:t>
                </a:r>
              </a:p>
              <a:p>
                <a:pPr lvl="1"/>
                <a:r>
                  <a:rPr lang="en-US" dirty="0"/>
                  <a:t>Smooth: The Dirichlet energy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should be small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We measure the quality of a smoothed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by defining an energy measuring how well it satisfies the two properties: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42D712-27B2-3235-A027-A9D05467BEEA}"/>
                  </a:ext>
                </a:extLst>
              </p:cNvPr>
              <p:cNvSpPr txBox="1"/>
              <p:nvPr/>
            </p:nvSpPr>
            <p:spPr>
              <a:xfrm>
                <a:off x="2158785" y="5075304"/>
                <a:ext cx="7882479" cy="138499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The parameter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800" dirty="0"/>
                  <a:t> balances the two desiderata:</a:t>
                </a:r>
              </a:p>
              <a:p>
                <a:pPr lvl="1"/>
                <a:r>
                  <a:rPr lang="en-US" sz="2800" dirty="0"/>
                  <a:t>Small values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closer to the original curve</a:t>
                </a:r>
              </a:p>
              <a:p>
                <a:pPr lvl="1"/>
                <a:r>
                  <a:rPr lang="en-US" sz="2800" dirty="0"/>
                  <a:t>Larger values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smoother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42D712-27B2-3235-A027-A9D05467B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785" y="5075304"/>
                <a:ext cx="7882479" cy="1384995"/>
              </a:xfrm>
              <a:prstGeom prst="rect">
                <a:avLst/>
              </a:prstGeom>
              <a:blipFill>
                <a:blip r:embed="rId3"/>
                <a:stretch>
                  <a:fillRect l="-1388" t="-3896" r="-540" b="-1039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677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signals on curves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Solve for the scalar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minimizing: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Expressed algebraically, we get: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acc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This function is minimized when the gradient at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𝐟</m:t>
                    </m:r>
                  </m:oMath>
                </a14:m>
                <a:r>
                  <a:rPr lang="en-US" dirty="0"/>
                  <a:t> is zero: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𝐟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−2⋅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</m:t>
                              </m:r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𝐒</m:t>
                              </m:r>
                            </m:e>
                          </m:d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𝐌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11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 post-smoothing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a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we can smooth the curve by:</a:t>
                </a:r>
              </a:p>
              <a:p>
                <a:pPr lvl="1"/>
                <a:r>
                  <a:rPr lang="en-US" dirty="0"/>
                  <a:t>Treating the coordinates of the vertices as functions,</a:t>
                </a:r>
              </a:p>
              <a:p>
                <a:pPr lvl="1"/>
                <a:r>
                  <a:rPr lang="en-US" dirty="0"/>
                  <a:t>Smoothing the coordinate functions independently, and</a:t>
                </a:r>
              </a:p>
              <a:p>
                <a:pPr lvl="1"/>
                <a:r>
                  <a:rPr lang="en-US" dirty="0"/>
                  <a:t>Over-writing the vertex coordinates with the smoothed coordinates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816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ow outline on a white background&#10;&#10;Description automatically generated">
            <a:extLst>
              <a:ext uri="{FF2B5EF4-FFF2-40B4-BE49-F238E27FC236}">
                <a16:creationId xmlns:a16="http://schemas.microsoft.com/office/drawing/2014/main" id="{CF381226-8B9C-4603-BD87-657C990BEE2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213" y="2990008"/>
            <a:ext cx="3657600" cy="3657600"/>
          </a:xfrm>
          <a:prstGeom prst="rect">
            <a:avLst/>
          </a:prstGeom>
        </p:spPr>
      </p:pic>
      <p:pic>
        <p:nvPicPr>
          <p:cNvPr id="7" name="Picture 6" descr="A cow outline on a white background&#10;&#10;Description automatically generated">
            <a:extLst>
              <a:ext uri="{FF2B5EF4-FFF2-40B4-BE49-F238E27FC236}">
                <a16:creationId xmlns:a16="http://schemas.microsoft.com/office/drawing/2014/main" id="{7280CC88-794B-F52F-75B2-625218ABE7A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60" y="2990008"/>
            <a:ext cx="3657600" cy="36576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4EA7C42-263E-2BBB-AE63-AA6574400D55}"/>
              </a:ext>
            </a:extLst>
          </p:cNvPr>
          <p:cNvSpPr/>
          <p:nvPr/>
        </p:nvSpPr>
        <p:spPr>
          <a:xfrm>
            <a:off x="5774596" y="4598906"/>
            <a:ext cx="704007" cy="4369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E315FD-921B-4DD3-592D-65A82137F9AD}"/>
              </a:ext>
            </a:extLst>
          </p:cNvPr>
          <p:cNvSpPr txBox="1"/>
          <p:nvPr/>
        </p:nvSpPr>
        <p:spPr>
          <a:xfrm>
            <a:off x="2018896" y="6027003"/>
            <a:ext cx="8174354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u="sng" dirty="0"/>
              <a:t>Note</a:t>
            </a:r>
            <a:r>
              <a:rPr lang="en-US" sz="2400" dirty="0"/>
              <a:t>:</a:t>
            </a:r>
          </a:p>
          <a:p>
            <a:r>
              <a:rPr lang="en-US" sz="2400" dirty="0"/>
              <a:t>Implicitly, we are treating edges between vertices as straight.</a:t>
            </a:r>
          </a:p>
        </p:txBody>
      </p:sp>
    </p:spTree>
    <p:extLst>
      <p:ext uri="{BB962C8B-B14F-4D97-AF65-F5344CB8AC3E}">
        <p14:creationId xmlns:p14="http://schemas.microsoft.com/office/powerpoint/2010/main" val="2228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(solving)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Smoothing requires solving a linear system of the form: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</m:t>
                              </m:r>
                              <m:r>
                                <a:rPr lang="en-US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𝐒</m:t>
                              </m:r>
                            </m:e>
                          </m:d>
                        </m:e>
                        <m:sup>
                          <m:r>
                            <a:rPr lang="en-US" sz="28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8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𝐌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</m:oMath>
                  </m:oMathPara>
                </a14:m>
                <a:br>
                  <a:rPr lang="en-US" sz="2800" b="1" dirty="0"/>
                </a:br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×|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2800" dirty="0"/>
                  <a:t> are the mass and stiffness matrices.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Because the matrix </a:t>
                </a:r>
                <a14:m>
                  <m:oMath xmlns:m="http://schemas.openxmlformats.org/officeDocument/2006/math">
                    <m:r>
                      <a:rPr lang="en-US" sz="2800" b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𝐌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US" sz="2800" dirty="0"/>
                  <a:t> is sparse, symmetric, and positive-definite, we can use the sparse Cholesky factorization in standard libraries like Eigen</a:t>
                </a:r>
                <a:r>
                  <a:rPr lang="en-US" sz="2800" i="1" baseline="30000" dirty="0"/>
                  <a:t>*</a:t>
                </a:r>
                <a:r>
                  <a:rPr lang="en-US" sz="2800" dirty="0"/>
                  <a:t> to solve the linear system.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225EBBD-1467-94EE-922A-1990054C3E7E}"/>
              </a:ext>
            </a:extLst>
          </p:cNvPr>
          <p:cNvSpPr txBox="1"/>
          <p:nvPr/>
        </p:nvSpPr>
        <p:spPr>
          <a:xfrm>
            <a:off x="9190105" y="6500559"/>
            <a:ext cx="29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https://eigen.tuxfamily.org/</a:t>
            </a:r>
          </a:p>
        </p:txBody>
      </p:sp>
    </p:spTree>
    <p:extLst>
      <p:ext uri="{BB962C8B-B14F-4D97-AF65-F5344CB8AC3E}">
        <p14:creationId xmlns:p14="http://schemas.microsoft.com/office/powerpoint/2010/main" val="137009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(constructing)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Smoothing requires solving a linear system of the form: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𝐌</m:t>
                              </m:r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𝐒</m:t>
                              </m:r>
                            </m:e>
                          </m:d>
                        </m:e>
                        <m:sup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𝐌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</m:oMath>
                  </m:oMathPara>
                </a14:m>
                <a:br>
                  <a:rPr lang="en-US" b="1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×|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 are the mass and stiffness matrices.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challenging part is constructing the system matrices: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𝐯𝐰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b="1" i="0">
                                        <a:latin typeface="Cambria Math" panose="02040503050406030204" pitchFamily="18" charset="0"/>
                                      </a:rPr>
                                      <m:t>𝐞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∋</m:t>
                                    </m:r>
                                    <m:r>
                                      <a:rPr lang="en-US" sz="2000" b="1" i="0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1" i="0" smtClean="0">
                                            <a:latin typeface="Cambria Math" panose="02040503050406030204" pitchFamily="18" charset="0"/>
                                          </a:rPr>
                                          <m:t>𝐞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  <m:e>
                                <m:r>
                                  <a:rPr lang="en-US" sz="2000" b="1" i="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               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0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1" i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or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1" i="0" smtClean="0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                        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b="1" i="0">
                                        <a:latin typeface="Cambria Math" panose="02040503050406030204" pitchFamily="18" charset="0"/>
                                      </a:rPr>
                                      <m:t>𝐞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∋</m:t>
                                    </m:r>
                                    <m:r>
                                      <a:rPr lang="en-US" sz="2000" b="1" i="0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1" i="0" smtClean="0">
                                                <a:latin typeface="Cambria Math" panose="02040503050406030204" pitchFamily="18" charset="0"/>
                                              </a:rPr>
                                              <m:t>𝐞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</m:e>
                              <m:e>
                                <m:r>
                                  <a:rPr lang="en-US" sz="2000" b="1" i="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               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 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1" i="0">
                                            <a:latin typeface="Cambria Math" panose="02040503050406030204" pitchFamily="18" charset="0"/>
                                          </a:rPr>
                                          <m:t>𝐯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b="1" i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0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1" i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or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1" i="0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5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9369-6D30-2FC0-EB57-29964664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17E9E0-4E05-6322-345A-6044E5BCC6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2D grid, we can compute 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-level-set.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17E9E0-4E05-6322-345A-6044E5BCC6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white silhouette of a dog&#10;&#10;Description automatically generated">
            <a:extLst>
              <a:ext uri="{FF2B5EF4-FFF2-40B4-BE49-F238E27FC236}">
                <a16:creationId xmlns:a16="http://schemas.microsoft.com/office/drawing/2014/main" id="{EAAD5EC0-36BD-3EBD-9BAE-6FE9DE91B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2400" y="2990416"/>
            <a:ext cx="3657600" cy="3657600"/>
          </a:xfrm>
          <a:prstGeom prst="rect">
            <a:avLst/>
          </a:prstGeom>
        </p:spPr>
      </p:pic>
      <p:pic>
        <p:nvPicPr>
          <p:cNvPr id="9" name="Picture 8" descr="A cow outline on a white background&#10;&#10;Description automatically generated">
            <a:extLst>
              <a:ext uri="{FF2B5EF4-FFF2-40B4-BE49-F238E27FC236}">
                <a16:creationId xmlns:a16="http://schemas.microsoft.com/office/drawing/2014/main" id="{CCD975EB-BB7E-041A-657C-87CFCDAEF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47" y="2990416"/>
            <a:ext cx="3657600" cy="36576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8EEAC0B-6177-B433-8A5E-E0A832C90681}"/>
              </a:ext>
            </a:extLst>
          </p:cNvPr>
          <p:cNvSpPr/>
          <p:nvPr/>
        </p:nvSpPr>
        <p:spPr>
          <a:xfrm>
            <a:off x="3614767" y="4711484"/>
            <a:ext cx="805912" cy="3719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27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(constructing)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Packages like Eigen support construction of sparse matrices via </a:t>
                </a:r>
                <a:r>
                  <a:rPr lang="en-US" i="1" dirty="0"/>
                  <a:t>assembly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Create a list (e.g. </a:t>
                </a:r>
                <a:r>
                  <a:rPr lang="en-US" dirty="0">
                    <a:latin typeface="Consolas" panose="020B0609020204030204" pitchFamily="49" charset="0"/>
                  </a:rPr>
                  <a:t>std::vector</a:t>
                </a:r>
                <a:r>
                  <a:rPr lang="en-US" dirty="0"/>
                  <a:t>) of three-tuples describing the row index, column index, and value of the matrix entries</a:t>
                </a:r>
              </a:p>
              <a:p>
                <a:pPr lvl="1"/>
                <a:r>
                  <a:rPr lang="en-US" dirty="0"/>
                  <a:t>Declare a sparse matrix of the appropriate dimensions</a:t>
                </a:r>
              </a:p>
              <a:p>
                <a:pPr lvl="1"/>
                <a:r>
                  <a:rPr lang="en-US" dirty="0"/>
                  <a:t>Populate the sparse matrix with the list of three-tuples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</a:t>
                </a:r>
              </a:p>
              <a:p>
                <a:pPr lvl="1"/>
                <a:r>
                  <a:rPr lang="en-US" dirty="0"/>
                  <a:t>The list </a:t>
                </a:r>
                <a:r>
                  <a:rPr lang="en-US" b="1" dirty="0"/>
                  <a:t>can</a:t>
                </a:r>
                <a:r>
                  <a:rPr lang="en-US" dirty="0"/>
                  <a:t> have multiple three-tuples with same row and column indices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The populated matrix will store the sum of the matrix entries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2058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12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(constructing)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6AE4-CFCA-A5F9-3658-159E818E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#include &lt;Eigen/Sparse&gt;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unsigned int </a:t>
            </a:r>
            <a:r>
              <a:rPr lang="en-US" dirty="0" err="1">
                <a:latin typeface="Consolas" panose="020B0609020204030204" pitchFamily="49" charset="0"/>
              </a:rPr>
              <a:t>nV</a:t>
            </a:r>
            <a:r>
              <a:rPr lang="en-US" dirty="0">
                <a:latin typeface="Consolas" panose="020B0609020204030204" pitchFamily="49" charset="0"/>
              </a:rPr>
              <a:t>; // the number of vertices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std::vector&lt; Eigen::Triplet&lt; double &gt; &gt; triplets;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// set the triplets by iterating over the edges and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// adding matrix entry contributions from each edge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Eigen::</a:t>
            </a:r>
            <a:r>
              <a:rPr lang="en-US" dirty="0" err="1">
                <a:latin typeface="Consolas" panose="020B0609020204030204" pitchFamily="49" charset="0"/>
              </a:rPr>
              <a:t>SparseMatrix</a:t>
            </a:r>
            <a:r>
              <a:rPr lang="en-US" dirty="0">
                <a:latin typeface="Consolas" panose="020B0609020204030204" pitchFamily="49" charset="0"/>
              </a:rPr>
              <a:t>&lt; double &gt; M( </a:t>
            </a:r>
            <a:r>
              <a:rPr lang="en-US" dirty="0" err="1">
                <a:latin typeface="Consolas" panose="020B0609020204030204" pitchFamily="49" charset="0"/>
              </a:rPr>
              <a:t>nV</a:t>
            </a:r>
            <a:r>
              <a:rPr lang="en-US" dirty="0">
                <a:latin typeface="Consolas" panose="020B0609020204030204" pitchFamily="49" charset="0"/>
              </a:rPr>
              <a:t> , </a:t>
            </a:r>
            <a:r>
              <a:rPr lang="en-US" dirty="0" err="1">
                <a:latin typeface="Consolas" panose="020B0609020204030204" pitchFamily="49" charset="0"/>
              </a:rPr>
              <a:t>nV</a:t>
            </a:r>
            <a:r>
              <a:rPr lang="en-US" dirty="0">
                <a:latin typeface="Consolas" panose="020B0609020204030204" pitchFamily="49" charset="0"/>
              </a:rPr>
              <a:t> );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M.setFromTriplets</a:t>
            </a:r>
            <a:r>
              <a:rPr lang="en-US" dirty="0">
                <a:latin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</a:rPr>
              <a:t>triplets.begin</a:t>
            </a:r>
            <a:r>
              <a:rPr lang="en-US" dirty="0">
                <a:latin typeface="Consolas" panose="020B0609020204030204" pitchFamily="49" charset="0"/>
              </a:rPr>
              <a:t>() , </a:t>
            </a:r>
            <a:r>
              <a:rPr lang="en-US" dirty="0" err="1">
                <a:latin typeface="Consolas" panose="020B0609020204030204" pitchFamily="49" charset="0"/>
              </a:rPr>
              <a:t>triplets.end</a:t>
            </a:r>
            <a:r>
              <a:rPr lang="en-US" dirty="0">
                <a:latin typeface="Consolas" panose="020B0609020204030204" pitchFamily="49" charset="0"/>
              </a:rPr>
              <a:t>() );</a:t>
            </a:r>
          </a:p>
        </p:txBody>
      </p:sp>
    </p:spTree>
    <p:extLst>
      <p:ext uri="{BB962C8B-B14F-4D97-AF65-F5344CB8AC3E}">
        <p14:creationId xmlns:p14="http://schemas.microsoft.com/office/powerpoint/2010/main" val="215410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Smoothing: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6AE4-CFCA-A5F9-3658-159E818E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Pre-smoothing:</a:t>
            </a:r>
          </a:p>
          <a:p>
            <a:pPr lvl="1"/>
            <a:r>
              <a:rPr lang="en-US" dirty="0"/>
              <a:t>Smooth the signal, extract the curve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The topology can change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dirty="0">
                <a:solidFill>
                  <a:schemeClr val="bg1"/>
                </a:solidFill>
              </a:rPr>
              <a:t>Vertices cannot be tracked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Post-smoothing:</a:t>
            </a:r>
          </a:p>
          <a:p>
            <a:pPr lvl="1"/>
            <a:r>
              <a:rPr lang="en-US" dirty="0"/>
              <a:t>Extract the curve, smooth the geometry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Vertices can be tracked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dirty="0">
                <a:solidFill>
                  <a:schemeClr val="bg1"/>
                </a:solidFill>
              </a:rPr>
              <a:t>Topology is fixed</a:t>
            </a:r>
          </a:p>
        </p:txBody>
      </p:sp>
    </p:spTree>
    <p:extLst>
      <p:ext uri="{BB962C8B-B14F-4D97-AF65-F5344CB8AC3E}">
        <p14:creationId xmlns:p14="http://schemas.microsoft.com/office/powerpoint/2010/main" val="1028347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Smoothing: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6AE4-CFCA-A5F9-3658-159E818E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Pre-smoothing:</a:t>
            </a:r>
          </a:p>
          <a:p>
            <a:pPr lvl="1"/>
            <a:r>
              <a:rPr lang="en-US" dirty="0"/>
              <a:t>Smooth the signal, extract the curve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The topology can change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dirty="0"/>
              <a:t>Vertices cannot be tracked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Post-smoothing:</a:t>
            </a:r>
          </a:p>
          <a:p>
            <a:pPr lvl="1"/>
            <a:r>
              <a:rPr lang="en-US" dirty="0"/>
              <a:t>Extract the curve, smooth the geometry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Vertices can be tracked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dirty="0"/>
              <a:t>Topology/connectivity is fixed</a:t>
            </a:r>
          </a:p>
        </p:txBody>
      </p:sp>
    </p:spTree>
    <p:extLst>
      <p:ext uri="{BB962C8B-B14F-4D97-AF65-F5344CB8AC3E}">
        <p14:creationId xmlns:p14="http://schemas.microsoft.com/office/powerpoint/2010/main" val="34415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9369-6D30-2FC0-EB57-29964664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17E9E0-4E05-6322-345A-6044E5BCC6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2D grid, we can compute 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-level-set.</a:t>
                </a:r>
              </a:p>
              <a:p>
                <a:pPr lvl="1"/>
                <a:r>
                  <a:rPr lang="en-US" dirty="0"/>
                  <a:t>But if the signal is noisy (or quantized),</a:t>
                </a:r>
                <a:br>
                  <a:rPr lang="en-US" dirty="0"/>
                </a:br>
                <a:r>
                  <a:rPr lang="en-US" dirty="0"/>
                  <a:t>the level-set may be noisy (or aliased)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17E9E0-4E05-6322-345A-6044E5BCC6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white silhouette of a dog&#10;&#10;Description automatically generated">
            <a:extLst>
              <a:ext uri="{FF2B5EF4-FFF2-40B4-BE49-F238E27FC236}">
                <a16:creationId xmlns:a16="http://schemas.microsoft.com/office/drawing/2014/main" id="{EAAD5EC0-36BD-3EBD-9BAE-6FE9DE91B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2400" y="2990416"/>
            <a:ext cx="3657600" cy="3657600"/>
          </a:xfrm>
          <a:prstGeom prst="rect">
            <a:avLst/>
          </a:prstGeom>
        </p:spPr>
      </p:pic>
      <p:pic>
        <p:nvPicPr>
          <p:cNvPr id="9" name="Picture 8" descr="A cow outline on a white background&#10;&#10;Description automatically generated">
            <a:extLst>
              <a:ext uri="{FF2B5EF4-FFF2-40B4-BE49-F238E27FC236}">
                <a16:creationId xmlns:a16="http://schemas.microsoft.com/office/drawing/2014/main" id="{CCD975EB-BB7E-041A-657C-87CFCDAEF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47" y="2990416"/>
            <a:ext cx="3657600" cy="36576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8EEAC0B-6177-B433-8A5E-E0A832C90681}"/>
              </a:ext>
            </a:extLst>
          </p:cNvPr>
          <p:cNvSpPr/>
          <p:nvPr/>
        </p:nvSpPr>
        <p:spPr>
          <a:xfrm>
            <a:off x="3614767" y="4711484"/>
            <a:ext cx="805912" cy="3719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B1889C7-A6A4-048B-0F42-46C370C8F8CA}"/>
              </a:ext>
            </a:extLst>
          </p:cNvPr>
          <p:cNvGrpSpPr/>
          <p:nvPr/>
        </p:nvGrpSpPr>
        <p:grpSpPr>
          <a:xfrm>
            <a:off x="7002647" y="2984500"/>
            <a:ext cx="4973453" cy="3673475"/>
            <a:chOff x="7002647" y="2984500"/>
            <a:chExt cx="4973453" cy="3673475"/>
          </a:xfrm>
        </p:grpSpPr>
        <p:pic>
          <p:nvPicPr>
            <p:cNvPr id="7" name="Picture 6" descr="A black outline of a map&#10;&#10;Description automatically generated">
              <a:extLst>
                <a:ext uri="{FF2B5EF4-FFF2-40B4-BE49-F238E27FC236}">
                  <a16:creationId xmlns:a16="http://schemas.microsoft.com/office/drawing/2014/main" id="{350A1DED-C34E-F93D-908E-B9DAB2C81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8500" y="2990088"/>
              <a:ext cx="3657600" cy="3657600"/>
            </a:xfrm>
            <a:prstGeom prst="rect">
              <a:avLst/>
            </a:prstGeom>
            <a:ln w="25400">
              <a:solidFill>
                <a:srgbClr val="002060"/>
              </a:solidFill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336CD0-9000-82D4-A6DB-13D906ACE0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02647" y="3793207"/>
              <a:ext cx="693553" cy="693553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F56992-3397-C595-04E3-8A067ECB07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400" y="2984500"/>
              <a:ext cx="1290638" cy="80645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384B68-213A-3C0A-C4E0-014BE430EAA0}"/>
                </a:ext>
              </a:extLst>
            </p:cNvPr>
            <p:cNvCxnSpPr>
              <a:cxnSpLocks/>
            </p:cNvCxnSpPr>
            <p:nvPr/>
          </p:nvCxnSpPr>
          <p:spPr>
            <a:xfrm>
              <a:off x="7002647" y="4486760"/>
              <a:ext cx="1303153" cy="2171215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392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9369-6D30-2FC0-EB57-29964664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17E9E0-4E05-6322-345A-6044E5BCC6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2D grid, we can compute 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-level-set.</a:t>
                </a:r>
              </a:p>
              <a:p>
                <a:pPr lvl="1"/>
                <a:r>
                  <a:rPr lang="en-US" dirty="0"/>
                  <a:t>But if the signal is noisy (or quantized),</a:t>
                </a:r>
                <a:br>
                  <a:rPr lang="en-US" dirty="0"/>
                </a:br>
                <a:r>
                  <a:rPr lang="en-US" dirty="0"/>
                  <a:t>the level-set may be noisy (or aliased)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fix this in two ways:</a:t>
                </a:r>
              </a:p>
              <a:p>
                <a:pPr lvl="1"/>
                <a:r>
                  <a:rPr lang="en-US" dirty="0"/>
                  <a:t>Pre-smoothing the grid</a:t>
                </a:r>
              </a:p>
              <a:p>
                <a:pPr lvl="1"/>
                <a:r>
                  <a:rPr lang="en-US" dirty="0"/>
                  <a:t>Post-smoothing the geometry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17E9E0-4E05-6322-345A-6044E5BCC6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80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9369-6D30-2FC0-EB57-29964664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Grid pre-smoothing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E9E0-4E05-6322-345A-6044E5BC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 2D grid, we can smooth the grid of values by replacing each value by the weighted average of the values in the neighborhood.</a:t>
            </a:r>
          </a:p>
        </p:txBody>
      </p:sp>
      <p:pic>
        <p:nvPicPr>
          <p:cNvPr id="6" name="Picture 5" descr="A white silhouette of a dog&#10;&#10;Description automatically generated">
            <a:extLst>
              <a:ext uri="{FF2B5EF4-FFF2-40B4-BE49-F238E27FC236}">
                <a16:creationId xmlns:a16="http://schemas.microsoft.com/office/drawing/2014/main" id="{8A33D5A1-8191-BFE5-2B27-D485B1938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7898" y="2688200"/>
            <a:ext cx="2743200" cy="2743200"/>
          </a:xfrm>
          <a:prstGeom prst="rect">
            <a:avLst/>
          </a:prstGeom>
        </p:spPr>
      </p:pic>
      <p:pic>
        <p:nvPicPr>
          <p:cNvPr id="18" name="Picture 17" descr="A cow outline on a white background&#10;&#10;Description automatically generated">
            <a:extLst>
              <a:ext uri="{FF2B5EF4-FFF2-40B4-BE49-F238E27FC236}">
                <a16:creationId xmlns:a16="http://schemas.microsoft.com/office/drawing/2014/main" id="{117F0B7A-7387-467A-8575-F66731D42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49" y="2737426"/>
            <a:ext cx="2743200" cy="2743200"/>
          </a:xfrm>
          <a:prstGeom prst="rect">
            <a:avLst/>
          </a:prstGeom>
        </p:spPr>
      </p:pic>
      <p:pic>
        <p:nvPicPr>
          <p:cNvPr id="20" name="Picture 19" descr="A white silhouette of a dog&#10;&#10;Description automatically generated">
            <a:extLst>
              <a:ext uri="{FF2B5EF4-FFF2-40B4-BE49-F238E27FC236}">
                <a16:creationId xmlns:a16="http://schemas.microsoft.com/office/drawing/2014/main" id="{E4314EB9-4B5E-7672-CE8E-B8D974B29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36208" y="2688336"/>
            <a:ext cx="2743200" cy="2743200"/>
          </a:xfrm>
          <a:prstGeom prst="rect">
            <a:avLst/>
          </a:prstGeom>
        </p:spPr>
      </p:pic>
      <p:pic>
        <p:nvPicPr>
          <p:cNvPr id="22" name="Picture 21" descr="A cow outline on a white background&#10;&#10;Description automatically generated">
            <a:extLst>
              <a:ext uri="{FF2B5EF4-FFF2-40B4-BE49-F238E27FC236}">
                <a16:creationId xmlns:a16="http://schemas.microsoft.com/office/drawing/2014/main" id="{BDD3E5CC-80C2-827D-9BBB-BA75CA5AB6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280" y="26882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5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9369-6D30-2FC0-EB57-29964664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Grid pre-smoothing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E9E0-4E05-6322-345A-6044E5BC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 2D grid, we can smooth the grid of values by replacing each value by the weighted average of the values in the neighborhood.</a:t>
            </a:r>
          </a:p>
        </p:txBody>
      </p:sp>
      <p:pic>
        <p:nvPicPr>
          <p:cNvPr id="6" name="Picture 5" descr="A white silhouette of a dog&#10;&#10;Description automatically generated">
            <a:extLst>
              <a:ext uri="{FF2B5EF4-FFF2-40B4-BE49-F238E27FC236}">
                <a16:creationId xmlns:a16="http://schemas.microsoft.com/office/drawing/2014/main" id="{8A33D5A1-8191-BFE5-2B27-D485B1938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7898" y="2688200"/>
            <a:ext cx="2743200" cy="2743200"/>
          </a:xfrm>
          <a:prstGeom prst="rect">
            <a:avLst/>
          </a:prstGeom>
        </p:spPr>
      </p:pic>
      <p:pic>
        <p:nvPicPr>
          <p:cNvPr id="18" name="Picture 17" descr="A cow outline on a white background&#10;&#10;Description automatically generated">
            <a:extLst>
              <a:ext uri="{FF2B5EF4-FFF2-40B4-BE49-F238E27FC236}">
                <a16:creationId xmlns:a16="http://schemas.microsoft.com/office/drawing/2014/main" id="{117F0B7A-7387-467A-8575-F66731D42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49" y="2737426"/>
            <a:ext cx="2743200" cy="2743200"/>
          </a:xfrm>
          <a:prstGeom prst="rect">
            <a:avLst/>
          </a:prstGeom>
        </p:spPr>
      </p:pic>
      <p:pic>
        <p:nvPicPr>
          <p:cNvPr id="20" name="Picture 19" descr="A white silhouette of a dog&#10;&#10;Description automatically generated">
            <a:extLst>
              <a:ext uri="{FF2B5EF4-FFF2-40B4-BE49-F238E27FC236}">
                <a16:creationId xmlns:a16="http://schemas.microsoft.com/office/drawing/2014/main" id="{E4314EB9-4B5E-7672-CE8E-B8D974B29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36208" y="2688336"/>
            <a:ext cx="2743200" cy="2743200"/>
          </a:xfrm>
          <a:prstGeom prst="rect">
            <a:avLst/>
          </a:prstGeom>
        </p:spPr>
      </p:pic>
      <p:pic>
        <p:nvPicPr>
          <p:cNvPr id="22" name="Picture 21" descr="A cow outline on a white background&#10;&#10;Description automatically generated">
            <a:extLst>
              <a:ext uri="{FF2B5EF4-FFF2-40B4-BE49-F238E27FC236}">
                <a16:creationId xmlns:a16="http://schemas.microsoft.com/office/drawing/2014/main" id="{BDD3E5CC-80C2-827D-9BBB-BA75CA5AB6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280" y="2734056"/>
            <a:ext cx="2743200" cy="2743200"/>
          </a:xfrm>
          <a:prstGeom prst="rect">
            <a:avLst/>
          </a:prstGeom>
        </p:spPr>
      </p:pic>
      <p:pic>
        <p:nvPicPr>
          <p:cNvPr id="24" name="Picture 23" descr="A black outline of a map&#10;&#10;Description automatically generated">
            <a:extLst>
              <a:ext uri="{FF2B5EF4-FFF2-40B4-BE49-F238E27FC236}">
                <a16:creationId xmlns:a16="http://schemas.microsoft.com/office/drawing/2014/main" id="{3BE9068C-055D-D176-B40C-D4A2F3B312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72" y="4096512"/>
            <a:ext cx="2743200" cy="2743200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pic>
        <p:nvPicPr>
          <p:cNvPr id="26" name="Picture 25" descr="A line drawing of a road&#10;&#10;Description automatically generated">
            <a:extLst>
              <a:ext uri="{FF2B5EF4-FFF2-40B4-BE49-F238E27FC236}">
                <a16:creationId xmlns:a16="http://schemas.microsoft.com/office/drawing/2014/main" id="{D40AA02F-9AC4-8E0F-D74E-11EE3E1FE2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88" y="4096512"/>
            <a:ext cx="2743200" cy="2743200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CBB3929F-8A86-60E4-B6C0-126ECE189AAC}"/>
              </a:ext>
            </a:extLst>
          </p:cNvPr>
          <p:cNvGrpSpPr/>
          <p:nvPr/>
        </p:nvGrpSpPr>
        <p:grpSpPr>
          <a:xfrm>
            <a:off x="1712913" y="3316637"/>
            <a:ext cx="3874224" cy="3527076"/>
            <a:chOff x="1712913" y="3316637"/>
            <a:chExt cx="3874224" cy="352707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938226-76CE-0D5B-1597-02A268F2B0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6947" y="3316637"/>
              <a:ext cx="550190" cy="55019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6DCED2-6294-C084-FD69-6B3127FF31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2913" y="3322638"/>
              <a:ext cx="3325812" cy="76200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5EA1E10-D302-4C7B-B53D-B9E79A0DB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8338" y="3868738"/>
              <a:ext cx="1104900" cy="2974975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16CA380-27E8-DB54-612E-3FF908C520C9}"/>
              </a:ext>
            </a:extLst>
          </p:cNvPr>
          <p:cNvGrpSpPr/>
          <p:nvPr/>
        </p:nvGrpSpPr>
        <p:grpSpPr>
          <a:xfrm>
            <a:off x="7790610" y="3315426"/>
            <a:ext cx="3874224" cy="3527076"/>
            <a:chOff x="1712913" y="3316637"/>
            <a:chExt cx="3874224" cy="352707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1825C72-AA5F-B43F-984B-2B1CC7872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6947" y="3316637"/>
              <a:ext cx="550190" cy="55019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2C3FAE0-FEB6-B0B4-E427-ED6B1271A0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2913" y="3322638"/>
              <a:ext cx="3325812" cy="76200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6322DC0-D300-E01F-229C-D5EEFE06A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8338" y="3868738"/>
              <a:ext cx="1104900" cy="2974975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970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9369-6D30-2FC0-EB57-29964664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Curve post-smoothing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E9E0-4E05-6322-345A-6044E5BC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Independently, we can smooth the geometry of the level-set curve, after it has been extracted.</a:t>
            </a:r>
          </a:p>
        </p:txBody>
      </p:sp>
    </p:spTree>
    <p:extLst>
      <p:ext uri="{BB962C8B-B14F-4D97-AF65-F5344CB8AC3E}">
        <p14:creationId xmlns:p14="http://schemas.microsoft.com/office/powerpoint/2010/main" val="223343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724-97BC-4501-2FB4-69A8237E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real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we can define the constant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gradient of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at a point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76AE4-CFCA-A5F9-3658-159E818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73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1857</Words>
  <Application>Microsoft Office PowerPoint</Application>
  <PresentationFormat>Widescreen</PresentationFormat>
  <Paragraphs>220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Aptos</vt:lpstr>
      <vt:lpstr>Aptos Display</vt:lpstr>
      <vt:lpstr>Arial</vt:lpstr>
      <vt:lpstr>Cambria Math</vt:lpstr>
      <vt:lpstr>Consolas</vt:lpstr>
      <vt:lpstr>Wingdings</vt:lpstr>
      <vt:lpstr>Office Theme</vt:lpstr>
      <vt:lpstr>Smoothing</vt:lpstr>
      <vt:lpstr>Outline</vt:lpstr>
      <vt:lpstr>Motivation</vt:lpstr>
      <vt:lpstr>Motivation</vt:lpstr>
      <vt:lpstr>Motivation</vt:lpstr>
      <vt:lpstr>Motivation: Grid pre-smoothing</vt:lpstr>
      <vt:lpstr>Motivation: Grid pre-smoothing</vt:lpstr>
      <vt:lpstr>Motivation: Curve post-smoothing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Signals on curves</vt:lpstr>
      <vt:lpstr>L_2-norm on curves</vt:lpstr>
      <vt:lpstr>L_2-norm on curves</vt:lpstr>
      <vt:lpstr>L_2-norm on curves</vt:lpstr>
      <vt:lpstr>Dirichlet energy on curves</vt:lpstr>
      <vt:lpstr>Dirichlet energy on curves</vt:lpstr>
      <vt:lpstr>Dirichlet energy on curves</vt:lpstr>
      <vt:lpstr>Smoothing signals on curves</vt:lpstr>
      <vt:lpstr>Smoothing signals on curves</vt:lpstr>
      <vt:lpstr>Smoothing signals on curves</vt:lpstr>
      <vt:lpstr>Curve post-smoothing</vt:lpstr>
      <vt:lpstr>Implementation (solving)</vt:lpstr>
      <vt:lpstr>Implementation (constructing)</vt:lpstr>
      <vt:lpstr>Implementation (constructing)</vt:lpstr>
      <vt:lpstr>Implementation (constructing)</vt:lpstr>
      <vt:lpstr>Smoothing: recap</vt:lpstr>
      <vt:lpstr>Smoothing: 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Misha Kazhdan</dc:creator>
  <cp:lastModifiedBy>Misha Kazhdan</cp:lastModifiedBy>
  <cp:revision>28</cp:revision>
  <dcterms:created xsi:type="dcterms:W3CDTF">2024-07-16T17:56:50Z</dcterms:created>
  <dcterms:modified xsi:type="dcterms:W3CDTF">2024-07-25T14:09:38Z</dcterms:modified>
</cp:coreProperties>
</file>