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9" r:id="rId3"/>
    <p:sldId id="310" r:id="rId4"/>
    <p:sldId id="317" r:id="rId5"/>
    <p:sldId id="327" r:id="rId6"/>
    <p:sldId id="302" r:id="rId7"/>
    <p:sldId id="305" r:id="rId8"/>
    <p:sldId id="306" r:id="rId9"/>
    <p:sldId id="309" r:id="rId10"/>
    <p:sldId id="308" r:id="rId11"/>
    <p:sldId id="307" r:id="rId12"/>
    <p:sldId id="301" r:id="rId13"/>
    <p:sldId id="292" r:id="rId14"/>
    <p:sldId id="293" r:id="rId15"/>
    <p:sldId id="294" r:id="rId16"/>
    <p:sldId id="295" r:id="rId17"/>
    <p:sldId id="296" r:id="rId18"/>
    <p:sldId id="298" r:id="rId19"/>
    <p:sldId id="299" r:id="rId20"/>
    <p:sldId id="300" r:id="rId21"/>
    <p:sldId id="314" r:id="rId22"/>
    <p:sldId id="315" r:id="rId23"/>
    <p:sldId id="316" r:id="rId24"/>
    <p:sldId id="318" r:id="rId25"/>
    <p:sldId id="319" r:id="rId26"/>
    <p:sldId id="323" r:id="rId27"/>
    <p:sldId id="322" r:id="rId28"/>
    <p:sldId id="325" r:id="rId29"/>
    <p:sldId id="326" r:id="rId30"/>
    <p:sldId id="32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00000"/>
    <a:srgbClr val="004980"/>
    <a:srgbClr val="0192FF"/>
    <a:srgbClr val="FF4141"/>
    <a:srgbClr val="FF6969"/>
    <a:srgbClr val="003E6C"/>
    <a:srgbClr val="800000"/>
    <a:srgbClr val="FF8181"/>
    <a:srgbClr val="D4E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8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A2E0D-269E-4C4E-874F-9939BC3E8DD7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26B9E-9DA6-4A07-A24A-02981F63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28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30906-50B3-8B8F-72A6-94D9E5B4B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8A79A-A9EC-ECE4-8B30-C70B5ADFF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88B5E-31CA-7595-1A56-99EB37BF8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29D26-B823-D5DF-2B31-8D4872D51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5AE86-08CA-9432-A5F0-50C9348D9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23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0A558-8F87-5C6A-4019-E06B9BAA6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206A88-301E-3DCB-8C3B-387899DC4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3F696-DB7B-8051-6D22-6DECE2937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D6FC6-4ED4-1731-C2AA-4B608C7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41853-0C79-0F8E-1F25-4614129D4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C12237-FB5D-05D2-52FC-E35E5A9EA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ED6C6-32A1-ED19-0A81-2D49AB0E6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A4943-E0DB-ED66-96C9-B6DCE8454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1FF6C-6EA5-1A9B-EF5A-75C16186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AEA14-D759-169F-62D4-2D136187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7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30FA8-B195-C224-BCD7-FB14B89BE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0ABB5-CF59-7C4F-13F1-9813096DD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7D131-7436-E150-70EE-14A56184A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D8B9D-4DB4-A12F-57C8-192D6CB7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1B390-6052-322C-3260-67DB1872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059EE-E001-CEC4-17E0-D689F1CC2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4C7B4-F6EC-A5B1-2C77-53AD89CE9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7677C-5BB3-5C1B-ADF4-86051397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43775-0E5C-BFC3-2DC7-6F5F0AB4F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1BD56-17C1-DA02-1655-42037D63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7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F2B28-5C28-2E36-B04B-A999E988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C6F48-4BD1-7D8C-0FF6-A014BE798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36158-F95E-AC59-40B8-3217AD5F5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CE9E2-FA7F-AACE-67B4-B2D20CF2B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D2AFD-5F37-21B5-FCC8-956EEC5E3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639DD-D9E2-1DBE-5410-2205117E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0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C21A7-DDED-41EC-B92C-4D89B1F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4AA37-BFC9-52DF-2EF1-35A7FE9E9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E4770-13E1-C774-5A24-D4DF4406F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8F6FF8-066F-E6C4-FCF4-9B72E07E7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8F362-0FF7-5D25-50F4-949F77165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2EAAC0-75F6-0493-B596-79E179F9F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6E327F-C838-AC99-A6BF-67A272B21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A8474-CDF7-809F-CBE7-55647203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7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D6DDA-4CB3-DB0C-732A-35B9C834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4F196E-608A-BE5D-BD9B-E53B3CDDA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32C07A-02ED-2DA2-7ED4-0FD7F5A68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974FB-6158-973F-65F1-BE108EF4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1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E5E33A-382F-8A0F-DC02-E120A624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0400F0-B592-EC16-FDA3-43FD5A631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9AD5E-8339-560A-5318-9AF98E7ED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35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7E92D-77E1-526F-A802-0D10EC3FF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D6CCB-F442-8E61-1823-6C3526C32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733CD-F6EB-F674-06CB-A351A317B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98E76-AA1C-7FE5-9CDC-9B24B46B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35BC9-7B5A-3F65-5826-70D7BBD8D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179DB-588B-006E-6DEF-96F555A0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4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31D2-1B97-9E08-2889-21C0812B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D661A-4590-471D-C493-209CAFC94B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2903F-CBF1-8D7E-20C9-2AE6D1125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B5FBA-8FE6-0DFE-E4C8-88F96ECAD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6C8CF-BA6D-5BF5-1739-7F235E5F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9AF1B-6687-7AE5-CF32-5394D253F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56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3942C-E263-8272-37B0-411433764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A0117-2179-6150-0049-37D1D978A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B4742-9A0C-DFEE-E26C-017B7ADE6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57B4E3-A0BC-41B9-A1A3-8CC9BC3F08B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189E7-CFF6-341E-3047-91041838D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A697D-9B9B-6FA3-D077-441F58451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9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11.png"/><Relationship Id="rId21" Type="http://schemas.openxmlformats.org/officeDocument/2006/relationships/image" Target="../media/image3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5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5" Type="http://schemas.openxmlformats.org/officeDocument/2006/relationships/image" Target="../media/image12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10" Type="http://schemas.openxmlformats.org/officeDocument/2006/relationships/image" Target="../media/image17.png"/><Relationship Id="rId19" Type="http://schemas.openxmlformats.org/officeDocument/2006/relationships/image" Target="../media/image28.png"/><Relationship Id="rId31" Type="http://schemas.openxmlformats.org/officeDocument/2006/relationships/image" Target="../media/image40.png"/><Relationship Id="rId4" Type="http://schemas.openxmlformats.org/officeDocument/2006/relationships/image" Target="../media/image10.jp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22.png"/><Relationship Id="rId21" Type="http://schemas.openxmlformats.org/officeDocument/2006/relationships/image" Target="../media/image3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5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5" Type="http://schemas.openxmlformats.org/officeDocument/2006/relationships/image" Target="../media/image12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10" Type="http://schemas.openxmlformats.org/officeDocument/2006/relationships/image" Target="../media/image17.png"/><Relationship Id="rId19" Type="http://schemas.openxmlformats.org/officeDocument/2006/relationships/image" Target="../media/image28.png"/><Relationship Id="rId31" Type="http://schemas.openxmlformats.org/officeDocument/2006/relationships/image" Target="../media/image40.png"/><Relationship Id="rId4" Type="http://schemas.openxmlformats.org/officeDocument/2006/relationships/image" Target="../media/image10.jp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4.png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4.png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4.png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14.jpg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140.png"/><Relationship Id="rId7" Type="http://schemas.openxmlformats.org/officeDocument/2006/relationships/image" Target="../media/image43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49.png"/><Relationship Id="rId4" Type="http://schemas.openxmlformats.org/officeDocument/2006/relationships/image" Target="../media/image15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g"/><Relationship Id="rId3" Type="http://schemas.openxmlformats.org/officeDocument/2006/relationships/image" Target="../media/image140.png"/><Relationship Id="rId7" Type="http://schemas.openxmlformats.org/officeDocument/2006/relationships/image" Target="../media/image5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49.png"/><Relationship Id="rId4" Type="http://schemas.openxmlformats.org/officeDocument/2006/relationships/image" Target="../media/image15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jpg"/><Relationship Id="rId13" Type="http://schemas.openxmlformats.org/officeDocument/2006/relationships/image" Target="../media/image68.png"/><Relationship Id="rId3" Type="http://schemas.openxmlformats.org/officeDocument/2006/relationships/image" Target="../media/image52.jpg"/><Relationship Id="rId7" Type="http://schemas.openxmlformats.org/officeDocument/2006/relationships/image" Target="../media/image56.jpg"/><Relationship Id="rId12" Type="http://schemas.openxmlformats.org/officeDocument/2006/relationships/image" Target="../media/image6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jpg"/><Relationship Id="rId11" Type="http://schemas.openxmlformats.org/officeDocument/2006/relationships/image" Target="../media/image66.png"/><Relationship Id="rId5" Type="http://schemas.openxmlformats.org/officeDocument/2006/relationships/image" Target="../media/image54.jpg"/><Relationship Id="rId15" Type="http://schemas.openxmlformats.org/officeDocument/2006/relationships/image" Target="../media/image58.jpg"/><Relationship Id="rId10" Type="http://schemas.openxmlformats.org/officeDocument/2006/relationships/image" Target="../media/image65.png"/><Relationship Id="rId4" Type="http://schemas.openxmlformats.org/officeDocument/2006/relationships/image" Target="../media/image53.jp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jpg"/><Relationship Id="rId13" Type="http://schemas.openxmlformats.org/officeDocument/2006/relationships/image" Target="../media/image68.png"/><Relationship Id="rId3" Type="http://schemas.openxmlformats.org/officeDocument/2006/relationships/image" Target="../media/image52.jpg"/><Relationship Id="rId7" Type="http://schemas.openxmlformats.org/officeDocument/2006/relationships/image" Target="../media/image56.jpg"/><Relationship Id="rId12" Type="http://schemas.openxmlformats.org/officeDocument/2006/relationships/image" Target="../media/image67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jpg"/><Relationship Id="rId11" Type="http://schemas.openxmlformats.org/officeDocument/2006/relationships/image" Target="../media/image66.png"/><Relationship Id="rId5" Type="http://schemas.openxmlformats.org/officeDocument/2006/relationships/image" Target="../media/image54.jpg"/><Relationship Id="rId10" Type="http://schemas.openxmlformats.org/officeDocument/2006/relationships/image" Target="../media/image65.png"/><Relationship Id="rId4" Type="http://schemas.openxmlformats.org/officeDocument/2006/relationships/image" Target="../media/image53.jp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3" Type="http://schemas.openxmlformats.org/officeDocument/2006/relationships/image" Target="../media/image10.jpg"/><Relationship Id="rId21" Type="http://schemas.openxmlformats.org/officeDocument/2006/relationships/image" Target="../media/image91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" Type="http://schemas.openxmlformats.org/officeDocument/2006/relationships/image" Target="../media/image73.png"/><Relationship Id="rId16" Type="http://schemas.openxmlformats.org/officeDocument/2006/relationships/image" Target="../media/image86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5" Type="http://schemas.openxmlformats.org/officeDocument/2006/relationships/image" Target="../media/image85.png"/><Relationship Id="rId10" Type="http://schemas.openxmlformats.org/officeDocument/2006/relationships/image" Target="../media/image80.png"/><Relationship Id="rId19" Type="http://schemas.openxmlformats.org/officeDocument/2006/relationships/image" Target="../media/image89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3" Type="http://schemas.openxmlformats.org/officeDocument/2006/relationships/image" Target="../media/image10.jpg"/><Relationship Id="rId21" Type="http://schemas.openxmlformats.org/officeDocument/2006/relationships/image" Target="../media/image91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" Type="http://schemas.openxmlformats.org/officeDocument/2006/relationships/image" Target="../media/image73.png"/><Relationship Id="rId16" Type="http://schemas.openxmlformats.org/officeDocument/2006/relationships/image" Target="../media/image86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5" Type="http://schemas.openxmlformats.org/officeDocument/2006/relationships/image" Target="../media/image85.png"/><Relationship Id="rId10" Type="http://schemas.openxmlformats.org/officeDocument/2006/relationships/image" Target="../media/image80.png"/><Relationship Id="rId19" Type="http://schemas.openxmlformats.org/officeDocument/2006/relationships/image" Target="../media/image89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Relationship Id="rId22" Type="http://schemas.openxmlformats.org/officeDocument/2006/relationships/image" Target="../media/image9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26" Type="http://schemas.openxmlformats.org/officeDocument/2006/relationships/image" Target="../media/image115.png"/><Relationship Id="rId3" Type="http://schemas.openxmlformats.org/officeDocument/2006/relationships/image" Target="../media/image10.jpg"/><Relationship Id="rId21" Type="http://schemas.openxmlformats.org/officeDocument/2006/relationships/image" Target="../media/image111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17" Type="http://schemas.openxmlformats.org/officeDocument/2006/relationships/image" Target="../media/image107.png"/><Relationship Id="rId25" Type="http://schemas.openxmlformats.org/officeDocument/2006/relationships/image" Target="../media/image114.png"/><Relationship Id="rId2" Type="http://schemas.openxmlformats.org/officeDocument/2006/relationships/image" Target="../media/image93.png"/><Relationship Id="rId16" Type="http://schemas.openxmlformats.org/officeDocument/2006/relationships/image" Target="../media/image106.png"/><Relationship Id="rId20" Type="http://schemas.openxmlformats.org/officeDocument/2006/relationships/image" Target="../media/image110.png"/><Relationship Id="rId29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24" Type="http://schemas.openxmlformats.org/officeDocument/2006/relationships/image" Target="../media/image113.png"/><Relationship Id="rId32" Type="http://schemas.openxmlformats.org/officeDocument/2006/relationships/image" Target="../media/image121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23" Type="http://schemas.openxmlformats.org/officeDocument/2006/relationships/image" Target="../media/image112.png"/><Relationship Id="rId28" Type="http://schemas.openxmlformats.org/officeDocument/2006/relationships/image" Target="../media/image117.png"/><Relationship Id="rId10" Type="http://schemas.openxmlformats.org/officeDocument/2006/relationships/image" Target="../media/image100.png"/><Relationship Id="rId19" Type="http://schemas.openxmlformats.org/officeDocument/2006/relationships/image" Target="../media/image109.png"/><Relationship Id="rId31" Type="http://schemas.openxmlformats.org/officeDocument/2006/relationships/image" Target="../media/image12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Relationship Id="rId22" Type="http://schemas.openxmlformats.org/officeDocument/2006/relationships/image" Target="../media/image9.png"/><Relationship Id="rId27" Type="http://schemas.openxmlformats.org/officeDocument/2006/relationships/image" Target="../media/image116.png"/><Relationship Id="rId30" Type="http://schemas.openxmlformats.org/officeDocument/2006/relationships/image" Target="../media/image11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21.png"/><Relationship Id="rId18" Type="http://schemas.openxmlformats.org/officeDocument/2006/relationships/image" Target="../media/image126.png"/><Relationship Id="rId26" Type="http://schemas.openxmlformats.org/officeDocument/2006/relationships/image" Target="../media/image134.png"/><Relationship Id="rId3" Type="http://schemas.openxmlformats.org/officeDocument/2006/relationships/image" Target="../media/image9.png"/><Relationship Id="rId21" Type="http://schemas.openxmlformats.org/officeDocument/2006/relationships/image" Target="../media/image129.png"/><Relationship Id="rId7" Type="http://schemas.openxmlformats.org/officeDocument/2006/relationships/image" Target="../media/image115.png"/><Relationship Id="rId12" Type="http://schemas.openxmlformats.org/officeDocument/2006/relationships/image" Target="../media/image120.png"/><Relationship Id="rId17" Type="http://schemas.openxmlformats.org/officeDocument/2006/relationships/image" Target="../media/image125.png"/><Relationship Id="rId25" Type="http://schemas.openxmlformats.org/officeDocument/2006/relationships/image" Target="../media/image133.png"/><Relationship Id="rId2" Type="http://schemas.openxmlformats.org/officeDocument/2006/relationships/image" Target="../media/image420.png"/><Relationship Id="rId16" Type="http://schemas.openxmlformats.org/officeDocument/2006/relationships/image" Target="../media/image124.png"/><Relationship Id="rId20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11" Type="http://schemas.openxmlformats.org/officeDocument/2006/relationships/image" Target="../media/image119.png"/><Relationship Id="rId24" Type="http://schemas.openxmlformats.org/officeDocument/2006/relationships/image" Target="../media/image132.png"/><Relationship Id="rId5" Type="http://schemas.openxmlformats.org/officeDocument/2006/relationships/image" Target="../media/image113.png"/><Relationship Id="rId15" Type="http://schemas.openxmlformats.org/officeDocument/2006/relationships/image" Target="../media/image123.png"/><Relationship Id="rId23" Type="http://schemas.openxmlformats.org/officeDocument/2006/relationships/image" Target="../media/image131.png"/><Relationship Id="rId28" Type="http://schemas.openxmlformats.org/officeDocument/2006/relationships/image" Target="../media/image136.png"/><Relationship Id="rId10" Type="http://schemas.openxmlformats.org/officeDocument/2006/relationships/image" Target="../media/image118.png"/><Relationship Id="rId19" Type="http://schemas.openxmlformats.org/officeDocument/2006/relationships/image" Target="../media/image127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Relationship Id="rId14" Type="http://schemas.openxmlformats.org/officeDocument/2006/relationships/image" Target="../media/image10.jpg"/><Relationship Id="rId22" Type="http://schemas.openxmlformats.org/officeDocument/2006/relationships/image" Target="../media/image130.png"/><Relationship Id="rId27" Type="http://schemas.openxmlformats.org/officeDocument/2006/relationships/image" Target="../media/image13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21.png"/><Relationship Id="rId18" Type="http://schemas.openxmlformats.org/officeDocument/2006/relationships/image" Target="../media/image126.png"/><Relationship Id="rId26" Type="http://schemas.openxmlformats.org/officeDocument/2006/relationships/image" Target="../media/image134.png"/><Relationship Id="rId3" Type="http://schemas.openxmlformats.org/officeDocument/2006/relationships/image" Target="../media/image9.png"/><Relationship Id="rId21" Type="http://schemas.openxmlformats.org/officeDocument/2006/relationships/image" Target="../media/image129.png"/><Relationship Id="rId7" Type="http://schemas.openxmlformats.org/officeDocument/2006/relationships/image" Target="../media/image115.png"/><Relationship Id="rId12" Type="http://schemas.openxmlformats.org/officeDocument/2006/relationships/image" Target="../media/image120.png"/><Relationship Id="rId17" Type="http://schemas.openxmlformats.org/officeDocument/2006/relationships/image" Target="../media/image125.png"/><Relationship Id="rId25" Type="http://schemas.openxmlformats.org/officeDocument/2006/relationships/image" Target="../media/image133.png"/><Relationship Id="rId2" Type="http://schemas.openxmlformats.org/officeDocument/2006/relationships/image" Target="../media/image137.png"/><Relationship Id="rId16" Type="http://schemas.openxmlformats.org/officeDocument/2006/relationships/image" Target="../media/image124.png"/><Relationship Id="rId20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11" Type="http://schemas.openxmlformats.org/officeDocument/2006/relationships/image" Target="../media/image119.png"/><Relationship Id="rId24" Type="http://schemas.openxmlformats.org/officeDocument/2006/relationships/image" Target="../media/image132.png"/><Relationship Id="rId5" Type="http://schemas.openxmlformats.org/officeDocument/2006/relationships/image" Target="../media/image113.png"/><Relationship Id="rId15" Type="http://schemas.openxmlformats.org/officeDocument/2006/relationships/image" Target="../media/image123.png"/><Relationship Id="rId23" Type="http://schemas.openxmlformats.org/officeDocument/2006/relationships/image" Target="../media/image131.png"/><Relationship Id="rId28" Type="http://schemas.openxmlformats.org/officeDocument/2006/relationships/image" Target="../media/image136.png"/><Relationship Id="rId10" Type="http://schemas.openxmlformats.org/officeDocument/2006/relationships/image" Target="../media/image118.png"/><Relationship Id="rId19" Type="http://schemas.openxmlformats.org/officeDocument/2006/relationships/image" Target="../media/image127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Relationship Id="rId14" Type="http://schemas.openxmlformats.org/officeDocument/2006/relationships/image" Target="../media/image10.jpg"/><Relationship Id="rId22" Type="http://schemas.openxmlformats.org/officeDocument/2006/relationships/image" Target="../media/image130.png"/><Relationship Id="rId27" Type="http://schemas.openxmlformats.org/officeDocument/2006/relationships/image" Target="../media/image1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71.jpg"/><Relationship Id="rId4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jpg"/><Relationship Id="rId13" Type="http://schemas.openxmlformats.org/officeDocument/2006/relationships/image" Target="../media/image150.png"/><Relationship Id="rId3" Type="http://schemas.openxmlformats.org/officeDocument/2006/relationships/image" Target="../media/image123.jpg"/><Relationship Id="rId7" Type="http://schemas.openxmlformats.org/officeDocument/2006/relationships/image" Target="../media/image127.jpg"/><Relationship Id="rId12" Type="http://schemas.openxmlformats.org/officeDocument/2006/relationships/image" Target="../media/image14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jpg"/><Relationship Id="rId11" Type="http://schemas.openxmlformats.org/officeDocument/2006/relationships/image" Target="../media/image148.png"/><Relationship Id="rId5" Type="http://schemas.openxmlformats.org/officeDocument/2006/relationships/image" Target="../media/image125.jpg"/><Relationship Id="rId10" Type="http://schemas.openxmlformats.org/officeDocument/2006/relationships/image" Target="../media/image147.png"/><Relationship Id="rId4" Type="http://schemas.openxmlformats.org/officeDocument/2006/relationships/image" Target="../media/image124.jpg"/><Relationship Id="rId9" Type="http://schemas.openxmlformats.org/officeDocument/2006/relationships/image" Target="../media/image146.png"/><Relationship Id="rId14" Type="http://schemas.openxmlformats.org/officeDocument/2006/relationships/image" Target="../media/image15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81A1-8D2F-8276-C7FD-57C9C63E15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Multi-Label</a:t>
            </a:r>
            <a:br>
              <a:rPr lang="en-US" dirty="0"/>
            </a:br>
            <a:r>
              <a:rPr lang="en-US" dirty="0"/>
              <a:t>Marching Triangles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EBC86-5276-F41F-17DB-C092C08C0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Misha Kazhdan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28F32-5A8A-2234-C057-F1B6D4F186FA}"/>
              </a:ext>
            </a:extLst>
          </p:cNvPr>
          <p:cNvSpPr txBox="1"/>
          <p:nvPr/>
        </p:nvSpPr>
        <p:spPr>
          <a:xfrm>
            <a:off x="2265556" y="6488668"/>
            <a:ext cx="993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See also: </a:t>
            </a:r>
            <a:r>
              <a:rPr lang="en-US" i="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Interactive Modelling of Volumetric Musculoskeletal Anatomy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 [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Neue-Light"/>
              </a:rPr>
              <a:t>Abdrashitov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Neue-Light"/>
              </a:rPr>
              <a:t> </a:t>
            </a:r>
            <a:r>
              <a:rPr lang="en-US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Neue-Light"/>
              </a:rPr>
              <a:t>et al.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HelveticaNeue-Light"/>
              </a:rPr>
              <a:t>, 2021]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960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A51724-97BC-4501-2FB4-69A8237EE9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Review: affine functions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A51724-97BC-4501-2FB4-69A8237EE9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Fact:</a:t>
                </a:r>
              </a:p>
              <a:p>
                <a:pPr marL="457200" lvl="1" indent="0">
                  <a:buNone/>
                </a:pPr>
                <a:r>
                  <a:rPr lang="en-US" dirty="0"/>
                  <a:t>Given a collection of affine functions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set of points where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functions are simultaneously maximized: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1≤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br>
                  <a:rPr lang="en-US" dirty="0"/>
                </a:br>
                <a:r>
                  <a:rPr lang="en-US" dirty="0"/>
                  <a:t>is a convex subset of a hyperplane.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Proof:</a:t>
                </a:r>
              </a:p>
              <a:p>
                <a:pPr marL="457200" lvl="1" indent="0">
                  <a:buNone/>
                </a:pPr>
                <a:r>
                  <a:rPr lang="en-US" dirty="0"/>
                  <a:t>The set of points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simultaneously dominate</a:t>
                </a:r>
                <a:br>
                  <a:rPr lang="en-US" dirty="0"/>
                </a:br>
                <a:r>
                  <a:rPr lang="en-US" dirty="0"/>
                  <a:t>lies in the hyperplane where they are equal, intersected</a:t>
                </a:r>
                <a:br>
                  <a:rPr lang="en-US" dirty="0"/>
                </a:br>
                <a:r>
                  <a:rPr lang="en-US" dirty="0"/>
                  <a:t>with a set of half-spaces: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∩</m:t>
                      </m:r>
                      <m:nary>
                        <m:naryPr>
                          <m:chr m:val="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i="1" dirty="0">
                          <a:latin typeface="Cambria Math" panose="02040503050406030204" pitchFamily="18" charset="0"/>
                        </a:rPr>
                        <m:t>∩</m:t>
                      </m:r>
                      <m:nary>
                        <m:naryPr>
                          <m:chr m:val="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1217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EE49ECA-B449-E553-97F0-F76EAD8756C6}"/>
              </a:ext>
            </a:extLst>
          </p:cNvPr>
          <p:cNvSpPr/>
          <p:nvPr/>
        </p:nvSpPr>
        <p:spPr>
          <a:xfrm>
            <a:off x="7075357" y="5687157"/>
            <a:ext cx="1349115" cy="116923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white background with black lines&#10;&#10;Description automatically generated">
            <a:extLst>
              <a:ext uri="{FF2B5EF4-FFF2-40B4-BE49-F238E27FC236}">
                <a16:creationId xmlns:a16="http://schemas.microsoft.com/office/drawing/2014/main" id="{AF8E9D79-B3CB-8FBC-8743-0BC73FAD96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728" y="3913632"/>
            <a:ext cx="2743200" cy="27432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D313D2B-F028-B871-C21B-C412B8E7AA24}"/>
              </a:ext>
            </a:extLst>
          </p:cNvPr>
          <p:cNvSpPr>
            <a:spLocks noChangeAspect="1"/>
          </p:cNvSpPr>
          <p:nvPr/>
        </p:nvSpPr>
        <p:spPr>
          <a:xfrm>
            <a:off x="9252646" y="3916545"/>
            <a:ext cx="2743200" cy="2743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0DBDC4A-E91D-84EF-92E9-DF46DB7B8C01}"/>
              </a:ext>
            </a:extLst>
          </p:cNvPr>
          <p:cNvGrpSpPr/>
          <p:nvPr/>
        </p:nvGrpSpPr>
        <p:grpSpPr>
          <a:xfrm>
            <a:off x="9206918" y="3996181"/>
            <a:ext cx="2718140" cy="2367730"/>
            <a:chOff x="8800981" y="615206"/>
            <a:chExt cx="2718140" cy="23677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3B85657-2275-330F-1657-58D2882EA2E1}"/>
                    </a:ext>
                  </a:extLst>
                </p:cNvPr>
                <p:cNvSpPr txBox="1"/>
                <p:nvPr/>
              </p:nvSpPr>
              <p:spPr>
                <a:xfrm>
                  <a:off x="9329753" y="2644382"/>
                  <a:ext cx="44967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3B85657-2275-330F-1657-58D2882EA2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9753" y="2644382"/>
                  <a:ext cx="449674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1B3D311-602E-9152-4B7E-869CC91C0BFA}"/>
                    </a:ext>
                  </a:extLst>
                </p:cNvPr>
                <p:cNvSpPr txBox="1"/>
                <p:nvPr/>
              </p:nvSpPr>
              <p:spPr>
                <a:xfrm>
                  <a:off x="10160963" y="2401939"/>
                  <a:ext cx="44493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1B3D311-602E-9152-4B7E-869CC91C0B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0963" y="2401939"/>
                  <a:ext cx="444930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B7CB7840-A802-24C6-CE18-D60BD684D2AF}"/>
                    </a:ext>
                  </a:extLst>
                </p:cNvPr>
                <p:cNvSpPr txBox="1"/>
                <p:nvPr/>
              </p:nvSpPr>
              <p:spPr>
                <a:xfrm>
                  <a:off x="10909158" y="2389264"/>
                  <a:ext cx="44967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B7CB7840-A802-24C6-CE18-D60BD684D2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9158" y="2389264"/>
                  <a:ext cx="449674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AC8E11C-1B39-5E23-DACB-D1E5B75AED81}"/>
                    </a:ext>
                  </a:extLst>
                </p:cNvPr>
                <p:cNvSpPr txBox="1"/>
                <p:nvPr/>
              </p:nvSpPr>
              <p:spPr>
                <a:xfrm>
                  <a:off x="8800981" y="1735242"/>
                  <a:ext cx="44967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AC8E11C-1B39-5E23-DACB-D1E5B75AED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0981" y="1735242"/>
                  <a:ext cx="449674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3E0A3C95-6003-3A88-6C40-AF5D33A7CDEB}"/>
                    </a:ext>
                  </a:extLst>
                </p:cNvPr>
                <p:cNvSpPr txBox="1"/>
                <p:nvPr/>
              </p:nvSpPr>
              <p:spPr>
                <a:xfrm>
                  <a:off x="9465613" y="1785763"/>
                  <a:ext cx="44089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3E0A3C95-6003-3A88-6C40-AF5D33A7C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5613" y="1785763"/>
                  <a:ext cx="440890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055C3600-5603-3D0F-18B4-34D4CE50882C}"/>
                    </a:ext>
                  </a:extLst>
                </p:cNvPr>
                <p:cNvSpPr txBox="1"/>
                <p:nvPr/>
              </p:nvSpPr>
              <p:spPr>
                <a:xfrm>
                  <a:off x="10115979" y="1803296"/>
                  <a:ext cx="44967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055C3600-5603-3D0F-18B4-34D4CE5088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5979" y="1803296"/>
                  <a:ext cx="449674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54823A2-9B87-3531-E810-B0EDA096E7BF}"/>
                    </a:ext>
                  </a:extLst>
                </p:cNvPr>
                <p:cNvSpPr txBox="1"/>
                <p:nvPr/>
              </p:nvSpPr>
              <p:spPr>
                <a:xfrm>
                  <a:off x="8970360" y="705574"/>
                  <a:ext cx="44967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54823A2-9B87-3531-E810-B0EDA096E7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0360" y="705574"/>
                  <a:ext cx="449674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B667608-CA5B-423E-7E34-70A4EE04BD7B}"/>
                    </a:ext>
                  </a:extLst>
                </p:cNvPr>
                <p:cNvSpPr txBox="1"/>
                <p:nvPr/>
              </p:nvSpPr>
              <p:spPr>
                <a:xfrm>
                  <a:off x="9900669" y="936044"/>
                  <a:ext cx="44967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B667608-CA5B-423E-7E34-70A4EE04BD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0669" y="936044"/>
                  <a:ext cx="449674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7B9C854B-6E1E-8401-8A17-EAF6413C32E2}"/>
                    </a:ext>
                  </a:extLst>
                </p:cNvPr>
                <p:cNvSpPr txBox="1"/>
                <p:nvPr/>
              </p:nvSpPr>
              <p:spPr>
                <a:xfrm>
                  <a:off x="10751357" y="1139132"/>
                  <a:ext cx="44967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7B9C854B-6E1E-8401-8A17-EAF6413C32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1357" y="1139132"/>
                  <a:ext cx="449674" cy="33855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5679A43-D498-66D9-63C8-CDE0F8FE87D3}"/>
                    </a:ext>
                  </a:extLst>
                </p:cNvPr>
                <p:cNvSpPr txBox="1"/>
                <p:nvPr/>
              </p:nvSpPr>
              <p:spPr>
                <a:xfrm>
                  <a:off x="11072652" y="615206"/>
                  <a:ext cx="44646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5679A43-D498-66D9-63C8-CDE0F8FE8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2652" y="615206"/>
                  <a:ext cx="446469" cy="33855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5941D1B-B2DD-3ABB-7B8F-CD0B0095BC9D}"/>
              </a:ext>
            </a:extLst>
          </p:cNvPr>
          <p:cNvGrpSpPr/>
          <p:nvPr/>
        </p:nvGrpSpPr>
        <p:grpSpPr>
          <a:xfrm>
            <a:off x="9229970" y="4068621"/>
            <a:ext cx="2513661" cy="2255549"/>
            <a:chOff x="9229970" y="4068621"/>
            <a:chExt cx="2513661" cy="2255549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4D62E3F-DBA8-84C6-3369-67CABE83BF05}"/>
                </a:ext>
              </a:extLst>
            </p:cNvPr>
            <p:cNvGrpSpPr/>
            <p:nvPr/>
          </p:nvGrpSpPr>
          <p:grpSpPr>
            <a:xfrm>
              <a:off x="9229970" y="4068621"/>
              <a:ext cx="2513661" cy="2255549"/>
              <a:chOff x="9222286" y="4037885"/>
              <a:chExt cx="2513661" cy="225554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F467159D-8F9B-960E-74C2-71CE27FD90F1}"/>
                      </a:ext>
                    </a:extLst>
                  </p:cNvPr>
                  <p:cNvSpPr txBox="1"/>
                  <p:nvPr/>
                </p:nvSpPr>
                <p:spPr>
                  <a:xfrm>
                    <a:off x="9282007" y="5793291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F467159D-8F9B-960E-74C2-71CE27FD90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82007" y="5793291"/>
                    <a:ext cx="491288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2C3562F3-9D8A-E964-6F16-ECDD546564C4}"/>
                      </a:ext>
                    </a:extLst>
                  </p:cNvPr>
                  <p:cNvSpPr txBox="1"/>
                  <p:nvPr/>
                </p:nvSpPr>
                <p:spPr>
                  <a:xfrm>
                    <a:off x="9766426" y="5556633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2C3562F3-9D8A-E964-6F16-ECDD546564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66426" y="5556633"/>
                    <a:ext cx="491288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EEB898E9-1049-E590-91D6-C3246427B468}"/>
                      </a:ext>
                    </a:extLst>
                  </p:cNvPr>
                  <p:cNvSpPr txBox="1"/>
                  <p:nvPr/>
                </p:nvSpPr>
                <p:spPr>
                  <a:xfrm>
                    <a:off x="10272290" y="5985657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EEB898E9-1049-E590-91D6-C3246427B4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72290" y="5985657"/>
                    <a:ext cx="491288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436766E2-8FFB-1492-D51E-FD92896A6DBF}"/>
                      </a:ext>
                    </a:extLst>
                  </p:cNvPr>
                  <p:cNvSpPr txBox="1"/>
                  <p:nvPr/>
                </p:nvSpPr>
                <p:spPr>
                  <a:xfrm>
                    <a:off x="10782052" y="5867438"/>
                    <a:ext cx="48712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436766E2-8FFB-1492-D51E-FD92896A6D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82052" y="5867438"/>
                    <a:ext cx="487121" cy="30777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D844C17A-C37D-23F2-DD66-88FFFB12C877}"/>
                      </a:ext>
                    </a:extLst>
                  </p:cNvPr>
                  <p:cNvSpPr txBox="1"/>
                  <p:nvPr/>
                </p:nvSpPr>
                <p:spPr>
                  <a:xfrm>
                    <a:off x="10442676" y="5420486"/>
                    <a:ext cx="48712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D844C17A-C37D-23F2-DD66-88FFFB12C8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42676" y="5420486"/>
                    <a:ext cx="487121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6931F41B-D4E0-AD3B-4A0F-AB06CE9BD9F7}"/>
                      </a:ext>
                    </a:extLst>
                  </p:cNvPr>
                  <p:cNvSpPr txBox="1"/>
                  <p:nvPr/>
                </p:nvSpPr>
                <p:spPr>
                  <a:xfrm>
                    <a:off x="10731111" y="5193939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6931F41B-D4E0-AD3B-4A0F-AB06CE9BD9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31111" y="5193939"/>
                    <a:ext cx="491288" cy="30777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34503E18-74DA-314F-C9C8-BF0D99DF7D3B}"/>
                      </a:ext>
                    </a:extLst>
                  </p:cNvPr>
                  <p:cNvSpPr txBox="1"/>
                  <p:nvPr/>
                </p:nvSpPr>
                <p:spPr>
                  <a:xfrm>
                    <a:off x="11244659" y="5038979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28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34503E18-74DA-314F-C9C8-BF0D99DF7D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44659" y="5038979"/>
                    <a:ext cx="491288" cy="30777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3FC01FD2-3E85-1475-84BB-C01FE877DF5F}"/>
                      </a:ext>
                    </a:extLst>
                  </p:cNvPr>
                  <p:cNvSpPr txBox="1"/>
                  <p:nvPr/>
                </p:nvSpPr>
                <p:spPr>
                  <a:xfrm>
                    <a:off x="10491180" y="4953751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57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3FC01FD2-3E85-1475-84BB-C01FE877DF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91180" y="4953751"/>
                    <a:ext cx="491288" cy="30777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57BCC318-B979-7F76-0F77-DC0F41B46B4E}"/>
                      </a:ext>
                    </a:extLst>
                  </p:cNvPr>
                  <p:cNvSpPr txBox="1"/>
                  <p:nvPr/>
                </p:nvSpPr>
                <p:spPr>
                  <a:xfrm>
                    <a:off x="10136436" y="5198359"/>
                    <a:ext cx="48359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57BCC318-B979-7F76-0F77-DC0F41B46B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36436" y="5198359"/>
                    <a:ext cx="483594" cy="307777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470858C0-1A90-6259-C2D1-12CD8CB3EF5C}"/>
                      </a:ext>
                    </a:extLst>
                  </p:cNvPr>
                  <p:cNvSpPr txBox="1"/>
                  <p:nvPr/>
                </p:nvSpPr>
                <p:spPr>
                  <a:xfrm>
                    <a:off x="9533454" y="5143686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470858C0-1A90-6259-C2D1-12CD8CB3EF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33454" y="5143686"/>
                    <a:ext cx="491288" cy="307777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47CB912B-ACB6-826E-8E0A-04D73DFA06E9}"/>
                      </a:ext>
                    </a:extLst>
                  </p:cNvPr>
                  <p:cNvSpPr txBox="1"/>
                  <p:nvPr/>
                </p:nvSpPr>
                <p:spPr>
                  <a:xfrm>
                    <a:off x="9222286" y="4601389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36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47CB912B-ACB6-826E-8E0A-04D73DFA06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22286" y="4601389"/>
                    <a:ext cx="491288" cy="307777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C8AB7B1C-2D18-CD32-D15B-1314730D589B}"/>
                      </a:ext>
                    </a:extLst>
                  </p:cNvPr>
                  <p:cNvSpPr txBox="1"/>
                  <p:nvPr/>
                </p:nvSpPr>
                <p:spPr>
                  <a:xfrm>
                    <a:off x="9614501" y="4463065"/>
                    <a:ext cx="48359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46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C8AB7B1C-2D18-CD32-D15B-1314730D58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4501" y="4463065"/>
                    <a:ext cx="483594" cy="307777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136BA42C-3E3B-55C5-2F19-0927988FE892}"/>
                      </a:ext>
                    </a:extLst>
                  </p:cNvPr>
                  <p:cNvSpPr txBox="1"/>
                  <p:nvPr/>
                </p:nvSpPr>
                <p:spPr>
                  <a:xfrm>
                    <a:off x="9982053" y="4653885"/>
                    <a:ext cx="48359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47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136BA42C-3E3B-55C5-2F19-0927988FE8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82053" y="4653885"/>
                    <a:ext cx="483594" cy="307777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6A0AF5A-2D92-B53C-B4BB-551419BA440C}"/>
                      </a:ext>
                    </a:extLst>
                  </p:cNvPr>
                  <p:cNvSpPr txBox="1"/>
                  <p:nvPr/>
                </p:nvSpPr>
                <p:spPr>
                  <a:xfrm>
                    <a:off x="9804041" y="4037885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67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6A0AF5A-2D92-B53C-B4BB-551419BA44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04041" y="4037885"/>
                    <a:ext cx="491288" cy="307777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13F14CA2-5F2A-A0BD-0DB3-A0F72F58B912}"/>
                      </a:ext>
                    </a:extLst>
                  </p:cNvPr>
                  <p:cNvSpPr txBox="1"/>
                  <p:nvPr/>
                </p:nvSpPr>
                <p:spPr>
                  <a:xfrm>
                    <a:off x="10617265" y="4367017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78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13F14CA2-5F2A-A0BD-0DB3-A0F72F58B9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17265" y="4367017"/>
                    <a:ext cx="491288" cy="307777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1F7FC3E3-4BB9-7790-0128-FCE554850C65}"/>
                      </a:ext>
                    </a:extLst>
                  </p:cNvPr>
                  <p:cNvSpPr txBox="1"/>
                  <p:nvPr/>
                </p:nvSpPr>
                <p:spPr>
                  <a:xfrm>
                    <a:off x="11188030" y="4105171"/>
                    <a:ext cx="48808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89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1F7FC3E3-4BB9-7790-0128-FCE554850C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88030" y="4105171"/>
                    <a:ext cx="488082" cy="30777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18B760D-1C92-0AD8-3003-E5ED1372D366}"/>
                    </a:ext>
                  </a:extLst>
                </p:cNvPr>
                <p:cNvSpPr txBox="1"/>
                <p:nvPr/>
              </p:nvSpPr>
              <p:spPr>
                <a:xfrm>
                  <a:off x="10843364" y="5060047"/>
                  <a:ext cx="4912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4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58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18B760D-1C92-0AD8-3003-E5ED1372D3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3364" y="5060047"/>
                  <a:ext cx="491288" cy="307777"/>
                </a:xfrm>
                <a:prstGeom prst="rect">
                  <a:avLst/>
                </a:prstGeom>
                <a:blipFill>
                  <a:blip r:embed="rId31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429ABC39-81B5-EB43-2EF4-EA239D966A5F}"/>
                    </a:ext>
                  </a:extLst>
                </p:cNvPr>
                <p:cNvSpPr txBox="1"/>
                <p:nvPr/>
              </p:nvSpPr>
              <p:spPr>
                <a:xfrm>
                  <a:off x="10073684" y="5558227"/>
                  <a:ext cx="4871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4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429ABC39-81B5-EB43-2EF4-EA239D966A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3684" y="5558227"/>
                  <a:ext cx="487121" cy="307777"/>
                </a:xfrm>
                <a:prstGeom prst="rect">
                  <a:avLst/>
                </a:prstGeom>
                <a:blipFill>
                  <a:blip r:embed="rId32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2555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A51724-97BC-4501-2FB4-69A8237EE9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Review: affine functions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A51724-97BC-4501-2FB4-69A8237EE9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Fact:</a:t>
                </a:r>
              </a:p>
              <a:p>
                <a:pPr marL="457200" lvl="1" indent="0">
                  <a:buNone/>
                </a:pPr>
                <a:r>
                  <a:rPr lang="en-US" dirty="0"/>
                  <a:t>Given a collection of affine functions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set of points where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functions are simultaneously maximized: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𝐩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1≤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br>
                  <a:rPr lang="en-US" dirty="0"/>
                </a:br>
                <a:r>
                  <a:rPr lang="en-US" dirty="0"/>
                  <a:t>is a convex subset of a hyperplane.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is either empty or is an edge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1217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" name="Picture 75" descr="A white background with black lines&#10;&#10;Description automatically generated">
            <a:extLst>
              <a:ext uri="{FF2B5EF4-FFF2-40B4-BE49-F238E27FC236}">
                <a16:creationId xmlns:a16="http://schemas.microsoft.com/office/drawing/2014/main" id="{FEA85180-02BF-38DA-D7F2-8F9BD7F9C8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728" y="3913632"/>
            <a:ext cx="2743200" cy="2743200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9A5AA6E1-A944-BB1F-4C5D-8EAABFABAD83}"/>
              </a:ext>
            </a:extLst>
          </p:cNvPr>
          <p:cNvSpPr>
            <a:spLocks noChangeAspect="1"/>
          </p:cNvSpPr>
          <p:nvPr/>
        </p:nvSpPr>
        <p:spPr>
          <a:xfrm>
            <a:off x="9252646" y="3916545"/>
            <a:ext cx="2743200" cy="2743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98F2BAD-5B72-34AA-DE6C-3C436806CF0B}"/>
              </a:ext>
            </a:extLst>
          </p:cNvPr>
          <p:cNvGrpSpPr/>
          <p:nvPr/>
        </p:nvGrpSpPr>
        <p:grpSpPr>
          <a:xfrm>
            <a:off x="9206918" y="3996181"/>
            <a:ext cx="2718140" cy="2367730"/>
            <a:chOff x="8800981" y="615206"/>
            <a:chExt cx="2718140" cy="23677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FE8A9CDB-413C-23CF-6DC6-DF3BDEEAA677}"/>
                    </a:ext>
                  </a:extLst>
                </p:cNvPr>
                <p:cNvSpPr txBox="1"/>
                <p:nvPr/>
              </p:nvSpPr>
              <p:spPr>
                <a:xfrm>
                  <a:off x="9329753" y="2644382"/>
                  <a:ext cx="44967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FE8A9CDB-413C-23CF-6DC6-DF3BDEEAA6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9753" y="2644382"/>
                  <a:ext cx="449674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824C5A34-ABC7-9668-B9F3-6C9EFD2B77AB}"/>
                    </a:ext>
                  </a:extLst>
                </p:cNvPr>
                <p:cNvSpPr txBox="1"/>
                <p:nvPr/>
              </p:nvSpPr>
              <p:spPr>
                <a:xfrm>
                  <a:off x="10160963" y="2401939"/>
                  <a:ext cx="44493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824C5A34-ABC7-9668-B9F3-6C9EFD2B77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0963" y="2401939"/>
                  <a:ext cx="444930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6A3085DD-1902-9D45-7FF4-F7B04D0A0304}"/>
                    </a:ext>
                  </a:extLst>
                </p:cNvPr>
                <p:cNvSpPr txBox="1"/>
                <p:nvPr/>
              </p:nvSpPr>
              <p:spPr>
                <a:xfrm>
                  <a:off x="10909158" y="2389264"/>
                  <a:ext cx="44967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6A3085DD-1902-9D45-7FF4-F7B04D0A03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9158" y="2389264"/>
                  <a:ext cx="449674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C66F7AE0-8983-4802-7839-E5C427DE7265}"/>
                    </a:ext>
                  </a:extLst>
                </p:cNvPr>
                <p:cNvSpPr txBox="1"/>
                <p:nvPr/>
              </p:nvSpPr>
              <p:spPr>
                <a:xfrm>
                  <a:off x="8800981" y="1735242"/>
                  <a:ext cx="44967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C66F7AE0-8983-4802-7839-E5C427DE72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0981" y="1735242"/>
                  <a:ext cx="449674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BFD146CF-B18D-75C8-03AD-8CEBC42A5F09}"/>
                    </a:ext>
                  </a:extLst>
                </p:cNvPr>
                <p:cNvSpPr txBox="1"/>
                <p:nvPr/>
              </p:nvSpPr>
              <p:spPr>
                <a:xfrm>
                  <a:off x="9465613" y="1785763"/>
                  <a:ext cx="44089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BFD146CF-B18D-75C8-03AD-8CEBC42A5F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5613" y="1785763"/>
                  <a:ext cx="440890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8F8230E9-1238-874F-6318-C24711073F3E}"/>
                    </a:ext>
                  </a:extLst>
                </p:cNvPr>
                <p:cNvSpPr txBox="1"/>
                <p:nvPr/>
              </p:nvSpPr>
              <p:spPr>
                <a:xfrm>
                  <a:off x="10115979" y="1803296"/>
                  <a:ext cx="44967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8F8230E9-1238-874F-6318-C24711073F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5979" y="1803296"/>
                  <a:ext cx="449674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75B8527C-1522-24F7-1927-08E2DB7A1FCE}"/>
                    </a:ext>
                  </a:extLst>
                </p:cNvPr>
                <p:cNvSpPr txBox="1"/>
                <p:nvPr/>
              </p:nvSpPr>
              <p:spPr>
                <a:xfrm>
                  <a:off x="8970360" y="705574"/>
                  <a:ext cx="44967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75B8527C-1522-24F7-1927-08E2DB7A1F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0360" y="705574"/>
                  <a:ext cx="449674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27440EF9-C0D6-D264-0B91-0F2D531BEA1A}"/>
                    </a:ext>
                  </a:extLst>
                </p:cNvPr>
                <p:cNvSpPr txBox="1"/>
                <p:nvPr/>
              </p:nvSpPr>
              <p:spPr>
                <a:xfrm>
                  <a:off x="9900669" y="936044"/>
                  <a:ext cx="44967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27440EF9-C0D6-D264-0B91-0F2D531BEA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0669" y="936044"/>
                  <a:ext cx="449674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9CB47C88-8E6E-477E-E1E6-261A1A65783E}"/>
                    </a:ext>
                  </a:extLst>
                </p:cNvPr>
                <p:cNvSpPr txBox="1"/>
                <p:nvPr/>
              </p:nvSpPr>
              <p:spPr>
                <a:xfrm>
                  <a:off x="10751357" y="1139132"/>
                  <a:ext cx="44967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9CB47C88-8E6E-477E-E1E6-261A1A65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1357" y="1139132"/>
                  <a:ext cx="449674" cy="33855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E672B894-D460-2CDD-1D85-4E4DAA08A026}"/>
                    </a:ext>
                  </a:extLst>
                </p:cNvPr>
                <p:cNvSpPr txBox="1"/>
                <p:nvPr/>
              </p:nvSpPr>
              <p:spPr>
                <a:xfrm>
                  <a:off x="11072652" y="615206"/>
                  <a:ext cx="44646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E672B894-D460-2CDD-1D85-4E4DAA08A0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2652" y="615206"/>
                  <a:ext cx="446469" cy="33855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E3D8130-92B3-7DB7-2D45-5018FE30E4D7}"/>
              </a:ext>
            </a:extLst>
          </p:cNvPr>
          <p:cNvGrpSpPr/>
          <p:nvPr/>
        </p:nvGrpSpPr>
        <p:grpSpPr>
          <a:xfrm>
            <a:off x="9229970" y="4068621"/>
            <a:ext cx="2513661" cy="2255549"/>
            <a:chOff x="9229970" y="4068621"/>
            <a:chExt cx="2513661" cy="2255549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AA62FA82-EC63-466C-EA5E-632923385F14}"/>
                </a:ext>
              </a:extLst>
            </p:cNvPr>
            <p:cNvGrpSpPr/>
            <p:nvPr/>
          </p:nvGrpSpPr>
          <p:grpSpPr>
            <a:xfrm>
              <a:off x="9229970" y="4068621"/>
              <a:ext cx="2513661" cy="2255549"/>
              <a:chOff x="9222286" y="4037885"/>
              <a:chExt cx="2513661" cy="225554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EDF8622A-E056-AE72-3325-FC562827409D}"/>
                      </a:ext>
                    </a:extLst>
                  </p:cNvPr>
                  <p:cNvSpPr txBox="1"/>
                  <p:nvPr/>
                </p:nvSpPr>
                <p:spPr>
                  <a:xfrm>
                    <a:off x="9282007" y="5793291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EDF8622A-E056-AE72-3325-FC56282740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82007" y="5793291"/>
                    <a:ext cx="491288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6094484E-8999-0D22-051A-EF0C2B9C28DE}"/>
                      </a:ext>
                    </a:extLst>
                  </p:cNvPr>
                  <p:cNvSpPr txBox="1"/>
                  <p:nvPr/>
                </p:nvSpPr>
                <p:spPr>
                  <a:xfrm>
                    <a:off x="9766426" y="5556633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6094484E-8999-0D22-051A-EF0C2B9C28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66426" y="5556633"/>
                    <a:ext cx="491288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19686758-A747-4276-AAAC-66842557DE9B}"/>
                      </a:ext>
                    </a:extLst>
                  </p:cNvPr>
                  <p:cNvSpPr txBox="1"/>
                  <p:nvPr/>
                </p:nvSpPr>
                <p:spPr>
                  <a:xfrm>
                    <a:off x="10272290" y="5985657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19686758-A747-4276-AAAC-66842557DE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72290" y="5985657"/>
                    <a:ext cx="491288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57A6007E-F038-B416-BF36-5FFEED79B787}"/>
                      </a:ext>
                    </a:extLst>
                  </p:cNvPr>
                  <p:cNvSpPr txBox="1"/>
                  <p:nvPr/>
                </p:nvSpPr>
                <p:spPr>
                  <a:xfrm>
                    <a:off x="10782052" y="5867438"/>
                    <a:ext cx="48712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57A6007E-F038-B416-BF36-5FFEED79B7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82052" y="5867438"/>
                    <a:ext cx="487121" cy="30777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BA120EEF-FD08-0CDE-E15D-12B52EBDEA5A}"/>
                      </a:ext>
                    </a:extLst>
                  </p:cNvPr>
                  <p:cNvSpPr txBox="1"/>
                  <p:nvPr/>
                </p:nvSpPr>
                <p:spPr>
                  <a:xfrm>
                    <a:off x="10442676" y="5420486"/>
                    <a:ext cx="48712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BA120EEF-FD08-0CDE-E15D-12B52EBDEA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42676" y="5420486"/>
                    <a:ext cx="487121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E009D4F1-4A97-09EA-E45A-EC16560EB763}"/>
                      </a:ext>
                    </a:extLst>
                  </p:cNvPr>
                  <p:cNvSpPr txBox="1"/>
                  <p:nvPr/>
                </p:nvSpPr>
                <p:spPr>
                  <a:xfrm>
                    <a:off x="10731111" y="5193939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E009D4F1-4A97-09EA-E45A-EC16560EB7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31111" y="5193939"/>
                    <a:ext cx="491288" cy="30777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FFE503B5-E2E1-65B1-59FD-84CA52D34D74}"/>
                      </a:ext>
                    </a:extLst>
                  </p:cNvPr>
                  <p:cNvSpPr txBox="1"/>
                  <p:nvPr/>
                </p:nvSpPr>
                <p:spPr>
                  <a:xfrm>
                    <a:off x="11244659" y="5038979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28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FFE503B5-E2E1-65B1-59FD-84CA52D34D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44659" y="5038979"/>
                    <a:ext cx="491288" cy="30777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E7A6DB96-9FEA-C817-EDAD-92348F5373DB}"/>
                      </a:ext>
                    </a:extLst>
                  </p:cNvPr>
                  <p:cNvSpPr txBox="1"/>
                  <p:nvPr/>
                </p:nvSpPr>
                <p:spPr>
                  <a:xfrm>
                    <a:off x="10491180" y="4953751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57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E7A6DB96-9FEA-C817-EDAD-92348F5373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91180" y="4953751"/>
                    <a:ext cx="491288" cy="30777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23580C3A-2985-0636-44D1-5D100C70ED1C}"/>
                      </a:ext>
                    </a:extLst>
                  </p:cNvPr>
                  <p:cNvSpPr txBox="1"/>
                  <p:nvPr/>
                </p:nvSpPr>
                <p:spPr>
                  <a:xfrm>
                    <a:off x="10136436" y="5198359"/>
                    <a:ext cx="48359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23580C3A-2985-0636-44D1-5D100C70ED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36436" y="5198359"/>
                    <a:ext cx="483594" cy="307777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0D1D315B-9CD5-1A3D-C5E2-1B4819C23B9D}"/>
                      </a:ext>
                    </a:extLst>
                  </p:cNvPr>
                  <p:cNvSpPr txBox="1"/>
                  <p:nvPr/>
                </p:nvSpPr>
                <p:spPr>
                  <a:xfrm>
                    <a:off x="9533454" y="5143686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0D1D315B-9CD5-1A3D-C5E2-1B4819C23B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33454" y="5143686"/>
                    <a:ext cx="491288" cy="307777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A8089747-8818-7C14-DDF0-40707A8FB3CC}"/>
                      </a:ext>
                    </a:extLst>
                  </p:cNvPr>
                  <p:cNvSpPr txBox="1"/>
                  <p:nvPr/>
                </p:nvSpPr>
                <p:spPr>
                  <a:xfrm>
                    <a:off x="9222286" y="4601389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36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A8089747-8818-7C14-DDF0-40707A8FB3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22286" y="4601389"/>
                    <a:ext cx="491288" cy="307777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BD771B21-B9DC-866E-6F66-6EAF6B8D95D5}"/>
                      </a:ext>
                    </a:extLst>
                  </p:cNvPr>
                  <p:cNvSpPr txBox="1"/>
                  <p:nvPr/>
                </p:nvSpPr>
                <p:spPr>
                  <a:xfrm>
                    <a:off x="9614501" y="4463065"/>
                    <a:ext cx="48359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46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BD771B21-B9DC-866E-6F66-6EAF6B8D95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4501" y="4463065"/>
                    <a:ext cx="483594" cy="307777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91B6D7EA-B9D7-450A-530E-13816175E217}"/>
                      </a:ext>
                    </a:extLst>
                  </p:cNvPr>
                  <p:cNvSpPr txBox="1"/>
                  <p:nvPr/>
                </p:nvSpPr>
                <p:spPr>
                  <a:xfrm>
                    <a:off x="9982053" y="4653885"/>
                    <a:ext cx="48359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47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91B6D7EA-B9D7-450A-530E-13816175E2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82053" y="4653885"/>
                    <a:ext cx="483594" cy="307777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AC581EEC-3BF9-D0C7-E7F9-F74E771040E3}"/>
                      </a:ext>
                    </a:extLst>
                  </p:cNvPr>
                  <p:cNvSpPr txBox="1"/>
                  <p:nvPr/>
                </p:nvSpPr>
                <p:spPr>
                  <a:xfrm>
                    <a:off x="9804041" y="4037885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67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AC581EEC-3BF9-D0C7-E7F9-F74E771040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04041" y="4037885"/>
                    <a:ext cx="491288" cy="307777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3EAB60DA-9FED-90E9-ACD4-B10ADFDCB7CD}"/>
                      </a:ext>
                    </a:extLst>
                  </p:cNvPr>
                  <p:cNvSpPr txBox="1"/>
                  <p:nvPr/>
                </p:nvSpPr>
                <p:spPr>
                  <a:xfrm>
                    <a:off x="10617265" y="4367017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78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3EAB60DA-9FED-90E9-ACD4-B10ADFDCB7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17265" y="4367017"/>
                    <a:ext cx="491288" cy="307777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86A500E9-3A44-8D9F-64D7-EE6C4B9715FD}"/>
                      </a:ext>
                    </a:extLst>
                  </p:cNvPr>
                  <p:cNvSpPr txBox="1"/>
                  <p:nvPr/>
                </p:nvSpPr>
                <p:spPr>
                  <a:xfrm>
                    <a:off x="11188030" y="4105171"/>
                    <a:ext cx="48808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89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86A500E9-3A44-8D9F-64D7-EE6C4B9715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88030" y="4105171"/>
                    <a:ext cx="488082" cy="30777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0EA3FBD5-3152-A367-DF04-1B67DB04D868}"/>
                    </a:ext>
                  </a:extLst>
                </p:cNvPr>
                <p:cNvSpPr txBox="1"/>
                <p:nvPr/>
              </p:nvSpPr>
              <p:spPr>
                <a:xfrm>
                  <a:off x="10843364" y="5060047"/>
                  <a:ext cx="4912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4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58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0EA3FBD5-3152-A367-DF04-1B67DB04D8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3364" y="5060047"/>
                  <a:ext cx="491288" cy="307777"/>
                </a:xfrm>
                <a:prstGeom prst="rect">
                  <a:avLst/>
                </a:prstGeom>
                <a:blipFill>
                  <a:blip r:embed="rId31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E7F6617A-8B0C-C83E-DF9B-E295E76BAB36}"/>
                    </a:ext>
                  </a:extLst>
                </p:cNvPr>
                <p:cNvSpPr txBox="1"/>
                <p:nvPr/>
              </p:nvSpPr>
              <p:spPr>
                <a:xfrm>
                  <a:off x="10073684" y="5558227"/>
                  <a:ext cx="4871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4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E7F6617A-8B0C-C83E-DF9B-E295E76BAB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3684" y="5558227"/>
                  <a:ext cx="487121" cy="307777"/>
                </a:xfrm>
                <a:prstGeom prst="rect">
                  <a:avLst/>
                </a:prstGeom>
                <a:blipFill>
                  <a:blip r:embed="rId32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26834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Indicator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a solid shape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dirty="0"/>
                  <a:t>, the </a:t>
                </a:r>
                <a:r>
                  <a:rPr lang="en-US" i="1" dirty="0"/>
                  <a:t>indicator function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𝒮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→{0,1}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is the binary function:</a:t>
                </a:r>
              </a:p>
              <a:p>
                <a:pPr lvl="1"/>
                <a:r>
                  <a:rPr lang="en-US" dirty="0"/>
                  <a:t>Equal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inside the solid</a:t>
                </a:r>
              </a:p>
              <a:p>
                <a:pPr lvl="1"/>
                <a:r>
                  <a:rPr lang="en-US" dirty="0"/>
                  <a:t>Equal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outside the solid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E46EB751-BF29-2854-63CB-16139BA93056}"/>
              </a:ext>
            </a:extLst>
          </p:cNvPr>
          <p:cNvGrpSpPr/>
          <p:nvPr/>
        </p:nvGrpSpPr>
        <p:grpSpPr>
          <a:xfrm>
            <a:off x="8915400" y="3840084"/>
            <a:ext cx="2743200" cy="3067208"/>
            <a:chOff x="8915400" y="3840084"/>
            <a:chExt cx="2743200" cy="3067208"/>
          </a:xfrm>
        </p:grpSpPr>
        <p:pic>
          <p:nvPicPr>
            <p:cNvPr id="5" name="Picture 4" descr="A white silhouette of a dog&#10;&#10;Description automatically generated">
              <a:extLst>
                <a:ext uri="{FF2B5EF4-FFF2-40B4-BE49-F238E27FC236}">
                  <a16:creationId xmlns:a16="http://schemas.microsoft.com/office/drawing/2014/main" id="{5FD1156F-9764-2F10-203C-3E1EFB528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915400" y="3840084"/>
              <a:ext cx="2743200" cy="2743200"/>
            </a:xfrm>
            <a:prstGeom prst="rect">
              <a:avLst/>
            </a:prstGeom>
            <a:ln w="12700">
              <a:solidFill>
                <a:schemeClr val="accent1">
                  <a:shade val="15000"/>
                </a:schemeClr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5E4B2A6-CFEF-298D-B524-05E9D4135A65}"/>
                    </a:ext>
                  </a:extLst>
                </p:cNvPr>
                <p:cNvSpPr txBox="1"/>
                <p:nvPr/>
              </p:nvSpPr>
              <p:spPr>
                <a:xfrm>
                  <a:off x="8915400" y="6537960"/>
                  <a:ext cx="2743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→{0,1}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5E4B2A6-CFEF-298D-B524-05E9D4135A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5400" y="6537960"/>
                  <a:ext cx="274320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5D7D32F-4338-73B5-DD6B-C6C0EC8FAF2A}"/>
              </a:ext>
            </a:extLst>
          </p:cNvPr>
          <p:cNvGrpSpPr/>
          <p:nvPr/>
        </p:nvGrpSpPr>
        <p:grpSpPr>
          <a:xfrm>
            <a:off x="8194101" y="3683817"/>
            <a:ext cx="594727" cy="3091882"/>
            <a:chOff x="8194101" y="3683817"/>
            <a:chExt cx="594727" cy="309188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9F44C94-582B-692F-C5F3-E4C3A964A179}"/>
                </a:ext>
              </a:extLst>
            </p:cNvPr>
            <p:cNvSpPr/>
            <p:nvPr/>
          </p:nvSpPr>
          <p:spPr>
            <a:xfrm>
              <a:off x="8556728" y="3840084"/>
              <a:ext cx="232100" cy="274320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E0D6F0A-4948-EC06-5E3A-2B5CA6764690}"/>
                    </a:ext>
                  </a:extLst>
                </p:cNvPr>
                <p:cNvSpPr txBox="1"/>
                <p:nvPr/>
              </p:nvSpPr>
              <p:spPr>
                <a:xfrm>
                  <a:off x="8194101" y="6406367"/>
                  <a:ext cx="3593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E0D6F0A-4948-EC06-5E3A-2B5CA67646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4101" y="6406367"/>
                  <a:ext cx="35939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DF9DE9F-680C-261C-0C9B-901E05D8C2B6}"/>
                    </a:ext>
                  </a:extLst>
                </p:cNvPr>
                <p:cNvSpPr txBox="1"/>
                <p:nvPr/>
              </p:nvSpPr>
              <p:spPr>
                <a:xfrm>
                  <a:off x="8199270" y="3683817"/>
                  <a:ext cx="3593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DF9DE9F-680C-261C-0C9B-901E05D8C2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9270" y="3683817"/>
                  <a:ext cx="35939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93942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Indicator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a solid shape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dirty="0"/>
                  <a:t>, the </a:t>
                </a:r>
                <a:r>
                  <a:rPr lang="en-US" i="1" dirty="0"/>
                  <a:t>indicator function: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𝒮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→{0,1}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is the binary function:</a:t>
                </a:r>
              </a:p>
              <a:p>
                <a:pPr lvl="1"/>
                <a:r>
                  <a:rPr lang="en-US" dirty="0"/>
                  <a:t>Equal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inside the solid</a:t>
                </a:r>
              </a:p>
              <a:p>
                <a:pPr lvl="1"/>
                <a:r>
                  <a:rPr lang="en-US" dirty="0"/>
                  <a:t>Equal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outside the solid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To get the boundary, we can extract the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US" dirty="0"/>
                  <a:t>-level-set.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CF0D629D-B016-54E7-98D9-402ECE7D54A7}"/>
              </a:ext>
            </a:extLst>
          </p:cNvPr>
          <p:cNvGrpSpPr/>
          <p:nvPr/>
        </p:nvGrpSpPr>
        <p:grpSpPr>
          <a:xfrm>
            <a:off x="8915400" y="3840480"/>
            <a:ext cx="2743200" cy="3066812"/>
            <a:chOff x="8915400" y="3840480"/>
            <a:chExt cx="2743200" cy="30668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A666EAF-BAEE-0616-B5E6-2C1A8CE7E224}"/>
                    </a:ext>
                  </a:extLst>
                </p:cNvPr>
                <p:cNvSpPr txBox="1"/>
                <p:nvPr/>
              </p:nvSpPr>
              <p:spPr>
                <a:xfrm>
                  <a:off x="8915400" y="6537960"/>
                  <a:ext cx="2743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→{0,1}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A666EAF-BAEE-0616-B5E6-2C1A8CE7E2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5400" y="6537960"/>
                  <a:ext cx="274320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7" name="Picture 16" descr="A white silhouette of a dog&#10;&#10;Description automatically generated">
              <a:extLst>
                <a:ext uri="{FF2B5EF4-FFF2-40B4-BE49-F238E27FC236}">
                  <a16:creationId xmlns:a16="http://schemas.microsoft.com/office/drawing/2014/main" id="{2F4763CC-474D-248A-20E2-CFC36684B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915400" y="3840480"/>
              <a:ext cx="2743200" cy="2743200"/>
            </a:xfrm>
            <a:prstGeom prst="rect">
              <a:avLst/>
            </a:prstGeom>
            <a:ln w="12700">
              <a:solidFill>
                <a:schemeClr val="accent1">
                  <a:shade val="15000"/>
                </a:schemeClr>
              </a:solidFill>
            </a:ln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ECADB-33BF-5D88-963B-3A9C6E33746C}"/>
              </a:ext>
            </a:extLst>
          </p:cNvPr>
          <p:cNvGrpSpPr/>
          <p:nvPr/>
        </p:nvGrpSpPr>
        <p:grpSpPr>
          <a:xfrm>
            <a:off x="8194101" y="3683817"/>
            <a:ext cx="594727" cy="3091882"/>
            <a:chOff x="8194101" y="3683817"/>
            <a:chExt cx="594727" cy="309188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E8325A6-DEBC-A74F-4F87-5E1D7ED664BB}"/>
                </a:ext>
              </a:extLst>
            </p:cNvPr>
            <p:cNvSpPr/>
            <p:nvPr/>
          </p:nvSpPr>
          <p:spPr>
            <a:xfrm>
              <a:off x="8556728" y="3840084"/>
              <a:ext cx="232100" cy="274320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576F0DD-69F3-FBC7-8858-53D06EF3D849}"/>
                    </a:ext>
                  </a:extLst>
                </p:cNvPr>
                <p:cNvSpPr txBox="1"/>
                <p:nvPr/>
              </p:nvSpPr>
              <p:spPr>
                <a:xfrm>
                  <a:off x="8194101" y="6406367"/>
                  <a:ext cx="3593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576F0DD-69F3-FBC7-8858-53D06EF3D8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4101" y="6406367"/>
                  <a:ext cx="35939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18EBCF2-BB75-E21E-C917-8659EECB0A9E}"/>
                    </a:ext>
                  </a:extLst>
                </p:cNvPr>
                <p:cNvSpPr txBox="1"/>
                <p:nvPr/>
              </p:nvSpPr>
              <p:spPr>
                <a:xfrm>
                  <a:off x="8199270" y="3683817"/>
                  <a:ext cx="3593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18EBCF2-BB75-E21E-C917-8659EECB0A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9270" y="3683817"/>
                  <a:ext cx="35939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41444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 indicator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More generally, we can think of a </a:t>
                </a:r>
                <a:r>
                  <a:rPr lang="en-US" i="1" dirty="0"/>
                  <a:t>soft</a:t>
                </a:r>
                <a:r>
                  <a:rPr lang="en-US" dirty="0"/>
                  <a:t> assignment function</a:t>
                </a:r>
                <a:r>
                  <a:rPr lang="en-US" i="1" dirty="0"/>
                  <a:t>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𝒮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→[0,1]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which has value:</a:t>
                </a:r>
              </a:p>
              <a:p>
                <a:pPr lvl="1"/>
                <a:r>
                  <a:rPr lang="en-US" dirty="0"/>
                  <a:t>Close to 1 at points that are likely to be inside</a:t>
                </a:r>
              </a:p>
              <a:p>
                <a:pPr lvl="1"/>
                <a:r>
                  <a:rPr lang="en-US" dirty="0"/>
                  <a:t>Close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at points that are likely to be outside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8978C322-C805-1ED4-5BE8-F8194DFA5AF7}"/>
              </a:ext>
            </a:extLst>
          </p:cNvPr>
          <p:cNvGrpSpPr/>
          <p:nvPr/>
        </p:nvGrpSpPr>
        <p:grpSpPr>
          <a:xfrm>
            <a:off x="8915400" y="3840480"/>
            <a:ext cx="2743200" cy="3066812"/>
            <a:chOff x="8915400" y="3840480"/>
            <a:chExt cx="2743200" cy="30668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4DA473E-9AA7-B5FD-EEC3-526EEC4C6B51}"/>
                    </a:ext>
                  </a:extLst>
                </p:cNvPr>
                <p:cNvSpPr txBox="1"/>
                <p:nvPr/>
              </p:nvSpPr>
              <p:spPr>
                <a:xfrm>
                  <a:off x="8915400" y="6537960"/>
                  <a:ext cx="2743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→[0,1]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4DA473E-9AA7-B5FD-EEC3-526EEC4C6B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5400" y="6537960"/>
                  <a:ext cx="274320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0" name="Picture 19" descr="A white silhouette of a cat&#10;&#10;Description automatically generated">
              <a:extLst>
                <a:ext uri="{FF2B5EF4-FFF2-40B4-BE49-F238E27FC236}">
                  <a16:creationId xmlns:a16="http://schemas.microsoft.com/office/drawing/2014/main" id="{EF7185E6-C162-A4E6-B276-6E61E89D6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915400" y="3840480"/>
              <a:ext cx="2743200" cy="2743200"/>
            </a:xfrm>
            <a:prstGeom prst="rect">
              <a:avLst/>
            </a:prstGeom>
            <a:ln w="12700">
              <a:solidFill>
                <a:schemeClr val="accent1">
                  <a:shade val="15000"/>
                </a:schemeClr>
              </a:solidFill>
            </a:ln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8E45C6B-2FA5-469B-5568-36BCA60F21CA}"/>
              </a:ext>
            </a:extLst>
          </p:cNvPr>
          <p:cNvGrpSpPr/>
          <p:nvPr/>
        </p:nvGrpSpPr>
        <p:grpSpPr>
          <a:xfrm>
            <a:off x="8194101" y="3683817"/>
            <a:ext cx="594727" cy="3091882"/>
            <a:chOff x="8194101" y="3683817"/>
            <a:chExt cx="594727" cy="309188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067F344-061E-0EE6-E4B0-C8BBA7C06EB3}"/>
                </a:ext>
              </a:extLst>
            </p:cNvPr>
            <p:cNvSpPr/>
            <p:nvPr/>
          </p:nvSpPr>
          <p:spPr>
            <a:xfrm>
              <a:off x="8556728" y="3840084"/>
              <a:ext cx="232100" cy="274320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C374B73-9D2A-7DEC-7919-59786253B08C}"/>
                    </a:ext>
                  </a:extLst>
                </p:cNvPr>
                <p:cNvSpPr txBox="1"/>
                <p:nvPr/>
              </p:nvSpPr>
              <p:spPr>
                <a:xfrm>
                  <a:off x="8194101" y="6406367"/>
                  <a:ext cx="3593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C374B73-9D2A-7DEC-7919-59786253B0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4101" y="6406367"/>
                  <a:ext cx="35939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1419296-B84A-67DC-0A99-FCC19919BFBA}"/>
                    </a:ext>
                  </a:extLst>
                </p:cNvPr>
                <p:cNvSpPr txBox="1"/>
                <p:nvPr/>
              </p:nvSpPr>
              <p:spPr>
                <a:xfrm>
                  <a:off x="8199270" y="3683817"/>
                  <a:ext cx="3593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1419296-B84A-67DC-0A99-FCC19919BF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9270" y="3683817"/>
                  <a:ext cx="35939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78730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 indicator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More generally, we can think of a </a:t>
                </a:r>
                <a:r>
                  <a:rPr lang="en-US" i="1" dirty="0"/>
                  <a:t>soft</a:t>
                </a:r>
                <a:r>
                  <a:rPr lang="en-US" dirty="0"/>
                  <a:t> assignment function</a:t>
                </a:r>
                <a:r>
                  <a:rPr lang="en-US" i="1" dirty="0"/>
                  <a:t>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𝒮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→[0,1]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which has value:</a:t>
                </a:r>
              </a:p>
              <a:p>
                <a:pPr lvl="1"/>
                <a:r>
                  <a:rPr lang="en-US" dirty="0"/>
                  <a:t>Close to 1 at points that are likely to be inside</a:t>
                </a:r>
              </a:p>
              <a:p>
                <a:pPr lvl="1"/>
                <a:r>
                  <a:rPr lang="en-US" dirty="0"/>
                  <a:t>Close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at points that are likely to be outside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can extract the boundary between the</a:t>
                </a:r>
                <a:br>
                  <a:rPr lang="en-US" dirty="0"/>
                </a:br>
                <a:r>
                  <a:rPr lang="en-US" dirty="0"/>
                  <a:t>points “likely to be inside” and those “likely</a:t>
                </a:r>
                <a:br>
                  <a:rPr lang="en-US" dirty="0"/>
                </a:br>
                <a:r>
                  <a:rPr lang="en-US" dirty="0"/>
                  <a:t>to be outside” by computing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US" dirty="0"/>
                  <a:t>-level-set.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5F7CC2B1-F0B1-9B4E-838A-76DC1B9B86A6}"/>
              </a:ext>
            </a:extLst>
          </p:cNvPr>
          <p:cNvGrpSpPr/>
          <p:nvPr/>
        </p:nvGrpSpPr>
        <p:grpSpPr>
          <a:xfrm>
            <a:off x="8194101" y="3683817"/>
            <a:ext cx="594727" cy="3091882"/>
            <a:chOff x="8194101" y="3683817"/>
            <a:chExt cx="594727" cy="309188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5D979-CD95-3D65-CA6F-74F27BC071A7}"/>
                </a:ext>
              </a:extLst>
            </p:cNvPr>
            <p:cNvSpPr/>
            <p:nvPr/>
          </p:nvSpPr>
          <p:spPr>
            <a:xfrm>
              <a:off x="8556728" y="3840084"/>
              <a:ext cx="232100" cy="274320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671EE00-BD7F-AD37-0236-F796A4AEAD2A}"/>
                    </a:ext>
                  </a:extLst>
                </p:cNvPr>
                <p:cNvSpPr txBox="1"/>
                <p:nvPr/>
              </p:nvSpPr>
              <p:spPr>
                <a:xfrm>
                  <a:off x="8194101" y="6406367"/>
                  <a:ext cx="3593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671EE00-BD7F-AD37-0236-F796A4AEAD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4101" y="6406367"/>
                  <a:ext cx="35939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884C7A1-CB31-39E4-6428-C6D6650E7831}"/>
                    </a:ext>
                  </a:extLst>
                </p:cNvPr>
                <p:cNvSpPr txBox="1"/>
                <p:nvPr/>
              </p:nvSpPr>
              <p:spPr>
                <a:xfrm>
                  <a:off x="8199270" y="3683817"/>
                  <a:ext cx="3593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884C7A1-CB31-39E4-6428-C6D6650E78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9270" y="3683817"/>
                  <a:ext cx="35939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3E7EE7-058A-94B1-4170-CC9A077F0DE4}"/>
              </a:ext>
            </a:extLst>
          </p:cNvPr>
          <p:cNvGrpSpPr/>
          <p:nvPr/>
        </p:nvGrpSpPr>
        <p:grpSpPr>
          <a:xfrm>
            <a:off x="8915400" y="3840480"/>
            <a:ext cx="2743200" cy="3066812"/>
            <a:chOff x="8915400" y="3840480"/>
            <a:chExt cx="2743200" cy="3066812"/>
          </a:xfrm>
        </p:grpSpPr>
        <p:pic>
          <p:nvPicPr>
            <p:cNvPr id="12" name="Picture 11" descr="A white outline of a cat&#10;&#10;Description automatically generated">
              <a:extLst>
                <a:ext uri="{FF2B5EF4-FFF2-40B4-BE49-F238E27FC236}">
                  <a16:creationId xmlns:a16="http://schemas.microsoft.com/office/drawing/2014/main" id="{96325064-EAE7-092B-748A-EB6C67B98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915400" y="3840480"/>
              <a:ext cx="2743200" cy="2743200"/>
            </a:xfrm>
            <a:prstGeom prst="rect">
              <a:avLst/>
            </a:prstGeom>
            <a:ln w="12700">
              <a:solidFill>
                <a:schemeClr val="accent1">
                  <a:shade val="15000"/>
                </a:schemeClr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7722E21-E7E1-BDB2-55E2-95D84FD2C289}"/>
                    </a:ext>
                  </a:extLst>
                </p:cNvPr>
                <p:cNvSpPr txBox="1"/>
                <p:nvPr/>
              </p:nvSpPr>
              <p:spPr>
                <a:xfrm>
                  <a:off x="8915400" y="6537960"/>
                  <a:ext cx="2743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→[0,1]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7722E21-E7E1-BDB2-55E2-95D84FD2C2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5400" y="6537960"/>
                  <a:ext cx="274320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45297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 indicator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think of two label functions:</a:t>
                </a:r>
              </a:p>
              <a:p>
                <a:pPr lvl="1"/>
                <a:r>
                  <a:rPr lang="en-US" b="0" dirty="0"/>
                  <a:t>“Inside”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b="0" dirty="0"/>
                  <a:t>“Outside”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Properties:</a:t>
                </a:r>
              </a:p>
              <a:p>
                <a:pPr lvl="1"/>
                <a:r>
                  <a:rPr lang="en-US" dirty="0"/>
                  <a:t>The label functions take values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label functions sum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Points are “inside” where  the “inside”</a:t>
                </a:r>
                <a:br>
                  <a:rPr lang="en-US" dirty="0"/>
                </a:br>
                <a:r>
                  <a:rPr lang="en-US" dirty="0"/>
                  <a:t>function is maximal: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Points are “outside” where  the “outside”</a:t>
                </a:r>
                <a:br>
                  <a:rPr lang="en-US" dirty="0"/>
                </a:br>
                <a:r>
                  <a:rPr lang="en-US" dirty="0"/>
                  <a:t>function is maximal: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3EEEED9B-DA48-13CB-6EC9-93D4D2DC9766}"/>
              </a:ext>
            </a:extLst>
          </p:cNvPr>
          <p:cNvGrpSpPr/>
          <p:nvPr/>
        </p:nvGrpSpPr>
        <p:grpSpPr>
          <a:xfrm>
            <a:off x="8061151" y="2086259"/>
            <a:ext cx="593543" cy="3091882"/>
            <a:chOff x="8061151" y="2086259"/>
            <a:chExt cx="593543" cy="309188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0CCAD51-A600-182D-33C7-26E469F92783}"/>
                </a:ext>
              </a:extLst>
            </p:cNvPr>
            <p:cNvSpPr/>
            <p:nvPr/>
          </p:nvSpPr>
          <p:spPr>
            <a:xfrm>
              <a:off x="8422594" y="2254355"/>
              <a:ext cx="232100" cy="274320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F579CE3-DDB2-9A29-B3E5-51CBE3F69562}"/>
                    </a:ext>
                  </a:extLst>
                </p:cNvPr>
                <p:cNvSpPr txBox="1"/>
                <p:nvPr/>
              </p:nvSpPr>
              <p:spPr>
                <a:xfrm>
                  <a:off x="8061151" y="4808809"/>
                  <a:ext cx="3593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F579CE3-DDB2-9A29-B3E5-51CBE3F69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1151" y="4808809"/>
                  <a:ext cx="35939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79EE402-3636-2173-C2A9-20207D476F7F}"/>
                    </a:ext>
                  </a:extLst>
                </p:cNvPr>
                <p:cNvSpPr txBox="1"/>
                <p:nvPr/>
              </p:nvSpPr>
              <p:spPr>
                <a:xfrm>
                  <a:off x="8066320" y="2086259"/>
                  <a:ext cx="3593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79EE402-3636-2173-C2A9-20207D476F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6320" y="2086259"/>
                  <a:ext cx="35939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533F5BD-08F1-3E59-0786-E79A6B81E9AF}"/>
              </a:ext>
            </a:extLst>
          </p:cNvPr>
          <p:cNvGrpSpPr/>
          <p:nvPr/>
        </p:nvGrpSpPr>
        <p:grpSpPr>
          <a:xfrm>
            <a:off x="8915400" y="3840480"/>
            <a:ext cx="2743200" cy="3066812"/>
            <a:chOff x="8915400" y="3840480"/>
            <a:chExt cx="2743200" cy="30668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8516F36-714A-0EA6-650E-3181B57195CE}"/>
                    </a:ext>
                  </a:extLst>
                </p:cNvPr>
                <p:cNvSpPr txBox="1"/>
                <p:nvPr/>
              </p:nvSpPr>
              <p:spPr>
                <a:xfrm>
                  <a:off x="8915400" y="6537960"/>
                  <a:ext cx="2743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→[0,1]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8516F36-714A-0EA6-650E-3181B57195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5400" y="6537960"/>
                  <a:ext cx="274320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7" name="Picture 16" descr="A white silhouette of a cat&#10;&#10;Description automatically generated">
              <a:extLst>
                <a:ext uri="{FF2B5EF4-FFF2-40B4-BE49-F238E27FC236}">
                  <a16:creationId xmlns:a16="http://schemas.microsoft.com/office/drawing/2014/main" id="{8903CE18-C679-412D-FD25-F5AE5D5ED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915400" y="3840480"/>
              <a:ext cx="2743200" cy="2743200"/>
            </a:xfrm>
            <a:prstGeom prst="rect">
              <a:avLst/>
            </a:prstGeom>
            <a:ln w="12700">
              <a:solidFill>
                <a:schemeClr val="accent1">
                  <a:shade val="15000"/>
                </a:schemeClr>
              </a:solidFill>
            </a:ln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B19C9B2-D0AE-F780-D637-58EBEA3601A0}"/>
              </a:ext>
            </a:extLst>
          </p:cNvPr>
          <p:cNvGrpSpPr/>
          <p:nvPr/>
        </p:nvGrpSpPr>
        <p:grpSpPr>
          <a:xfrm>
            <a:off x="8915400" y="548640"/>
            <a:ext cx="2743200" cy="3066812"/>
            <a:chOff x="8915400" y="548640"/>
            <a:chExt cx="2743200" cy="3066812"/>
          </a:xfrm>
        </p:grpSpPr>
        <p:pic>
          <p:nvPicPr>
            <p:cNvPr id="19" name="Picture 18" descr="A silhouette of a dog&#10;&#10;Description automatically generated">
              <a:extLst>
                <a:ext uri="{FF2B5EF4-FFF2-40B4-BE49-F238E27FC236}">
                  <a16:creationId xmlns:a16="http://schemas.microsoft.com/office/drawing/2014/main" id="{B7918DBD-1D74-27D4-0FCC-39D778BF8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915400" y="548640"/>
              <a:ext cx="2743200" cy="2743200"/>
            </a:xfrm>
            <a:prstGeom prst="rect">
              <a:avLst/>
            </a:prstGeom>
            <a:ln w="12700">
              <a:solidFill>
                <a:schemeClr val="accent1">
                  <a:shade val="15000"/>
                </a:schemeClr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B3D7C94-B96E-B41D-C8E9-D82B626B5CC6}"/>
                    </a:ext>
                  </a:extLst>
                </p:cNvPr>
                <p:cNvSpPr txBox="1"/>
                <p:nvPr/>
              </p:nvSpPr>
              <p:spPr>
                <a:xfrm>
                  <a:off x="8915400" y="3246120"/>
                  <a:ext cx="2743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→[0,1]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B3D7C94-B96E-B41D-C8E9-D82B626B5C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5400" y="3246120"/>
                  <a:ext cx="2743200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7852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 indicator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748439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think of two label functions:</a:t>
                </a:r>
              </a:p>
              <a:p>
                <a:pPr lvl="1"/>
                <a:r>
                  <a:rPr lang="en-US" b="0" dirty="0"/>
                  <a:t>“Inside”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b="0" dirty="0"/>
                  <a:t>“Outside”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Properties:</a:t>
                </a:r>
              </a:p>
              <a:p>
                <a:pPr lvl="1"/>
                <a:r>
                  <a:rPr lang="en-US" dirty="0"/>
                  <a:t>The boundary is where the two label functions</a:t>
                </a:r>
                <a:br>
                  <a:rPr lang="en-US" dirty="0"/>
                </a:br>
                <a:r>
                  <a:rPr lang="en-US" dirty="0"/>
                  <a:t>are simultaneously maximized: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⇕     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𝒮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𝒮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⇕      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𝒮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=0.5          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7484390" cy="5032375"/>
              </a:xfrm>
              <a:blipFill>
                <a:blip r:embed="rId2"/>
                <a:stretch>
                  <a:fillRect l="-1711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3EEEED9B-DA48-13CB-6EC9-93D4D2DC9766}"/>
              </a:ext>
            </a:extLst>
          </p:cNvPr>
          <p:cNvGrpSpPr/>
          <p:nvPr/>
        </p:nvGrpSpPr>
        <p:grpSpPr>
          <a:xfrm>
            <a:off x="8061151" y="2086259"/>
            <a:ext cx="593543" cy="3091882"/>
            <a:chOff x="8061151" y="2086259"/>
            <a:chExt cx="593543" cy="309188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0CCAD51-A600-182D-33C7-26E469F92783}"/>
                </a:ext>
              </a:extLst>
            </p:cNvPr>
            <p:cNvSpPr/>
            <p:nvPr/>
          </p:nvSpPr>
          <p:spPr>
            <a:xfrm>
              <a:off x="8422594" y="2254355"/>
              <a:ext cx="232100" cy="274320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F579CE3-DDB2-9A29-B3E5-51CBE3F69562}"/>
                    </a:ext>
                  </a:extLst>
                </p:cNvPr>
                <p:cNvSpPr txBox="1"/>
                <p:nvPr/>
              </p:nvSpPr>
              <p:spPr>
                <a:xfrm>
                  <a:off x="8061151" y="4808809"/>
                  <a:ext cx="3593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F579CE3-DDB2-9A29-B3E5-51CBE3F69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1151" y="4808809"/>
                  <a:ext cx="35939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79EE402-3636-2173-C2A9-20207D476F7F}"/>
                    </a:ext>
                  </a:extLst>
                </p:cNvPr>
                <p:cNvSpPr txBox="1"/>
                <p:nvPr/>
              </p:nvSpPr>
              <p:spPr>
                <a:xfrm>
                  <a:off x="8066320" y="2086259"/>
                  <a:ext cx="3593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79EE402-3636-2173-C2A9-20207D476F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6320" y="2086259"/>
                  <a:ext cx="35939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2705E3F-F3CE-0D3E-4AC2-AEA4932A94A2}"/>
              </a:ext>
            </a:extLst>
          </p:cNvPr>
          <p:cNvGrpSpPr/>
          <p:nvPr/>
        </p:nvGrpSpPr>
        <p:grpSpPr>
          <a:xfrm>
            <a:off x="8915400" y="3840480"/>
            <a:ext cx="2743200" cy="3066812"/>
            <a:chOff x="8915400" y="3840480"/>
            <a:chExt cx="2743200" cy="30668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8516F36-714A-0EA6-650E-3181B57195CE}"/>
                    </a:ext>
                  </a:extLst>
                </p:cNvPr>
                <p:cNvSpPr txBox="1"/>
                <p:nvPr/>
              </p:nvSpPr>
              <p:spPr>
                <a:xfrm>
                  <a:off x="8915400" y="6537960"/>
                  <a:ext cx="2743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→[0,1]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8516F36-714A-0EA6-650E-3181B57195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5400" y="6537960"/>
                  <a:ext cx="274320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" name="Picture 3" descr="A white outline of a cat&#10;&#10;Description automatically generated">
              <a:extLst>
                <a:ext uri="{FF2B5EF4-FFF2-40B4-BE49-F238E27FC236}">
                  <a16:creationId xmlns:a16="http://schemas.microsoft.com/office/drawing/2014/main" id="{1C3CB643-854A-578A-E314-4D4752587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915400" y="3840480"/>
              <a:ext cx="2743200" cy="2743200"/>
            </a:xfrm>
            <a:prstGeom prst="rect">
              <a:avLst/>
            </a:prstGeom>
            <a:ln w="12700">
              <a:solidFill>
                <a:schemeClr val="accent1">
                  <a:shade val="15000"/>
                </a:schemeClr>
              </a:solidFill>
            </a:ln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B5A5D92-F6D4-8073-BE12-66D7A601F382}"/>
              </a:ext>
            </a:extLst>
          </p:cNvPr>
          <p:cNvGrpSpPr/>
          <p:nvPr/>
        </p:nvGrpSpPr>
        <p:grpSpPr>
          <a:xfrm>
            <a:off x="8915400" y="548640"/>
            <a:ext cx="2743200" cy="3066812"/>
            <a:chOff x="8915400" y="548640"/>
            <a:chExt cx="2743200" cy="30668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B3D7C94-B96E-B41D-C8E9-D82B626B5CC6}"/>
                    </a:ext>
                  </a:extLst>
                </p:cNvPr>
                <p:cNvSpPr txBox="1"/>
                <p:nvPr/>
              </p:nvSpPr>
              <p:spPr>
                <a:xfrm>
                  <a:off x="8915400" y="3246120"/>
                  <a:ext cx="2743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→[0,1]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B3D7C94-B96E-B41D-C8E9-D82B626B5C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5400" y="3246120"/>
                  <a:ext cx="274320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" name="Picture 6" descr="A black outline of a cat&#10;&#10;Description automatically generated">
              <a:extLst>
                <a:ext uri="{FF2B5EF4-FFF2-40B4-BE49-F238E27FC236}">
                  <a16:creationId xmlns:a16="http://schemas.microsoft.com/office/drawing/2014/main" id="{0C81FD04-E89D-30CC-3172-90200D3FF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915400" y="548640"/>
              <a:ext cx="2743200" cy="2743200"/>
            </a:xfrm>
            <a:prstGeom prst="rect">
              <a:avLst/>
            </a:prstGeom>
            <a:ln w="12700">
              <a:solidFill>
                <a:schemeClr val="accent1">
                  <a:shade val="1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72010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A823-09D9-20EA-C602-A2C8174D2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80F8B3-E9CB-572E-3D3E-B8263B673A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if we have more than two (soft) label functions?</a:t>
                </a:r>
              </a:p>
              <a:p>
                <a:pPr lvl="1"/>
                <a:r>
                  <a:rPr lang="en-US" dirty="0"/>
                  <a:t>We identify a label with the subset of points at which its</a:t>
                </a:r>
                <a:br>
                  <a:rPr lang="en-US" dirty="0"/>
                </a:br>
                <a:r>
                  <a:rPr lang="en-US" dirty="0"/>
                  <a:t>function is maximized</a:t>
                </a:r>
              </a:p>
              <a:p>
                <a:pPr marL="800100" lvl="1" indent="-34290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For two labels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/>
                  <a:t> label boundary</a:t>
                </a:r>
                <a:br>
                  <a:rPr lang="en-US" dirty="0"/>
                </a:br>
                <a:r>
                  <a:rPr lang="en-US" dirty="0"/>
                  <a:t>consist of the subset of points where:</a:t>
                </a:r>
              </a:p>
              <a:p>
                <a:pPr lvl="2"/>
                <a:r>
                  <a:rPr lang="en-US" dirty="0"/>
                  <a:t>The label functions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are equal</a:t>
                </a:r>
              </a:p>
              <a:p>
                <a:pPr lvl="2"/>
                <a:r>
                  <a:rPr lang="en-US" dirty="0"/>
                  <a:t>The label functions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are greater than (i.e. dominate)</a:t>
                </a:r>
                <a:br>
                  <a:rPr lang="en-US" dirty="0"/>
                </a:br>
                <a:r>
                  <a:rPr lang="en-US" dirty="0"/>
                  <a:t>all other label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80F8B3-E9CB-572E-3D3E-B8263B673A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black circle with a white background&#10;&#10;Description automatically generated">
            <a:extLst>
              <a:ext uri="{FF2B5EF4-FFF2-40B4-BE49-F238E27FC236}">
                <a16:creationId xmlns:a16="http://schemas.microsoft.com/office/drawing/2014/main" id="{9369E037-8653-47CF-D441-EE8CEA58E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00" y="4692650"/>
            <a:ext cx="1828800" cy="1828800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pic>
        <p:nvPicPr>
          <p:cNvPr id="7" name="Picture 6" descr="A white circle in the sky&#10;&#10;Description automatically generated">
            <a:extLst>
              <a:ext uri="{FF2B5EF4-FFF2-40B4-BE49-F238E27FC236}">
                <a16:creationId xmlns:a16="http://schemas.microsoft.com/office/drawing/2014/main" id="{73ABA85B-0B9E-8239-6AB6-C1CC43E629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240" y="4692650"/>
            <a:ext cx="1828800" cy="1828800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pic>
        <p:nvPicPr>
          <p:cNvPr id="13" name="Picture 12" descr="A white circle with a black background&#10;&#10;Description automatically generated">
            <a:extLst>
              <a:ext uri="{FF2B5EF4-FFF2-40B4-BE49-F238E27FC236}">
                <a16:creationId xmlns:a16="http://schemas.microsoft.com/office/drawing/2014/main" id="{E25F219C-9883-A0AC-87F1-2076945B6F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480" y="4692650"/>
            <a:ext cx="1828800" cy="1828800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pic>
        <p:nvPicPr>
          <p:cNvPr id="15" name="Picture 14" descr="A white circle in the sky&#10;&#10;Description automatically generated">
            <a:extLst>
              <a:ext uri="{FF2B5EF4-FFF2-40B4-BE49-F238E27FC236}">
                <a16:creationId xmlns:a16="http://schemas.microsoft.com/office/drawing/2014/main" id="{02ABB661-C8AD-0EC0-F026-0A2538A828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720" y="4692650"/>
            <a:ext cx="1828800" cy="1828800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pic>
        <p:nvPicPr>
          <p:cNvPr id="17" name="Picture 16" descr="A white circle with a black background&#10;&#10;Description automatically generated">
            <a:extLst>
              <a:ext uri="{FF2B5EF4-FFF2-40B4-BE49-F238E27FC236}">
                <a16:creationId xmlns:a16="http://schemas.microsoft.com/office/drawing/2014/main" id="{C0FAB72F-16C0-0EA8-0B96-91C116D8DC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960" y="4692650"/>
            <a:ext cx="1828800" cy="1828800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pic>
        <p:nvPicPr>
          <p:cNvPr id="19" name="Picture 18" descr="A white circle in the sky&#10;&#10;Description automatically generated">
            <a:extLst>
              <a:ext uri="{FF2B5EF4-FFF2-40B4-BE49-F238E27FC236}">
                <a16:creationId xmlns:a16="http://schemas.microsoft.com/office/drawing/2014/main" id="{05A2FF4A-D0FF-71A0-411A-CB23DEB4E1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200" y="4692650"/>
            <a:ext cx="1828800" cy="1828800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ED4564-F62C-67D0-57A4-F6E3DD226BC2}"/>
                  </a:ext>
                </a:extLst>
              </p:cNvPr>
              <p:cNvSpPr txBox="1"/>
              <p:nvPr/>
            </p:nvSpPr>
            <p:spPr>
              <a:xfrm>
                <a:off x="466598" y="6521450"/>
                <a:ext cx="18288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ED4564-F62C-67D0-57A4-F6E3DD226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98" y="6521450"/>
                <a:ext cx="1828800" cy="369332"/>
              </a:xfrm>
              <a:prstGeom prst="rect">
                <a:avLst/>
              </a:prstGeom>
              <a:blipFill>
                <a:blip r:embed="rId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BC3CA8-00A4-93B8-23C0-D27FDB4379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386838" y="6521450"/>
                <a:ext cx="18288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BC3CA8-00A4-93B8-23C0-D27FDB437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838" y="6521450"/>
                <a:ext cx="1828800" cy="369332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F7EA72F-BC36-E955-338E-2C079AFC57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07078" y="6521450"/>
                <a:ext cx="18288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F7EA72F-BC36-E955-338E-2C079AFC5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078" y="6521450"/>
                <a:ext cx="1828800" cy="369332"/>
              </a:xfrm>
              <a:prstGeom prst="rect">
                <a:avLst/>
              </a:prstGeom>
              <a:blipFill>
                <a:blip r:embed="rId1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0A36A61-25D5-361E-AA4C-75EBACC9FD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7318" y="6521450"/>
                <a:ext cx="18288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0A36A61-25D5-361E-AA4C-75EBACC9F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318" y="6521450"/>
                <a:ext cx="1828800" cy="369332"/>
              </a:xfrm>
              <a:prstGeom prst="rect">
                <a:avLst/>
              </a:prstGeom>
              <a:blipFill>
                <a:blip r:embed="rId1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8527C3E-2914-396B-62DB-0B098A5D6E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47558" y="6521450"/>
                <a:ext cx="18288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8527C3E-2914-396B-62DB-0B098A5D6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558" y="6521450"/>
                <a:ext cx="1828800" cy="369332"/>
              </a:xfrm>
              <a:prstGeom prst="rect">
                <a:avLst/>
              </a:prstGeom>
              <a:blipFill>
                <a:blip r:embed="rId1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F3F7E7F-E0FD-DE7E-5F8C-5089906784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67798" y="6521450"/>
                <a:ext cx="18288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F3F7E7F-E0FD-DE7E-5F8C-508990678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798" y="6521450"/>
                <a:ext cx="1828800" cy="369332"/>
              </a:xfrm>
              <a:prstGeom prst="rect">
                <a:avLst/>
              </a:prstGeom>
              <a:blipFill>
                <a:blip r:embed="rId1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 descr="A group of circles in different colors&#10;&#10;Description automatically generated">
            <a:extLst>
              <a:ext uri="{FF2B5EF4-FFF2-40B4-BE49-F238E27FC236}">
                <a16:creationId xmlns:a16="http://schemas.microsoft.com/office/drawing/2014/main" id="{E86DC5D2-92D8-F6D1-9A4E-B1F4B7F0438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802" y="1722438"/>
            <a:ext cx="2858294" cy="285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3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A823-09D9-20EA-C602-A2C8174D2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80F8B3-E9CB-572E-3D3E-B8263B673A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Goal:</a:t>
                </a:r>
              </a:p>
              <a:p>
                <a:pPr marL="457200" lvl="1" indent="0">
                  <a:buNone/>
                </a:pPr>
                <a:r>
                  <a:rPr lang="en-US" dirty="0"/>
                  <a:t>Given label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forming a partition of unity,</a:t>
                </a:r>
                <a:br>
                  <a:rPr lang="en-US" dirty="0"/>
                </a:br>
                <a:r>
                  <a:rPr lang="en-US" dirty="0"/>
                  <a:t>for every pair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solve for the set of points: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80F8B3-E9CB-572E-3D3E-B8263B673A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black circle with a white background&#10;&#10;Description automatically generated">
            <a:extLst>
              <a:ext uri="{FF2B5EF4-FFF2-40B4-BE49-F238E27FC236}">
                <a16:creationId xmlns:a16="http://schemas.microsoft.com/office/drawing/2014/main" id="{9369E037-8653-47CF-D441-EE8CEA58E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00" y="4692650"/>
            <a:ext cx="1828800" cy="1828800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pic>
        <p:nvPicPr>
          <p:cNvPr id="7" name="Picture 6" descr="A white circle in the sky&#10;&#10;Description automatically generated">
            <a:extLst>
              <a:ext uri="{FF2B5EF4-FFF2-40B4-BE49-F238E27FC236}">
                <a16:creationId xmlns:a16="http://schemas.microsoft.com/office/drawing/2014/main" id="{73ABA85B-0B9E-8239-6AB6-C1CC43E629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240" y="4692650"/>
            <a:ext cx="1828800" cy="1828800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pic>
        <p:nvPicPr>
          <p:cNvPr id="13" name="Picture 12" descr="A white circle with a black background&#10;&#10;Description automatically generated">
            <a:extLst>
              <a:ext uri="{FF2B5EF4-FFF2-40B4-BE49-F238E27FC236}">
                <a16:creationId xmlns:a16="http://schemas.microsoft.com/office/drawing/2014/main" id="{E25F219C-9883-A0AC-87F1-2076945B6F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480" y="4692650"/>
            <a:ext cx="1828800" cy="1828800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pic>
        <p:nvPicPr>
          <p:cNvPr id="15" name="Picture 14" descr="A white circle in the sky&#10;&#10;Description automatically generated">
            <a:extLst>
              <a:ext uri="{FF2B5EF4-FFF2-40B4-BE49-F238E27FC236}">
                <a16:creationId xmlns:a16="http://schemas.microsoft.com/office/drawing/2014/main" id="{02ABB661-C8AD-0EC0-F026-0A2538A828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720" y="4692650"/>
            <a:ext cx="1828800" cy="1828800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pic>
        <p:nvPicPr>
          <p:cNvPr id="17" name="Picture 16" descr="A white circle with a black background&#10;&#10;Description automatically generated">
            <a:extLst>
              <a:ext uri="{FF2B5EF4-FFF2-40B4-BE49-F238E27FC236}">
                <a16:creationId xmlns:a16="http://schemas.microsoft.com/office/drawing/2014/main" id="{C0FAB72F-16C0-0EA8-0B96-91C116D8DC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960" y="4692650"/>
            <a:ext cx="1828800" cy="1828800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pic>
        <p:nvPicPr>
          <p:cNvPr id="19" name="Picture 18" descr="A white circle in the sky&#10;&#10;Description automatically generated">
            <a:extLst>
              <a:ext uri="{FF2B5EF4-FFF2-40B4-BE49-F238E27FC236}">
                <a16:creationId xmlns:a16="http://schemas.microsoft.com/office/drawing/2014/main" id="{05A2FF4A-D0FF-71A0-411A-CB23DEB4E1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200" y="4692650"/>
            <a:ext cx="1828800" cy="1828800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ED4564-F62C-67D0-57A4-F6E3DD226BC2}"/>
                  </a:ext>
                </a:extLst>
              </p:cNvPr>
              <p:cNvSpPr txBox="1"/>
              <p:nvPr/>
            </p:nvSpPr>
            <p:spPr>
              <a:xfrm>
                <a:off x="466598" y="6521450"/>
                <a:ext cx="18288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ED4564-F62C-67D0-57A4-F6E3DD226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98" y="6521450"/>
                <a:ext cx="1828800" cy="369332"/>
              </a:xfrm>
              <a:prstGeom prst="rect">
                <a:avLst/>
              </a:prstGeom>
              <a:blipFill>
                <a:blip r:embed="rId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BC3CA8-00A4-93B8-23C0-D27FDB4379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386838" y="6521450"/>
                <a:ext cx="18288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BC3CA8-00A4-93B8-23C0-D27FDB437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838" y="6521450"/>
                <a:ext cx="1828800" cy="369332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F7EA72F-BC36-E955-338E-2C079AFC57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07078" y="6521450"/>
                <a:ext cx="18288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F7EA72F-BC36-E955-338E-2C079AFC5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078" y="6521450"/>
                <a:ext cx="1828800" cy="369332"/>
              </a:xfrm>
              <a:prstGeom prst="rect">
                <a:avLst/>
              </a:prstGeom>
              <a:blipFill>
                <a:blip r:embed="rId1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0A36A61-25D5-361E-AA4C-75EBACC9FD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7318" y="6521450"/>
                <a:ext cx="18288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0A36A61-25D5-361E-AA4C-75EBACC9F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318" y="6521450"/>
                <a:ext cx="1828800" cy="369332"/>
              </a:xfrm>
              <a:prstGeom prst="rect">
                <a:avLst/>
              </a:prstGeom>
              <a:blipFill>
                <a:blip r:embed="rId1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8527C3E-2914-396B-62DB-0B098A5D6E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47558" y="6521450"/>
                <a:ext cx="18288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8527C3E-2914-396B-62DB-0B098A5D6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558" y="6521450"/>
                <a:ext cx="1828800" cy="369332"/>
              </a:xfrm>
              <a:prstGeom prst="rect">
                <a:avLst/>
              </a:prstGeom>
              <a:blipFill>
                <a:blip r:embed="rId1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F3F7E7F-E0FD-DE7E-5F8C-5089906784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67798" y="6521450"/>
                <a:ext cx="18288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F3F7E7F-E0FD-DE7E-5F8C-508990678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798" y="6521450"/>
                <a:ext cx="1828800" cy="369332"/>
              </a:xfrm>
              <a:prstGeom prst="rect">
                <a:avLst/>
              </a:prstGeom>
              <a:blipFill>
                <a:blip r:embed="rId1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6317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09369-6D30-2FC0-EB57-29964664E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E9E0-4E05-6322-345A-6044E5BCC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  <a:p>
            <a:r>
              <a:rPr lang="en-US" dirty="0"/>
              <a:t>Multi-label segmentation</a:t>
            </a:r>
          </a:p>
          <a:p>
            <a:r>
              <a:rPr lang="en-US" dirty="0"/>
              <a:t>Extensions to higher dimensions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969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A823-09D9-20EA-C602-A2C8174D2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80F8B3-E9CB-572E-3D3E-B8263B673A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Goal:</a:t>
                </a:r>
              </a:p>
              <a:p>
                <a:pPr marL="457200" lvl="1" indent="0">
                  <a:buNone/>
                </a:pPr>
                <a:r>
                  <a:rPr lang="en-US" dirty="0"/>
                  <a:t>Given label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forming a partition of unity,</a:t>
                </a:r>
                <a:br>
                  <a:rPr lang="en-US" dirty="0"/>
                </a:br>
                <a:r>
                  <a:rPr lang="en-US" dirty="0"/>
                  <a:t>for every pair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solve for the set of points: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Approach:</a:t>
                </a:r>
              </a:p>
              <a:p>
                <a:pPr lvl="1"/>
                <a:r>
                  <a:rPr lang="en-US" dirty="0"/>
                  <a:t>Consider each cell of the grid in turn</a:t>
                </a:r>
              </a:p>
              <a:p>
                <a:pPr lvl="1"/>
                <a:r>
                  <a:rPr lang="en-US" dirty="0"/>
                  <a:t>Partition the cell into simplices</a:t>
                </a:r>
              </a:p>
              <a:p>
                <a:pPr lvl="1"/>
                <a:r>
                  <a:rPr lang="en-US" dirty="0"/>
                  <a:t>For each simplex and each pair of labels,</a:t>
                </a:r>
                <a:br>
                  <a:rPr lang="en-US" dirty="0"/>
                </a:br>
                <a:r>
                  <a:rPr lang="en-US" dirty="0"/>
                  <a:t>compute the partitioning geometry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80F8B3-E9CB-572E-3D3E-B8263B673A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4997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A823-09D9-20EA-C602-A2C8174D2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Approach: per simplex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80F8B3-E9CB-572E-3D3E-B8263B673A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Given:</a:t>
                </a:r>
              </a:p>
              <a:p>
                <a:pPr lvl="1"/>
                <a:r>
                  <a:rPr lang="en-US" dirty="0"/>
                  <a:t>Affine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triangle,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and given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Compute:</a:t>
                </a:r>
              </a:p>
              <a:p>
                <a:pPr lvl="1"/>
                <a:r>
                  <a:rPr lang="en-US" dirty="0"/>
                  <a:t>The set of points where two functions are simultaneously maximized:</a:t>
                </a:r>
                <a:br>
                  <a:rPr lang="en-US" dirty="0"/>
                </a:b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/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𝐩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𝐩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𝐩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1≤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lim>
                                </m:limLow>
                              </m:fNam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𝐩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intersection with the triangle: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nary>
                      <m:naryPr>
                        <m:chr m:val="⋃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80F8B3-E9CB-572E-3D3E-B8263B673A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white background with black lines&#10;&#10;Description automatically generated">
            <a:extLst>
              <a:ext uri="{FF2B5EF4-FFF2-40B4-BE49-F238E27FC236}">
                <a16:creationId xmlns:a16="http://schemas.microsoft.com/office/drawing/2014/main" id="{41043A91-7DFA-83D4-0CCA-5462F04A6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576" y="496478"/>
            <a:ext cx="2743200" cy="2743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3F6EE21-950C-2FF1-0F1A-1F42B1483D81}"/>
              </a:ext>
            </a:extLst>
          </p:cNvPr>
          <p:cNvSpPr>
            <a:spLocks noChangeAspect="1"/>
          </p:cNvSpPr>
          <p:nvPr/>
        </p:nvSpPr>
        <p:spPr>
          <a:xfrm>
            <a:off x="8799494" y="499391"/>
            <a:ext cx="2743200" cy="2743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FB5EFCD-558A-9A3C-D422-C8A13E208C5C}"/>
              </a:ext>
            </a:extLst>
          </p:cNvPr>
          <p:cNvGrpSpPr/>
          <p:nvPr/>
        </p:nvGrpSpPr>
        <p:grpSpPr>
          <a:xfrm>
            <a:off x="8798412" y="668490"/>
            <a:ext cx="2513661" cy="2255549"/>
            <a:chOff x="9229970" y="4068621"/>
            <a:chExt cx="2513661" cy="2255549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42F8B46B-C1BD-BB99-F90A-F25DF9AF96B2}"/>
                </a:ext>
              </a:extLst>
            </p:cNvPr>
            <p:cNvGrpSpPr/>
            <p:nvPr/>
          </p:nvGrpSpPr>
          <p:grpSpPr>
            <a:xfrm>
              <a:off x="9229970" y="4068621"/>
              <a:ext cx="2513661" cy="2255549"/>
              <a:chOff x="9222286" y="4037885"/>
              <a:chExt cx="2513661" cy="225554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BBBB4426-1528-3BC8-C758-3D8257559557}"/>
                      </a:ext>
                    </a:extLst>
                  </p:cNvPr>
                  <p:cNvSpPr txBox="1"/>
                  <p:nvPr/>
                </p:nvSpPr>
                <p:spPr>
                  <a:xfrm>
                    <a:off x="9282007" y="5793291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BBBB4426-1528-3BC8-C758-3D82575595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82007" y="5793291"/>
                    <a:ext cx="491288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99DA2F42-0DEA-8487-963A-449058E26850}"/>
                      </a:ext>
                    </a:extLst>
                  </p:cNvPr>
                  <p:cNvSpPr txBox="1"/>
                  <p:nvPr/>
                </p:nvSpPr>
                <p:spPr>
                  <a:xfrm>
                    <a:off x="9766426" y="5556633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99DA2F42-0DEA-8487-963A-449058E268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66426" y="5556633"/>
                    <a:ext cx="491288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76702C89-3CDD-3D48-7B4A-10415F591128}"/>
                      </a:ext>
                    </a:extLst>
                  </p:cNvPr>
                  <p:cNvSpPr txBox="1"/>
                  <p:nvPr/>
                </p:nvSpPr>
                <p:spPr>
                  <a:xfrm>
                    <a:off x="10272290" y="5985657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76702C89-3CDD-3D48-7B4A-10415F5911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72290" y="5985657"/>
                    <a:ext cx="491288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3E462CE5-18DA-E5BB-AB7C-C9160BEE0D68}"/>
                      </a:ext>
                    </a:extLst>
                  </p:cNvPr>
                  <p:cNvSpPr txBox="1"/>
                  <p:nvPr/>
                </p:nvSpPr>
                <p:spPr>
                  <a:xfrm>
                    <a:off x="10782052" y="5867438"/>
                    <a:ext cx="48712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3E462CE5-18DA-E5BB-AB7C-C9160BEE0D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82052" y="5867438"/>
                    <a:ext cx="487121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379766C1-B4C4-118A-F8C3-3D45B02D9198}"/>
                      </a:ext>
                    </a:extLst>
                  </p:cNvPr>
                  <p:cNvSpPr txBox="1"/>
                  <p:nvPr/>
                </p:nvSpPr>
                <p:spPr>
                  <a:xfrm>
                    <a:off x="10442676" y="5420486"/>
                    <a:ext cx="48712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379766C1-B4C4-118A-F8C3-3D45B02D91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42676" y="5420486"/>
                    <a:ext cx="487121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CFF3DF73-EF61-3D13-F062-3AEF15EA3E19}"/>
                      </a:ext>
                    </a:extLst>
                  </p:cNvPr>
                  <p:cNvSpPr txBox="1"/>
                  <p:nvPr/>
                </p:nvSpPr>
                <p:spPr>
                  <a:xfrm>
                    <a:off x="10731111" y="5193939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CFF3DF73-EF61-3D13-F062-3AEF15EA3E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31111" y="5193939"/>
                    <a:ext cx="491288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04D9DF7E-D3C9-B407-9955-1D7D09E03816}"/>
                      </a:ext>
                    </a:extLst>
                  </p:cNvPr>
                  <p:cNvSpPr txBox="1"/>
                  <p:nvPr/>
                </p:nvSpPr>
                <p:spPr>
                  <a:xfrm>
                    <a:off x="11244659" y="5038979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28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04D9DF7E-D3C9-B407-9955-1D7D09E038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44659" y="5038979"/>
                    <a:ext cx="491288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CDEFBFD5-1D18-0A5B-4BCE-3D93460C7039}"/>
                      </a:ext>
                    </a:extLst>
                  </p:cNvPr>
                  <p:cNvSpPr txBox="1"/>
                  <p:nvPr/>
                </p:nvSpPr>
                <p:spPr>
                  <a:xfrm>
                    <a:off x="10491180" y="4953751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57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CDEFBFD5-1D18-0A5B-4BCE-3D93460C70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91180" y="4953751"/>
                    <a:ext cx="491288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3A0BD2CF-6099-7E1D-7645-B84A45BFB39E}"/>
                      </a:ext>
                    </a:extLst>
                  </p:cNvPr>
                  <p:cNvSpPr txBox="1"/>
                  <p:nvPr/>
                </p:nvSpPr>
                <p:spPr>
                  <a:xfrm>
                    <a:off x="10136436" y="5198359"/>
                    <a:ext cx="48359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3A0BD2CF-6099-7E1D-7645-B84A45BFB3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36436" y="5198359"/>
                    <a:ext cx="483594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AA10EED8-5C90-9ED5-F75C-B9BB200CB758}"/>
                      </a:ext>
                    </a:extLst>
                  </p:cNvPr>
                  <p:cNvSpPr txBox="1"/>
                  <p:nvPr/>
                </p:nvSpPr>
                <p:spPr>
                  <a:xfrm>
                    <a:off x="9533454" y="5143686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AA10EED8-5C90-9ED5-F75C-B9BB200CB7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33454" y="5143686"/>
                    <a:ext cx="491288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BD63D4F0-09DE-3191-EDBF-E4822375D402}"/>
                      </a:ext>
                    </a:extLst>
                  </p:cNvPr>
                  <p:cNvSpPr txBox="1"/>
                  <p:nvPr/>
                </p:nvSpPr>
                <p:spPr>
                  <a:xfrm>
                    <a:off x="9222286" y="4601389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36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BD63D4F0-09DE-3191-EDBF-E4822375D4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22286" y="4601389"/>
                    <a:ext cx="491288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F1535F3C-3E5A-947B-C47E-CD3C7AFA8A6C}"/>
                      </a:ext>
                    </a:extLst>
                  </p:cNvPr>
                  <p:cNvSpPr txBox="1"/>
                  <p:nvPr/>
                </p:nvSpPr>
                <p:spPr>
                  <a:xfrm>
                    <a:off x="9614501" y="4463065"/>
                    <a:ext cx="48359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46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F1535F3C-3E5A-947B-C47E-CD3C7AFA8A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4501" y="4463065"/>
                    <a:ext cx="483594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2C1B9ACD-21B8-49C3-E1FC-DC7261CD94FF}"/>
                      </a:ext>
                    </a:extLst>
                  </p:cNvPr>
                  <p:cNvSpPr txBox="1"/>
                  <p:nvPr/>
                </p:nvSpPr>
                <p:spPr>
                  <a:xfrm>
                    <a:off x="9982053" y="4653885"/>
                    <a:ext cx="48359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47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2C1B9ACD-21B8-49C3-E1FC-DC7261CD94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82053" y="4653885"/>
                    <a:ext cx="483594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FD0D119E-1020-8AB4-02E2-CCDE7641D002}"/>
                      </a:ext>
                    </a:extLst>
                  </p:cNvPr>
                  <p:cNvSpPr txBox="1"/>
                  <p:nvPr/>
                </p:nvSpPr>
                <p:spPr>
                  <a:xfrm>
                    <a:off x="9804041" y="4037885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67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FD0D119E-1020-8AB4-02E2-CCDE7641D0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04041" y="4037885"/>
                    <a:ext cx="491288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3C4110B8-D5D0-3CF8-66ED-BA01AA2DA51D}"/>
                      </a:ext>
                    </a:extLst>
                  </p:cNvPr>
                  <p:cNvSpPr txBox="1"/>
                  <p:nvPr/>
                </p:nvSpPr>
                <p:spPr>
                  <a:xfrm>
                    <a:off x="10617265" y="4367017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78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3C4110B8-D5D0-3CF8-66ED-BA01AA2DA5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17265" y="4367017"/>
                    <a:ext cx="491288" cy="30777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F4F05BFE-DEBC-43DF-BED7-AA0CD0345EEE}"/>
                      </a:ext>
                    </a:extLst>
                  </p:cNvPr>
                  <p:cNvSpPr txBox="1"/>
                  <p:nvPr/>
                </p:nvSpPr>
                <p:spPr>
                  <a:xfrm>
                    <a:off x="11188030" y="4105171"/>
                    <a:ext cx="48808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89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F4F05BFE-DEBC-43DF-BED7-AA0CD0345E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88030" y="4105171"/>
                    <a:ext cx="488082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24F53E33-E8B4-6D8E-C19A-07873E1AA342}"/>
                    </a:ext>
                  </a:extLst>
                </p:cNvPr>
                <p:cNvSpPr txBox="1"/>
                <p:nvPr/>
              </p:nvSpPr>
              <p:spPr>
                <a:xfrm>
                  <a:off x="10843364" y="5060047"/>
                  <a:ext cx="4912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4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58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24F53E33-E8B4-6D8E-C19A-07873E1AA3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3364" y="5060047"/>
                  <a:ext cx="491288" cy="307777"/>
                </a:xfrm>
                <a:prstGeom prst="rect">
                  <a:avLst/>
                </a:prstGeom>
                <a:blipFill>
                  <a:blip r:embed="rId20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194B019-56F3-750D-C0D9-DF482FE01FC8}"/>
                    </a:ext>
                  </a:extLst>
                </p:cNvPr>
                <p:cNvSpPr txBox="1"/>
                <p:nvPr/>
              </p:nvSpPr>
              <p:spPr>
                <a:xfrm>
                  <a:off x="10073684" y="5558227"/>
                  <a:ext cx="4871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4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194B019-56F3-750D-C0D9-DF482FE01F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3684" y="5558227"/>
                  <a:ext cx="487121" cy="30777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8F2DE841-CE17-0917-EEE3-08B643B0EEAC}"/>
              </a:ext>
            </a:extLst>
          </p:cNvPr>
          <p:cNvSpPr>
            <a:spLocks noChangeAspect="1"/>
          </p:cNvSpPr>
          <p:nvPr/>
        </p:nvSpPr>
        <p:spPr>
          <a:xfrm>
            <a:off x="9817707" y="2334400"/>
            <a:ext cx="54864" cy="548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6BD7232-9C19-BD48-EDE5-E48E3A3C71EF}"/>
              </a:ext>
            </a:extLst>
          </p:cNvPr>
          <p:cNvSpPr>
            <a:spLocks noChangeAspect="1"/>
          </p:cNvSpPr>
          <p:nvPr/>
        </p:nvSpPr>
        <p:spPr>
          <a:xfrm>
            <a:off x="9883687" y="2254269"/>
            <a:ext cx="54864" cy="548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4DAFD88-9C6D-B094-5087-76D6D035316D}"/>
              </a:ext>
            </a:extLst>
          </p:cNvPr>
          <p:cNvSpPr>
            <a:spLocks noChangeAspect="1"/>
          </p:cNvSpPr>
          <p:nvPr/>
        </p:nvSpPr>
        <p:spPr>
          <a:xfrm>
            <a:off x="10507867" y="2108484"/>
            <a:ext cx="54864" cy="548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381BA8-0CEF-8726-A0D5-BC5264B71E9A}"/>
              </a:ext>
            </a:extLst>
          </p:cNvPr>
          <p:cNvSpPr>
            <a:spLocks noChangeAspect="1"/>
          </p:cNvSpPr>
          <p:nvPr/>
        </p:nvSpPr>
        <p:spPr>
          <a:xfrm>
            <a:off x="10652329" y="1827971"/>
            <a:ext cx="54864" cy="548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300C218-D6A2-4E4C-689C-059662388056}"/>
              </a:ext>
            </a:extLst>
          </p:cNvPr>
          <p:cNvSpPr>
            <a:spLocks noChangeAspect="1"/>
          </p:cNvSpPr>
          <p:nvPr/>
        </p:nvSpPr>
        <p:spPr>
          <a:xfrm>
            <a:off x="10579304" y="1755835"/>
            <a:ext cx="54864" cy="548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BD54241-8AF2-6B56-1405-8B64191C6BCA}"/>
              </a:ext>
            </a:extLst>
          </p:cNvPr>
          <p:cNvSpPr>
            <a:spLocks noChangeAspect="1"/>
          </p:cNvSpPr>
          <p:nvPr/>
        </p:nvSpPr>
        <p:spPr>
          <a:xfrm>
            <a:off x="10010503" y="1722266"/>
            <a:ext cx="54864" cy="548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733BF0E-CFE6-8B11-81FE-3DC20F40AB04}"/>
              </a:ext>
            </a:extLst>
          </p:cNvPr>
          <p:cNvSpPr>
            <a:spLocks noChangeAspect="1"/>
          </p:cNvSpPr>
          <p:nvPr/>
        </p:nvSpPr>
        <p:spPr>
          <a:xfrm>
            <a:off x="9927849" y="1620938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9EC754-6082-AE04-0738-5CB020C7725E}"/>
              </a:ext>
            </a:extLst>
          </p:cNvPr>
          <p:cNvSpPr>
            <a:spLocks noChangeAspect="1"/>
          </p:cNvSpPr>
          <p:nvPr/>
        </p:nvSpPr>
        <p:spPr>
          <a:xfrm>
            <a:off x="9426515" y="2321746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F2A914B-27D7-17F5-CB81-1279132DDF26}"/>
              </a:ext>
            </a:extLst>
          </p:cNvPr>
          <p:cNvSpPr>
            <a:spLocks noChangeAspect="1"/>
          </p:cNvSpPr>
          <p:nvPr/>
        </p:nvSpPr>
        <p:spPr>
          <a:xfrm>
            <a:off x="10136166" y="2774184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B029C65-CB60-4BCC-FC9C-2C871333844B}"/>
              </a:ext>
            </a:extLst>
          </p:cNvPr>
          <p:cNvSpPr>
            <a:spLocks noChangeAspect="1"/>
          </p:cNvSpPr>
          <p:nvPr/>
        </p:nvSpPr>
        <p:spPr>
          <a:xfrm>
            <a:off x="10577716" y="2687901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BBD37DC-801B-8487-2159-62C7D48B7D18}"/>
              </a:ext>
            </a:extLst>
          </p:cNvPr>
          <p:cNvSpPr>
            <a:spLocks noChangeAspect="1"/>
          </p:cNvSpPr>
          <p:nvPr/>
        </p:nvSpPr>
        <p:spPr>
          <a:xfrm>
            <a:off x="10797306" y="1815689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9E61F9F-CF98-592B-921D-4726079246FB}"/>
              </a:ext>
            </a:extLst>
          </p:cNvPr>
          <p:cNvSpPr>
            <a:spLocks noChangeAspect="1"/>
          </p:cNvSpPr>
          <p:nvPr/>
        </p:nvSpPr>
        <p:spPr>
          <a:xfrm>
            <a:off x="10398156" y="984538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7ADDA2D-E224-2418-4072-BA76E6A59597}"/>
              </a:ext>
            </a:extLst>
          </p:cNvPr>
          <p:cNvSpPr>
            <a:spLocks noChangeAspect="1"/>
          </p:cNvSpPr>
          <p:nvPr/>
        </p:nvSpPr>
        <p:spPr>
          <a:xfrm>
            <a:off x="10679761" y="587782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EF8067B-CE28-EFFE-CC4A-04D6A980AC92}"/>
              </a:ext>
            </a:extLst>
          </p:cNvPr>
          <p:cNvSpPr>
            <a:spLocks noChangeAspect="1"/>
          </p:cNvSpPr>
          <p:nvPr/>
        </p:nvSpPr>
        <p:spPr>
          <a:xfrm>
            <a:off x="10733328" y="641058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A2CB143-691F-0BF6-F754-B764EE5C3245}"/>
              </a:ext>
            </a:extLst>
          </p:cNvPr>
          <p:cNvSpPr/>
          <p:nvPr/>
        </p:nvSpPr>
        <p:spPr>
          <a:xfrm>
            <a:off x="8984763" y="554280"/>
            <a:ext cx="1877785" cy="2440469"/>
          </a:xfrm>
          <a:custGeom>
            <a:avLst/>
            <a:gdLst>
              <a:gd name="connsiteX0" fmla="*/ 1715512 w 1820708"/>
              <a:gd name="connsiteY0" fmla="*/ 0 h 2160573"/>
              <a:gd name="connsiteX1" fmla="*/ 0 w 1820708"/>
              <a:gd name="connsiteY1" fmla="*/ 2160573 h 2160573"/>
              <a:gd name="connsiteX2" fmla="*/ 1820708 w 1820708"/>
              <a:gd name="connsiteY2" fmla="*/ 1877352 h 2160573"/>
              <a:gd name="connsiteX3" fmla="*/ 1715512 w 1820708"/>
              <a:gd name="connsiteY3" fmla="*/ 0 h 216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708" h="2160573">
                <a:moveTo>
                  <a:pt x="1715512" y="0"/>
                </a:moveTo>
                <a:lnTo>
                  <a:pt x="0" y="2160573"/>
                </a:lnTo>
                <a:lnTo>
                  <a:pt x="1820708" y="1877352"/>
                </a:lnTo>
                <a:lnTo>
                  <a:pt x="1715512" y="0"/>
                </a:ln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6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A823-09D9-20EA-C602-A2C8174D2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Approach: per simplex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80F8B3-E9CB-572E-3D3E-B8263B673A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Given:</a:t>
                </a:r>
              </a:p>
              <a:p>
                <a:pPr lvl="1"/>
                <a:r>
                  <a:rPr lang="en-US" dirty="0"/>
                  <a:t>Affine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triangle,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and given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Compute:</a:t>
                </a:r>
              </a:p>
              <a:p>
                <a:pPr lvl="1"/>
                <a:r>
                  <a:rPr lang="en-US" dirty="0"/>
                  <a:t>The set of points where two functions are simultaneously maximized:</a:t>
                </a:r>
                <a:br>
                  <a:rPr lang="en-US" dirty="0"/>
                </a:b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/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𝐩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𝐩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𝐩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1≤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lim>
                                </m:limLow>
                              </m:fNam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𝐩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intersection with the triangle: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∩</m:t>
                    </m:r>
                    <m:nary>
                      <m:naryPr>
                        <m:chr m:val="⋃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80F8B3-E9CB-572E-3D3E-B8263B673A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 descr="A white background with black lines&#10;&#10;Description automatically generated">
            <a:extLst>
              <a:ext uri="{FF2B5EF4-FFF2-40B4-BE49-F238E27FC236}">
                <a16:creationId xmlns:a16="http://schemas.microsoft.com/office/drawing/2014/main" id="{7C99987B-3578-C664-F339-2A63AE8F5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576" y="496478"/>
            <a:ext cx="2743200" cy="27432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017A6E2-7040-F5A8-D9D4-21AE79024A96}"/>
              </a:ext>
            </a:extLst>
          </p:cNvPr>
          <p:cNvSpPr>
            <a:spLocks noChangeAspect="1"/>
          </p:cNvSpPr>
          <p:nvPr/>
        </p:nvSpPr>
        <p:spPr>
          <a:xfrm>
            <a:off x="8799494" y="499391"/>
            <a:ext cx="2743200" cy="2743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EF95874-B44C-3F07-3B33-B8A676C975A5}"/>
              </a:ext>
            </a:extLst>
          </p:cNvPr>
          <p:cNvGrpSpPr/>
          <p:nvPr/>
        </p:nvGrpSpPr>
        <p:grpSpPr>
          <a:xfrm>
            <a:off x="8798412" y="668490"/>
            <a:ext cx="2513661" cy="2255549"/>
            <a:chOff x="9229970" y="4068621"/>
            <a:chExt cx="2513661" cy="225554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9DE17DE-DFEB-76A3-88DF-554ED7FA998A}"/>
                </a:ext>
              </a:extLst>
            </p:cNvPr>
            <p:cNvGrpSpPr/>
            <p:nvPr/>
          </p:nvGrpSpPr>
          <p:grpSpPr>
            <a:xfrm>
              <a:off x="9229970" y="4068621"/>
              <a:ext cx="2513661" cy="2255549"/>
              <a:chOff x="9222286" y="4037885"/>
              <a:chExt cx="2513661" cy="225554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439F20AA-D1B4-3FED-E6E2-4CC0BCDD31DF}"/>
                      </a:ext>
                    </a:extLst>
                  </p:cNvPr>
                  <p:cNvSpPr txBox="1"/>
                  <p:nvPr/>
                </p:nvSpPr>
                <p:spPr>
                  <a:xfrm>
                    <a:off x="9282007" y="5793291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439F20AA-D1B4-3FED-E6E2-4CC0BCDD31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82007" y="5793291"/>
                    <a:ext cx="491288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46D1C69E-9F0D-12A9-13FF-E1807D4C6680}"/>
                      </a:ext>
                    </a:extLst>
                  </p:cNvPr>
                  <p:cNvSpPr txBox="1"/>
                  <p:nvPr/>
                </p:nvSpPr>
                <p:spPr>
                  <a:xfrm>
                    <a:off x="9766426" y="5556633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46D1C69E-9F0D-12A9-13FF-E1807D4C66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66426" y="5556633"/>
                    <a:ext cx="491288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E83C1C3D-F3B9-B92A-5B1B-D3F536937638}"/>
                      </a:ext>
                    </a:extLst>
                  </p:cNvPr>
                  <p:cNvSpPr txBox="1"/>
                  <p:nvPr/>
                </p:nvSpPr>
                <p:spPr>
                  <a:xfrm>
                    <a:off x="10272290" y="5985657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E83C1C3D-F3B9-B92A-5B1B-D3F5369376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72290" y="5985657"/>
                    <a:ext cx="491288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8666453B-430D-9E74-9CA9-5053113B61B2}"/>
                      </a:ext>
                    </a:extLst>
                  </p:cNvPr>
                  <p:cNvSpPr txBox="1"/>
                  <p:nvPr/>
                </p:nvSpPr>
                <p:spPr>
                  <a:xfrm>
                    <a:off x="10782052" y="5867438"/>
                    <a:ext cx="48712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8666453B-430D-9E74-9CA9-5053113B61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82052" y="5867438"/>
                    <a:ext cx="487121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FC202CD6-0AE8-3132-0FC8-6690B6385FCB}"/>
                      </a:ext>
                    </a:extLst>
                  </p:cNvPr>
                  <p:cNvSpPr txBox="1"/>
                  <p:nvPr/>
                </p:nvSpPr>
                <p:spPr>
                  <a:xfrm>
                    <a:off x="10442676" y="5420486"/>
                    <a:ext cx="48712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FC202CD6-0AE8-3132-0FC8-6690B6385F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42676" y="5420486"/>
                    <a:ext cx="487121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9ECDAB39-EAC2-6302-F5FD-FF5FCA963FCA}"/>
                      </a:ext>
                    </a:extLst>
                  </p:cNvPr>
                  <p:cNvSpPr txBox="1"/>
                  <p:nvPr/>
                </p:nvSpPr>
                <p:spPr>
                  <a:xfrm>
                    <a:off x="10731111" y="5193939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9ECDAB39-EAC2-6302-F5FD-FF5FCA963F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31111" y="5193939"/>
                    <a:ext cx="491288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CCEC6FA3-EC50-8E27-9D80-A35575CEAC1B}"/>
                      </a:ext>
                    </a:extLst>
                  </p:cNvPr>
                  <p:cNvSpPr txBox="1"/>
                  <p:nvPr/>
                </p:nvSpPr>
                <p:spPr>
                  <a:xfrm>
                    <a:off x="11244659" y="5038979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28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CCEC6FA3-EC50-8E27-9D80-A35575CEAC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44659" y="5038979"/>
                    <a:ext cx="491288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906701D6-E52D-8733-4C65-9E048F849DA9}"/>
                      </a:ext>
                    </a:extLst>
                  </p:cNvPr>
                  <p:cNvSpPr txBox="1"/>
                  <p:nvPr/>
                </p:nvSpPr>
                <p:spPr>
                  <a:xfrm>
                    <a:off x="10491180" y="4953751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57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906701D6-E52D-8733-4C65-9E048F849D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91180" y="4953751"/>
                    <a:ext cx="491288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3E4F0F15-8293-A03D-E9FA-E0E13C04CEB9}"/>
                      </a:ext>
                    </a:extLst>
                  </p:cNvPr>
                  <p:cNvSpPr txBox="1"/>
                  <p:nvPr/>
                </p:nvSpPr>
                <p:spPr>
                  <a:xfrm>
                    <a:off x="10136436" y="5198359"/>
                    <a:ext cx="48359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3E4F0F15-8293-A03D-E9FA-E0E13C04CE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36436" y="5198359"/>
                    <a:ext cx="483594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80D4AC7B-15A2-8C35-6CFB-A096A782F760}"/>
                      </a:ext>
                    </a:extLst>
                  </p:cNvPr>
                  <p:cNvSpPr txBox="1"/>
                  <p:nvPr/>
                </p:nvSpPr>
                <p:spPr>
                  <a:xfrm>
                    <a:off x="9533454" y="5143686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80D4AC7B-15A2-8C35-6CFB-A096A782F7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33454" y="5143686"/>
                    <a:ext cx="491288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3091FFC5-4793-141F-0AC9-1761A9B6FDC5}"/>
                      </a:ext>
                    </a:extLst>
                  </p:cNvPr>
                  <p:cNvSpPr txBox="1"/>
                  <p:nvPr/>
                </p:nvSpPr>
                <p:spPr>
                  <a:xfrm>
                    <a:off x="9222286" y="4601389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36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3091FFC5-4793-141F-0AC9-1761A9B6FD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22286" y="4601389"/>
                    <a:ext cx="491288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5222E1B8-52AC-F721-9354-411B3455CF63}"/>
                      </a:ext>
                    </a:extLst>
                  </p:cNvPr>
                  <p:cNvSpPr txBox="1"/>
                  <p:nvPr/>
                </p:nvSpPr>
                <p:spPr>
                  <a:xfrm>
                    <a:off x="9614501" y="4463065"/>
                    <a:ext cx="48359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46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5222E1B8-52AC-F721-9354-411B3455CF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4501" y="4463065"/>
                    <a:ext cx="483594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703D95CD-A199-1A6A-83D5-DECC1881EF86}"/>
                      </a:ext>
                    </a:extLst>
                  </p:cNvPr>
                  <p:cNvSpPr txBox="1"/>
                  <p:nvPr/>
                </p:nvSpPr>
                <p:spPr>
                  <a:xfrm>
                    <a:off x="9982053" y="4653885"/>
                    <a:ext cx="48359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47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703D95CD-A199-1A6A-83D5-DECC1881EF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82053" y="4653885"/>
                    <a:ext cx="483594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C0096251-042E-622F-04F8-DE704490F195}"/>
                      </a:ext>
                    </a:extLst>
                  </p:cNvPr>
                  <p:cNvSpPr txBox="1"/>
                  <p:nvPr/>
                </p:nvSpPr>
                <p:spPr>
                  <a:xfrm>
                    <a:off x="9804041" y="4037885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67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C0096251-042E-622F-04F8-DE704490F1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04041" y="4037885"/>
                    <a:ext cx="491288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720128E5-17F6-C807-3F53-C6BF0FC0D1C0}"/>
                      </a:ext>
                    </a:extLst>
                  </p:cNvPr>
                  <p:cNvSpPr txBox="1"/>
                  <p:nvPr/>
                </p:nvSpPr>
                <p:spPr>
                  <a:xfrm>
                    <a:off x="10617265" y="4367017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78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720128E5-17F6-C807-3F53-C6BF0FC0D1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17265" y="4367017"/>
                    <a:ext cx="491288" cy="30777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21BCF1E9-938D-F268-5E49-57FD678AEC4D}"/>
                      </a:ext>
                    </a:extLst>
                  </p:cNvPr>
                  <p:cNvSpPr txBox="1"/>
                  <p:nvPr/>
                </p:nvSpPr>
                <p:spPr>
                  <a:xfrm>
                    <a:off x="11188030" y="4105171"/>
                    <a:ext cx="48808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89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21BCF1E9-938D-F268-5E49-57FD678AEC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88030" y="4105171"/>
                    <a:ext cx="488082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2D3F258-5A3F-0488-E086-D12767C83C91}"/>
                    </a:ext>
                  </a:extLst>
                </p:cNvPr>
                <p:cNvSpPr txBox="1"/>
                <p:nvPr/>
              </p:nvSpPr>
              <p:spPr>
                <a:xfrm>
                  <a:off x="10843364" y="5060047"/>
                  <a:ext cx="4912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4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58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2D3F258-5A3F-0488-E086-D12767C83C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3364" y="5060047"/>
                  <a:ext cx="491288" cy="307777"/>
                </a:xfrm>
                <a:prstGeom prst="rect">
                  <a:avLst/>
                </a:prstGeom>
                <a:blipFill>
                  <a:blip r:embed="rId20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E3E8AF1-B662-F1B3-B610-E832DE0FFC21}"/>
                    </a:ext>
                  </a:extLst>
                </p:cNvPr>
                <p:cNvSpPr txBox="1"/>
                <p:nvPr/>
              </p:nvSpPr>
              <p:spPr>
                <a:xfrm>
                  <a:off x="10073684" y="5558227"/>
                  <a:ext cx="4871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4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E3E8AF1-B662-F1B3-B610-E832DE0FFC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3684" y="5558227"/>
                  <a:ext cx="487121" cy="30777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B58BBC31-D304-A186-0D3B-B3F52F4C3384}"/>
              </a:ext>
            </a:extLst>
          </p:cNvPr>
          <p:cNvSpPr>
            <a:spLocks noChangeAspect="1"/>
          </p:cNvSpPr>
          <p:nvPr/>
        </p:nvSpPr>
        <p:spPr>
          <a:xfrm>
            <a:off x="9817707" y="2334400"/>
            <a:ext cx="54864" cy="548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34570B6-EEB9-291C-CD80-C8CF13E86F53}"/>
              </a:ext>
            </a:extLst>
          </p:cNvPr>
          <p:cNvSpPr>
            <a:spLocks noChangeAspect="1"/>
          </p:cNvSpPr>
          <p:nvPr/>
        </p:nvSpPr>
        <p:spPr>
          <a:xfrm>
            <a:off x="9883687" y="2254269"/>
            <a:ext cx="54864" cy="548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47B41B2-965B-9EB3-839E-C5092BB03DF0}"/>
              </a:ext>
            </a:extLst>
          </p:cNvPr>
          <p:cNvSpPr>
            <a:spLocks noChangeAspect="1"/>
          </p:cNvSpPr>
          <p:nvPr/>
        </p:nvSpPr>
        <p:spPr>
          <a:xfrm>
            <a:off x="10507867" y="2108484"/>
            <a:ext cx="54864" cy="548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578B617-1B48-1AE3-7BE2-3EA713221155}"/>
              </a:ext>
            </a:extLst>
          </p:cNvPr>
          <p:cNvSpPr>
            <a:spLocks noChangeAspect="1"/>
          </p:cNvSpPr>
          <p:nvPr/>
        </p:nvSpPr>
        <p:spPr>
          <a:xfrm>
            <a:off x="10652329" y="1827971"/>
            <a:ext cx="54864" cy="548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5577392-8908-D8D3-F5A0-F12D11C7783D}"/>
              </a:ext>
            </a:extLst>
          </p:cNvPr>
          <p:cNvSpPr>
            <a:spLocks noChangeAspect="1"/>
          </p:cNvSpPr>
          <p:nvPr/>
        </p:nvSpPr>
        <p:spPr>
          <a:xfrm>
            <a:off x="10579304" y="1755835"/>
            <a:ext cx="54864" cy="548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BB77F8E-F615-888A-1C57-BC0A11FD4261}"/>
              </a:ext>
            </a:extLst>
          </p:cNvPr>
          <p:cNvSpPr>
            <a:spLocks noChangeAspect="1"/>
          </p:cNvSpPr>
          <p:nvPr/>
        </p:nvSpPr>
        <p:spPr>
          <a:xfrm>
            <a:off x="10010503" y="1722266"/>
            <a:ext cx="54864" cy="548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F167959-94DB-9F64-A3D0-391C39CD45C2}"/>
              </a:ext>
            </a:extLst>
          </p:cNvPr>
          <p:cNvSpPr>
            <a:spLocks noChangeAspect="1"/>
          </p:cNvSpPr>
          <p:nvPr/>
        </p:nvSpPr>
        <p:spPr>
          <a:xfrm>
            <a:off x="9927849" y="1620938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F743F79-0807-4FBB-A5F4-4879DDA5BBDD}"/>
              </a:ext>
            </a:extLst>
          </p:cNvPr>
          <p:cNvSpPr>
            <a:spLocks noChangeAspect="1"/>
          </p:cNvSpPr>
          <p:nvPr/>
        </p:nvSpPr>
        <p:spPr>
          <a:xfrm>
            <a:off x="9426515" y="2321746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1F9A5C5-9010-8845-E70A-FD0B309B9B13}"/>
              </a:ext>
            </a:extLst>
          </p:cNvPr>
          <p:cNvSpPr>
            <a:spLocks noChangeAspect="1"/>
          </p:cNvSpPr>
          <p:nvPr/>
        </p:nvSpPr>
        <p:spPr>
          <a:xfrm>
            <a:off x="10136166" y="2774184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846E465-F5C4-D00B-60C6-41E25810CA14}"/>
              </a:ext>
            </a:extLst>
          </p:cNvPr>
          <p:cNvSpPr>
            <a:spLocks noChangeAspect="1"/>
          </p:cNvSpPr>
          <p:nvPr/>
        </p:nvSpPr>
        <p:spPr>
          <a:xfrm>
            <a:off x="10577716" y="2687901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28735D9-7355-6CEB-7BC0-7FA7B8190075}"/>
              </a:ext>
            </a:extLst>
          </p:cNvPr>
          <p:cNvSpPr>
            <a:spLocks noChangeAspect="1"/>
          </p:cNvSpPr>
          <p:nvPr/>
        </p:nvSpPr>
        <p:spPr>
          <a:xfrm>
            <a:off x="10797306" y="1815689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CF2FA17-E2D7-F9C5-173F-1B5AB5006E66}"/>
              </a:ext>
            </a:extLst>
          </p:cNvPr>
          <p:cNvSpPr>
            <a:spLocks noChangeAspect="1"/>
          </p:cNvSpPr>
          <p:nvPr/>
        </p:nvSpPr>
        <p:spPr>
          <a:xfrm>
            <a:off x="10398156" y="984538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A1A54DC-629C-5F2E-D0A5-DA287A7A54B9}"/>
              </a:ext>
            </a:extLst>
          </p:cNvPr>
          <p:cNvSpPr>
            <a:spLocks noChangeAspect="1"/>
          </p:cNvSpPr>
          <p:nvPr/>
        </p:nvSpPr>
        <p:spPr>
          <a:xfrm>
            <a:off x="10679761" y="587782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15C3B39-C8B4-11F6-F824-5AE7ABF07FE4}"/>
              </a:ext>
            </a:extLst>
          </p:cNvPr>
          <p:cNvSpPr>
            <a:spLocks noChangeAspect="1"/>
          </p:cNvSpPr>
          <p:nvPr/>
        </p:nvSpPr>
        <p:spPr>
          <a:xfrm>
            <a:off x="10733328" y="641058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1E1A47AC-3571-C0D3-E241-8AD89B241FFD}"/>
              </a:ext>
            </a:extLst>
          </p:cNvPr>
          <p:cNvSpPr/>
          <p:nvPr/>
        </p:nvSpPr>
        <p:spPr>
          <a:xfrm>
            <a:off x="8984763" y="554280"/>
            <a:ext cx="1877785" cy="2440469"/>
          </a:xfrm>
          <a:custGeom>
            <a:avLst/>
            <a:gdLst>
              <a:gd name="connsiteX0" fmla="*/ 1715512 w 1820708"/>
              <a:gd name="connsiteY0" fmla="*/ 0 h 2160573"/>
              <a:gd name="connsiteX1" fmla="*/ 0 w 1820708"/>
              <a:gd name="connsiteY1" fmla="*/ 2160573 h 2160573"/>
              <a:gd name="connsiteX2" fmla="*/ 1820708 w 1820708"/>
              <a:gd name="connsiteY2" fmla="*/ 1877352 h 2160573"/>
              <a:gd name="connsiteX3" fmla="*/ 1715512 w 1820708"/>
              <a:gd name="connsiteY3" fmla="*/ 0 h 216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708" h="2160573">
                <a:moveTo>
                  <a:pt x="1715512" y="0"/>
                </a:moveTo>
                <a:lnTo>
                  <a:pt x="0" y="2160573"/>
                </a:lnTo>
                <a:lnTo>
                  <a:pt x="1820708" y="1877352"/>
                </a:lnTo>
                <a:lnTo>
                  <a:pt x="1715512" y="0"/>
                </a:ln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FC4ACC-B8EF-640E-B827-BA2FA46C2093}"/>
                  </a:ext>
                </a:extLst>
              </p:cNvPr>
              <p:cNvSpPr txBox="1"/>
              <p:nvPr/>
            </p:nvSpPr>
            <p:spPr>
              <a:xfrm>
                <a:off x="2350016" y="3057262"/>
                <a:ext cx="7443414" cy="98879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Naively computing the intersection is difficult,</a:t>
                </a:r>
                <a:br>
                  <a:rPr lang="en-US" sz="2800" dirty="0"/>
                </a:br>
                <a:r>
                  <a:rPr lang="en-US" sz="2800" dirty="0"/>
                  <a:t>as some of the edges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800" dirty="0"/>
                  <a:t> are unbounded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FC4ACC-B8EF-640E-B827-BA2FA46C2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016" y="3057262"/>
                <a:ext cx="7443414" cy="988797"/>
              </a:xfrm>
              <a:prstGeom prst="rect">
                <a:avLst/>
              </a:prstGeom>
              <a:blipFill>
                <a:blip r:embed="rId22"/>
                <a:stretch>
                  <a:fillRect t="-5422" b="-1204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6752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A823-09D9-20EA-C602-A2C8174D2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80F8B3-E9CB-572E-3D3E-B8263B673A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are interested in two types of vertices:</a:t>
                </a:r>
              </a:p>
              <a:p>
                <a:pPr lvl="1"/>
                <a:r>
                  <a:rPr lang="en-US" dirty="0"/>
                  <a:t>The vertices interior to the triangle (red)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Points where three functions are equal and dominate</a:t>
                </a:r>
              </a:p>
              <a:p>
                <a:pPr lvl="1"/>
                <a:r>
                  <a:rPr lang="en-US" dirty="0"/>
                  <a:t>The vertices on the boundary of the triangle (blue)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Points where two functions are equal and dominate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Note:</a:t>
                </a:r>
              </a:p>
              <a:p>
                <a:pPr marL="457200" lvl="1" indent="0">
                  <a:buNone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is either empty or an edge, and since the</a:t>
                </a:r>
                <a:br>
                  <a:rPr lang="en-US" dirty="0"/>
                </a:br>
                <a:r>
                  <a:rPr lang="en-US" dirty="0"/>
                  <a:t>triangle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convex, the intersection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either</a:t>
                </a:r>
                <a:br>
                  <a:rPr lang="en-US" dirty="0"/>
                </a:br>
                <a:r>
                  <a:rPr lang="en-US" dirty="0"/>
                  <a:t>empty or an edge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80F8B3-E9CB-572E-3D3E-B8263B673A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white background with black lines&#10;&#10;Description automatically generated">
            <a:extLst>
              <a:ext uri="{FF2B5EF4-FFF2-40B4-BE49-F238E27FC236}">
                <a16:creationId xmlns:a16="http://schemas.microsoft.com/office/drawing/2014/main" id="{92252E34-E528-87AC-DDB5-C3CE36281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576" y="3915858"/>
            <a:ext cx="2743200" cy="2743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990833-523D-9B34-EC53-6AF6AFD7C211}"/>
              </a:ext>
            </a:extLst>
          </p:cNvPr>
          <p:cNvSpPr>
            <a:spLocks noChangeAspect="1"/>
          </p:cNvSpPr>
          <p:nvPr/>
        </p:nvSpPr>
        <p:spPr>
          <a:xfrm>
            <a:off x="8799494" y="3918771"/>
            <a:ext cx="2743200" cy="2743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501080-D80E-8848-6B04-00954CADCFE7}"/>
              </a:ext>
            </a:extLst>
          </p:cNvPr>
          <p:cNvGrpSpPr/>
          <p:nvPr/>
        </p:nvGrpSpPr>
        <p:grpSpPr>
          <a:xfrm>
            <a:off x="8798412" y="4087870"/>
            <a:ext cx="2513661" cy="2255549"/>
            <a:chOff x="9229970" y="4068621"/>
            <a:chExt cx="2513661" cy="225554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2013F40-6A93-30E6-8881-3C619F2A1D6A}"/>
                </a:ext>
              </a:extLst>
            </p:cNvPr>
            <p:cNvGrpSpPr/>
            <p:nvPr/>
          </p:nvGrpSpPr>
          <p:grpSpPr>
            <a:xfrm>
              <a:off x="9229970" y="4068621"/>
              <a:ext cx="2513661" cy="2255549"/>
              <a:chOff x="9222286" y="4037885"/>
              <a:chExt cx="2513661" cy="225554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33AE3A0A-6AF1-3E6B-A528-D4DFE04BFC3E}"/>
                      </a:ext>
                    </a:extLst>
                  </p:cNvPr>
                  <p:cNvSpPr txBox="1"/>
                  <p:nvPr/>
                </p:nvSpPr>
                <p:spPr>
                  <a:xfrm>
                    <a:off x="9282007" y="5793291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33AE3A0A-6AF1-3E6B-A528-D4DFE04BFC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82007" y="5793291"/>
                    <a:ext cx="491288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1F97DBB7-419E-0CB6-199F-29C7E736FD44}"/>
                      </a:ext>
                    </a:extLst>
                  </p:cNvPr>
                  <p:cNvSpPr txBox="1"/>
                  <p:nvPr/>
                </p:nvSpPr>
                <p:spPr>
                  <a:xfrm>
                    <a:off x="9766426" y="5556633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1F97DBB7-419E-0CB6-199F-29C7E736FD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66426" y="5556633"/>
                    <a:ext cx="491288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24C3B406-0C9F-031F-1625-2F95C8B0483F}"/>
                      </a:ext>
                    </a:extLst>
                  </p:cNvPr>
                  <p:cNvSpPr txBox="1"/>
                  <p:nvPr/>
                </p:nvSpPr>
                <p:spPr>
                  <a:xfrm>
                    <a:off x="10272290" y="5985657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24C3B406-0C9F-031F-1625-2F95C8B048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72290" y="5985657"/>
                    <a:ext cx="491288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5AF107C6-6A00-639E-F7AF-1BE38F2830DA}"/>
                      </a:ext>
                    </a:extLst>
                  </p:cNvPr>
                  <p:cNvSpPr txBox="1"/>
                  <p:nvPr/>
                </p:nvSpPr>
                <p:spPr>
                  <a:xfrm>
                    <a:off x="10782052" y="5867438"/>
                    <a:ext cx="48712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5AF107C6-6A00-639E-F7AF-1BE38F2830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82052" y="5867438"/>
                    <a:ext cx="487121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DC20C2FD-7765-A983-E621-16B022EA95F1}"/>
                      </a:ext>
                    </a:extLst>
                  </p:cNvPr>
                  <p:cNvSpPr txBox="1"/>
                  <p:nvPr/>
                </p:nvSpPr>
                <p:spPr>
                  <a:xfrm>
                    <a:off x="10442676" y="5420486"/>
                    <a:ext cx="48712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DC20C2FD-7765-A983-E621-16B022EA95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42676" y="5420486"/>
                    <a:ext cx="487121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FE137C05-9AE3-EF99-FD16-FDCE6CAB4B9C}"/>
                      </a:ext>
                    </a:extLst>
                  </p:cNvPr>
                  <p:cNvSpPr txBox="1"/>
                  <p:nvPr/>
                </p:nvSpPr>
                <p:spPr>
                  <a:xfrm>
                    <a:off x="10731111" y="5193939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FE137C05-9AE3-EF99-FD16-FDCE6CAB4B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31111" y="5193939"/>
                    <a:ext cx="491288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53CDCDF7-9CF3-D4D9-0F8D-AD3AF4209A9D}"/>
                      </a:ext>
                    </a:extLst>
                  </p:cNvPr>
                  <p:cNvSpPr txBox="1"/>
                  <p:nvPr/>
                </p:nvSpPr>
                <p:spPr>
                  <a:xfrm>
                    <a:off x="11244659" y="5038979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28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53CDCDF7-9CF3-D4D9-0F8D-AD3AF4209A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44659" y="5038979"/>
                    <a:ext cx="491288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4C4C8A27-599B-E2A9-97A9-86B75991241B}"/>
                      </a:ext>
                    </a:extLst>
                  </p:cNvPr>
                  <p:cNvSpPr txBox="1"/>
                  <p:nvPr/>
                </p:nvSpPr>
                <p:spPr>
                  <a:xfrm>
                    <a:off x="10491180" y="4953751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57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4C4C8A27-599B-E2A9-97A9-86B7599124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91180" y="4953751"/>
                    <a:ext cx="491288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3D1FD225-60CA-C990-19AF-CB1E9DD01C49}"/>
                      </a:ext>
                    </a:extLst>
                  </p:cNvPr>
                  <p:cNvSpPr txBox="1"/>
                  <p:nvPr/>
                </p:nvSpPr>
                <p:spPr>
                  <a:xfrm>
                    <a:off x="10136436" y="5198359"/>
                    <a:ext cx="48359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3D1FD225-60CA-C990-19AF-CB1E9DD01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36436" y="5198359"/>
                    <a:ext cx="483594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322869FA-8CF1-C873-25AD-81571ABC530B}"/>
                      </a:ext>
                    </a:extLst>
                  </p:cNvPr>
                  <p:cNvSpPr txBox="1"/>
                  <p:nvPr/>
                </p:nvSpPr>
                <p:spPr>
                  <a:xfrm>
                    <a:off x="9533454" y="5143686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322869FA-8CF1-C873-25AD-81571ABC53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33454" y="5143686"/>
                    <a:ext cx="491288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8AFAAB53-AF96-3BD7-A3F2-D92577141694}"/>
                      </a:ext>
                    </a:extLst>
                  </p:cNvPr>
                  <p:cNvSpPr txBox="1"/>
                  <p:nvPr/>
                </p:nvSpPr>
                <p:spPr>
                  <a:xfrm>
                    <a:off x="9222286" y="4601389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36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8AFAAB53-AF96-3BD7-A3F2-D925771416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22286" y="4601389"/>
                    <a:ext cx="491288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97A5952D-6958-676D-8541-73E93C084D30}"/>
                      </a:ext>
                    </a:extLst>
                  </p:cNvPr>
                  <p:cNvSpPr txBox="1"/>
                  <p:nvPr/>
                </p:nvSpPr>
                <p:spPr>
                  <a:xfrm>
                    <a:off x="9614501" y="4463065"/>
                    <a:ext cx="48359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46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97A5952D-6958-676D-8541-73E93C084D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4501" y="4463065"/>
                    <a:ext cx="483594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CF14EEF9-5F17-3131-8347-CC69177FB67E}"/>
                      </a:ext>
                    </a:extLst>
                  </p:cNvPr>
                  <p:cNvSpPr txBox="1"/>
                  <p:nvPr/>
                </p:nvSpPr>
                <p:spPr>
                  <a:xfrm>
                    <a:off x="9982053" y="4653885"/>
                    <a:ext cx="48359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47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CF14EEF9-5F17-3131-8347-CC69177FB6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82053" y="4653885"/>
                    <a:ext cx="483594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743EF4AA-2646-3286-596E-508D6366CE4A}"/>
                      </a:ext>
                    </a:extLst>
                  </p:cNvPr>
                  <p:cNvSpPr txBox="1"/>
                  <p:nvPr/>
                </p:nvSpPr>
                <p:spPr>
                  <a:xfrm>
                    <a:off x="9804041" y="4037885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67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743EF4AA-2646-3286-596E-508D6366CE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04041" y="4037885"/>
                    <a:ext cx="491288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8B062C90-7B08-EE83-D5A0-A24DB29B0219}"/>
                      </a:ext>
                    </a:extLst>
                  </p:cNvPr>
                  <p:cNvSpPr txBox="1"/>
                  <p:nvPr/>
                </p:nvSpPr>
                <p:spPr>
                  <a:xfrm>
                    <a:off x="10617265" y="4367017"/>
                    <a:ext cx="491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78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8B062C90-7B08-EE83-D5A0-A24DB29B02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17265" y="4367017"/>
                    <a:ext cx="491288" cy="30777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3690895C-9DEC-32CE-146A-DD3287B2EE66}"/>
                      </a:ext>
                    </a:extLst>
                  </p:cNvPr>
                  <p:cNvSpPr txBox="1"/>
                  <p:nvPr/>
                </p:nvSpPr>
                <p:spPr>
                  <a:xfrm>
                    <a:off x="11188030" y="4105171"/>
                    <a:ext cx="48808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89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3690895C-9DEC-32CE-146A-DD3287B2EE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88030" y="4105171"/>
                    <a:ext cx="488082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D804DBA-BE22-E883-742B-BD63AA6E440B}"/>
                    </a:ext>
                  </a:extLst>
                </p:cNvPr>
                <p:cNvSpPr txBox="1"/>
                <p:nvPr/>
              </p:nvSpPr>
              <p:spPr>
                <a:xfrm>
                  <a:off x="10843364" y="5060047"/>
                  <a:ext cx="4912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4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58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D804DBA-BE22-E883-742B-BD63AA6E44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3364" y="5060047"/>
                  <a:ext cx="491288" cy="307777"/>
                </a:xfrm>
                <a:prstGeom prst="rect">
                  <a:avLst/>
                </a:prstGeom>
                <a:blipFill>
                  <a:blip r:embed="rId20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8456D37-231F-A633-CFE5-9C64919C2E91}"/>
                    </a:ext>
                  </a:extLst>
                </p:cNvPr>
                <p:cNvSpPr txBox="1"/>
                <p:nvPr/>
              </p:nvSpPr>
              <p:spPr>
                <a:xfrm>
                  <a:off x="10073684" y="5558227"/>
                  <a:ext cx="4871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4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8456D37-231F-A633-CFE5-9C64919C2E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3684" y="5558227"/>
                  <a:ext cx="487121" cy="307777"/>
                </a:xfrm>
                <a:prstGeom prst="rect">
                  <a:avLst/>
                </a:prstGeom>
                <a:blipFill>
                  <a:blip r:embed="rId21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BC82ADE8-0785-1CED-451F-8673C302E07B}"/>
              </a:ext>
            </a:extLst>
          </p:cNvPr>
          <p:cNvSpPr>
            <a:spLocks noChangeAspect="1"/>
          </p:cNvSpPr>
          <p:nvPr/>
        </p:nvSpPr>
        <p:spPr>
          <a:xfrm>
            <a:off x="9817707" y="5753780"/>
            <a:ext cx="54864" cy="548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A3A0743-28BF-865A-7AA4-73FC103AF92D}"/>
              </a:ext>
            </a:extLst>
          </p:cNvPr>
          <p:cNvSpPr>
            <a:spLocks noChangeAspect="1"/>
          </p:cNvSpPr>
          <p:nvPr/>
        </p:nvSpPr>
        <p:spPr>
          <a:xfrm>
            <a:off x="9883687" y="5673649"/>
            <a:ext cx="54864" cy="548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2CD4AA1-11D0-C42B-0C4A-9A1008364DAA}"/>
              </a:ext>
            </a:extLst>
          </p:cNvPr>
          <p:cNvSpPr>
            <a:spLocks noChangeAspect="1"/>
          </p:cNvSpPr>
          <p:nvPr/>
        </p:nvSpPr>
        <p:spPr>
          <a:xfrm>
            <a:off x="10507867" y="5527864"/>
            <a:ext cx="54864" cy="548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DEF3684-95D4-D6C7-8552-35448E8B1907}"/>
              </a:ext>
            </a:extLst>
          </p:cNvPr>
          <p:cNvSpPr>
            <a:spLocks noChangeAspect="1"/>
          </p:cNvSpPr>
          <p:nvPr/>
        </p:nvSpPr>
        <p:spPr>
          <a:xfrm>
            <a:off x="10652329" y="5247351"/>
            <a:ext cx="54864" cy="548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EC82FEC-CC56-C4E4-39B4-7C0C5C35A834}"/>
              </a:ext>
            </a:extLst>
          </p:cNvPr>
          <p:cNvSpPr>
            <a:spLocks noChangeAspect="1"/>
          </p:cNvSpPr>
          <p:nvPr/>
        </p:nvSpPr>
        <p:spPr>
          <a:xfrm>
            <a:off x="10579304" y="5175215"/>
            <a:ext cx="54864" cy="548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C5529C-F831-D267-B534-B057661B1DE8}"/>
              </a:ext>
            </a:extLst>
          </p:cNvPr>
          <p:cNvSpPr>
            <a:spLocks noChangeAspect="1"/>
          </p:cNvSpPr>
          <p:nvPr/>
        </p:nvSpPr>
        <p:spPr>
          <a:xfrm>
            <a:off x="10010503" y="5141646"/>
            <a:ext cx="54864" cy="548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B4EDB9B-3718-DEB0-EDEF-99CB7ED897C3}"/>
              </a:ext>
            </a:extLst>
          </p:cNvPr>
          <p:cNvSpPr>
            <a:spLocks noChangeAspect="1"/>
          </p:cNvSpPr>
          <p:nvPr/>
        </p:nvSpPr>
        <p:spPr>
          <a:xfrm>
            <a:off x="9927849" y="5040318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8B09CED-1C61-5C24-27B8-5ACB3462D1F4}"/>
              </a:ext>
            </a:extLst>
          </p:cNvPr>
          <p:cNvSpPr>
            <a:spLocks noChangeAspect="1"/>
          </p:cNvSpPr>
          <p:nvPr/>
        </p:nvSpPr>
        <p:spPr>
          <a:xfrm>
            <a:off x="9426515" y="5741126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725C844-B369-2254-72F3-80485B8597A8}"/>
              </a:ext>
            </a:extLst>
          </p:cNvPr>
          <p:cNvSpPr>
            <a:spLocks noChangeAspect="1"/>
          </p:cNvSpPr>
          <p:nvPr/>
        </p:nvSpPr>
        <p:spPr>
          <a:xfrm>
            <a:off x="10136166" y="6193564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C9C0113-1754-2B8A-6013-01DF1F5B95A1}"/>
              </a:ext>
            </a:extLst>
          </p:cNvPr>
          <p:cNvSpPr>
            <a:spLocks noChangeAspect="1"/>
          </p:cNvSpPr>
          <p:nvPr/>
        </p:nvSpPr>
        <p:spPr>
          <a:xfrm>
            <a:off x="10577716" y="6107281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1008705-E836-B6F3-FA5E-CA23B5247E10}"/>
              </a:ext>
            </a:extLst>
          </p:cNvPr>
          <p:cNvSpPr>
            <a:spLocks noChangeAspect="1"/>
          </p:cNvSpPr>
          <p:nvPr/>
        </p:nvSpPr>
        <p:spPr>
          <a:xfrm>
            <a:off x="10797306" y="5235069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8081BBF-4594-0D25-CB74-40A9E80AE9D5}"/>
              </a:ext>
            </a:extLst>
          </p:cNvPr>
          <p:cNvSpPr>
            <a:spLocks noChangeAspect="1"/>
          </p:cNvSpPr>
          <p:nvPr/>
        </p:nvSpPr>
        <p:spPr>
          <a:xfrm>
            <a:off x="10398156" y="4403918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0A17AA1-5A5F-D8ED-8EAE-30E6A743B921}"/>
              </a:ext>
            </a:extLst>
          </p:cNvPr>
          <p:cNvSpPr>
            <a:spLocks noChangeAspect="1"/>
          </p:cNvSpPr>
          <p:nvPr/>
        </p:nvSpPr>
        <p:spPr>
          <a:xfrm>
            <a:off x="10679761" y="4007162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20842B2-427F-3EB7-84F6-4AF5CB338023}"/>
              </a:ext>
            </a:extLst>
          </p:cNvPr>
          <p:cNvSpPr>
            <a:spLocks noChangeAspect="1"/>
          </p:cNvSpPr>
          <p:nvPr/>
        </p:nvSpPr>
        <p:spPr>
          <a:xfrm>
            <a:off x="10733328" y="4060438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4FAE7EDD-F8D2-6665-57CA-BDEAB63BEEB1}"/>
              </a:ext>
            </a:extLst>
          </p:cNvPr>
          <p:cNvSpPr/>
          <p:nvPr/>
        </p:nvSpPr>
        <p:spPr>
          <a:xfrm>
            <a:off x="8984763" y="3973660"/>
            <a:ext cx="1877785" cy="2440469"/>
          </a:xfrm>
          <a:custGeom>
            <a:avLst/>
            <a:gdLst>
              <a:gd name="connsiteX0" fmla="*/ 1715512 w 1820708"/>
              <a:gd name="connsiteY0" fmla="*/ 0 h 2160573"/>
              <a:gd name="connsiteX1" fmla="*/ 0 w 1820708"/>
              <a:gd name="connsiteY1" fmla="*/ 2160573 h 2160573"/>
              <a:gd name="connsiteX2" fmla="*/ 1820708 w 1820708"/>
              <a:gd name="connsiteY2" fmla="*/ 1877352 h 2160573"/>
              <a:gd name="connsiteX3" fmla="*/ 1715512 w 1820708"/>
              <a:gd name="connsiteY3" fmla="*/ 0 h 216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708" h="2160573">
                <a:moveTo>
                  <a:pt x="1715512" y="0"/>
                </a:moveTo>
                <a:lnTo>
                  <a:pt x="0" y="2160573"/>
                </a:lnTo>
                <a:lnTo>
                  <a:pt x="1820708" y="1877352"/>
                </a:lnTo>
                <a:lnTo>
                  <a:pt x="1715512" y="0"/>
                </a:ln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E15EBB0-FDA8-BDA0-2739-B2B94973F632}"/>
              </a:ext>
            </a:extLst>
          </p:cNvPr>
          <p:cNvGrpSpPr/>
          <p:nvPr/>
        </p:nvGrpSpPr>
        <p:grpSpPr>
          <a:xfrm>
            <a:off x="8753562" y="332888"/>
            <a:ext cx="2790010" cy="2746113"/>
            <a:chOff x="8753562" y="3913632"/>
            <a:chExt cx="2790010" cy="2746113"/>
          </a:xfrm>
        </p:grpSpPr>
        <p:pic>
          <p:nvPicPr>
            <p:cNvPr id="73" name="Picture 72" descr="A colorful rectangular object with black lines&#10;&#10;Description automatically generated">
              <a:extLst>
                <a:ext uri="{FF2B5EF4-FFF2-40B4-BE49-F238E27FC236}">
                  <a16:creationId xmlns:a16="http://schemas.microsoft.com/office/drawing/2014/main" id="{A6D77826-0071-6B2F-4B10-49D3AC07F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0372" y="3913632"/>
              <a:ext cx="2743200" cy="2743200"/>
            </a:xfrm>
            <a:prstGeom prst="rect">
              <a:avLst/>
            </a:prstGeom>
          </p:spPr>
        </p:pic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92655DB-6E24-4751-8A19-1BC1D4BFE4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99290" y="3916545"/>
              <a:ext cx="2743200" cy="2743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92D8F7D5-7A51-DD0A-DC81-0D8642771D67}"/>
                </a:ext>
              </a:extLst>
            </p:cNvPr>
            <p:cNvGrpSpPr/>
            <p:nvPr/>
          </p:nvGrpSpPr>
          <p:grpSpPr>
            <a:xfrm>
              <a:off x="8753562" y="3996181"/>
              <a:ext cx="2718140" cy="2367730"/>
              <a:chOff x="8800981" y="615206"/>
              <a:chExt cx="2718140" cy="23677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CC0D7F4F-F612-B314-5EF4-0422557A15D6}"/>
                      </a:ext>
                    </a:extLst>
                  </p:cNvPr>
                  <p:cNvSpPr txBox="1"/>
                  <p:nvPr/>
                </p:nvSpPr>
                <p:spPr>
                  <a:xfrm>
                    <a:off x="9329753" y="2644382"/>
                    <a:ext cx="44967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CC0D7F4F-F612-B314-5EF4-0422557A15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29753" y="2644382"/>
                    <a:ext cx="449674" cy="33855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56E02BE5-ACD7-0E4D-8A14-2EB2727D95DE}"/>
                      </a:ext>
                    </a:extLst>
                  </p:cNvPr>
                  <p:cNvSpPr txBox="1"/>
                  <p:nvPr/>
                </p:nvSpPr>
                <p:spPr>
                  <a:xfrm>
                    <a:off x="10160963" y="2401939"/>
                    <a:ext cx="44493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56E02BE5-ACD7-0E4D-8A14-2EB2727D95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60963" y="2401939"/>
                    <a:ext cx="444930" cy="33855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0EF6BF25-D4FB-CD20-890E-1EF0AC1D70D3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9158" y="2389264"/>
                    <a:ext cx="44967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0EF6BF25-D4FB-CD20-890E-1EF0AC1D70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09158" y="2389264"/>
                    <a:ext cx="449674" cy="33855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548FB6F4-EABF-C7D5-56CE-8B4B875C59BF}"/>
                      </a:ext>
                    </a:extLst>
                  </p:cNvPr>
                  <p:cNvSpPr txBox="1"/>
                  <p:nvPr/>
                </p:nvSpPr>
                <p:spPr>
                  <a:xfrm>
                    <a:off x="8800981" y="1735242"/>
                    <a:ext cx="44967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548FB6F4-EABF-C7D5-56CE-8B4B875C59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0981" y="1735242"/>
                    <a:ext cx="449674" cy="33855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6EDA0A7C-02E1-7EFC-2CE2-2A6C7F0B7589}"/>
                      </a:ext>
                    </a:extLst>
                  </p:cNvPr>
                  <p:cNvSpPr txBox="1"/>
                  <p:nvPr/>
                </p:nvSpPr>
                <p:spPr>
                  <a:xfrm>
                    <a:off x="9465613" y="1785763"/>
                    <a:ext cx="44089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6EDA0A7C-02E1-7EFC-2CE2-2A6C7F0B75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65613" y="1785763"/>
                    <a:ext cx="440890" cy="338554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9BEADB56-B3A7-A3A6-0252-67A9054E891E}"/>
                      </a:ext>
                    </a:extLst>
                  </p:cNvPr>
                  <p:cNvSpPr txBox="1"/>
                  <p:nvPr/>
                </p:nvSpPr>
                <p:spPr>
                  <a:xfrm>
                    <a:off x="10115979" y="1803296"/>
                    <a:ext cx="44967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9BEADB56-B3A7-A3A6-0252-67A9054E89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15979" y="1803296"/>
                    <a:ext cx="449674" cy="338554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1552EDA3-12BB-FEF9-CF7F-743B81CCF723}"/>
                      </a:ext>
                    </a:extLst>
                  </p:cNvPr>
                  <p:cNvSpPr txBox="1"/>
                  <p:nvPr/>
                </p:nvSpPr>
                <p:spPr>
                  <a:xfrm>
                    <a:off x="8970360" y="705574"/>
                    <a:ext cx="44967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1552EDA3-12BB-FEF9-CF7F-743B81CCF7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70360" y="705574"/>
                    <a:ext cx="449674" cy="338554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94D0C895-3833-9375-C63E-2043E7393ED5}"/>
                      </a:ext>
                    </a:extLst>
                  </p:cNvPr>
                  <p:cNvSpPr txBox="1"/>
                  <p:nvPr/>
                </p:nvSpPr>
                <p:spPr>
                  <a:xfrm>
                    <a:off x="9900669" y="936044"/>
                    <a:ext cx="44967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94D0C895-3833-9375-C63E-2043E7393E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00669" y="936044"/>
                    <a:ext cx="449674" cy="338554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F6A5F0EE-1EDC-DB80-ED48-800FD4E0C6AC}"/>
                      </a:ext>
                    </a:extLst>
                  </p:cNvPr>
                  <p:cNvSpPr txBox="1"/>
                  <p:nvPr/>
                </p:nvSpPr>
                <p:spPr>
                  <a:xfrm>
                    <a:off x="10751357" y="1139132"/>
                    <a:ext cx="44967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F6A5F0EE-1EDC-DB80-ED48-800FD4E0C6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51357" y="1139132"/>
                    <a:ext cx="449674" cy="338554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4D333ACF-9609-F893-0F43-85B35EF9E334}"/>
                      </a:ext>
                    </a:extLst>
                  </p:cNvPr>
                  <p:cNvSpPr txBox="1"/>
                  <p:nvPr/>
                </p:nvSpPr>
                <p:spPr>
                  <a:xfrm>
                    <a:off x="11072652" y="615206"/>
                    <a:ext cx="446469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4D333ACF-9609-F893-0F43-85B35EF9E3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72652" y="615206"/>
                    <a:ext cx="446469" cy="338554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5730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A823-09D9-20EA-C602-A2C8174D2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80F8B3-E9CB-572E-3D3E-B8263B673A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sz="2000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onsolas" panose="020B0609020204030204" pitchFamily="49" charset="0"/>
                  </a:rPr>
                  <a:t>// Get triangle vertices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nsolas" panose="020B0609020204030204" pitchFamily="49" charset="0"/>
                  </a:rPr>
                  <a:t>For each triplet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2000" dirty="0">
                  <a:latin typeface="Consolas" panose="020B0609020204030204" pitchFamily="49" charset="0"/>
                </a:endParaRPr>
              </a:p>
              <a:p>
                <a:pPr marL="457200" lvl="1" indent="0">
                  <a:buNone/>
                </a:pPr>
                <a:r>
                  <a:rPr lang="en-US" sz="2000" dirty="0">
                    <a:latin typeface="Consolas" panose="020B0609020204030204" pitchFamily="49" charset="0"/>
                  </a:rPr>
                  <a:t>Compute the point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s.t.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Consolas" panose="020B0609020204030204" pitchFamily="49" charset="0"/>
                </a:endParaRPr>
              </a:p>
              <a:p>
                <a:pPr marL="914400" lvl="2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 is in the triangle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𝐩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>
                  <a:latin typeface="Consolas" panose="020B0609020204030204" pitchFamily="49" charset="0"/>
                </a:endParaRPr>
              </a:p>
              <a:p>
                <a:pPr marL="1371600" lvl="3" indent="0">
                  <a:buNone/>
                </a:pPr>
                <a:r>
                  <a:rPr lang="en-US" sz="2000" dirty="0">
                    <a:latin typeface="Consolas" panose="020B0609020204030204" pitchFamily="49" charset="0"/>
                  </a:rPr>
                  <a:t>Add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, annotated with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 to the vert list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>
                    <a:latin typeface="Consolas" panose="020B0609020204030204" pitchFamily="49" charset="0"/>
                  </a:rPr>
                  <a:t>// Get edge vertices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nsolas" panose="020B0609020204030204" pitchFamily="49" charset="0"/>
                  </a:rPr>
                  <a:t>For each boundary edge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: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latin typeface="Consolas" panose="020B0609020204030204" pitchFamily="49" charset="0"/>
                  </a:rPr>
                  <a:t>For each pair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2000" dirty="0">
                  <a:latin typeface="Consolas" panose="020B0609020204030204" pitchFamily="49" charset="0"/>
                </a:endParaRPr>
              </a:p>
              <a:p>
                <a:pPr marL="914400" lvl="2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Compute the point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latin typeface="Consolas" panose="020B0609020204030204" pitchFamily="49" charset="0"/>
                  </a:rPr>
                  <a:t>s.t.</a:t>
                </a:r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Consolas" panose="020B0609020204030204" pitchFamily="49" charset="0"/>
                </a:endParaRPr>
              </a:p>
              <a:p>
                <a:pPr marL="1371600" lvl="3" indent="0">
                  <a:buNone/>
                </a:pPr>
                <a:r>
                  <a:rPr lang="en-US" sz="2000" dirty="0">
                    <a:latin typeface="Consolas" panose="020B06090202040302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 is on the edge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𝐩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000" b="0" dirty="0">
                  <a:latin typeface="Consolas" panose="020B0609020204030204" pitchFamily="49" charset="0"/>
                </a:endParaRPr>
              </a:p>
              <a:p>
                <a:pPr marL="1828800" lvl="4" indent="0">
                  <a:buNone/>
                </a:pPr>
                <a:r>
                  <a:rPr lang="en-US" sz="2000" dirty="0">
                    <a:latin typeface="Consolas" panose="020B0609020204030204" pitchFamily="49" charset="0"/>
                  </a:rPr>
                  <a:t>Add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, annotated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 to the vert list</a:t>
                </a:r>
              </a:p>
              <a:p>
                <a:pPr marL="457200" lvl="1" indent="0">
                  <a:buNone/>
                </a:pPr>
                <a:endParaRPr 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80F8B3-E9CB-572E-3D3E-B8263B673A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74DD0378-9E3E-F448-19E4-E39CAE14E670}"/>
              </a:ext>
            </a:extLst>
          </p:cNvPr>
          <p:cNvGrpSpPr/>
          <p:nvPr/>
        </p:nvGrpSpPr>
        <p:grpSpPr>
          <a:xfrm>
            <a:off x="8753562" y="332888"/>
            <a:ext cx="2790010" cy="2746113"/>
            <a:chOff x="8753562" y="3913632"/>
            <a:chExt cx="2790010" cy="2746113"/>
          </a:xfrm>
        </p:grpSpPr>
        <p:pic>
          <p:nvPicPr>
            <p:cNvPr id="77" name="Picture 76" descr="A colorful rectangular object with black lines&#10;&#10;Description automatically generated">
              <a:extLst>
                <a:ext uri="{FF2B5EF4-FFF2-40B4-BE49-F238E27FC236}">
                  <a16:creationId xmlns:a16="http://schemas.microsoft.com/office/drawing/2014/main" id="{B030714A-ED11-BA12-19A6-F27069713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0372" y="3913632"/>
              <a:ext cx="2743200" cy="2743200"/>
            </a:xfrm>
            <a:prstGeom prst="rect">
              <a:avLst/>
            </a:prstGeom>
          </p:spPr>
        </p:pic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8D3C920-F638-DB4C-6676-7978B61A8F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99290" y="3916545"/>
              <a:ext cx="2743200" cy="2743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7E33F0E-124B-38E1-881F-E8D3257FC974}"/>
                </a:ext>
              </a:extLst>
            </p:cNvPr>
            <p:cNvGrpSpPr/>
            <p:nvPr/>
          </p:nvGrpSpPr>
          <p:grpSpPr>
            <a:xfrm>
              <a:off x="8753562" y="3996181"/>
              <a:ext cx="2718140" cy="2367730"/>
              <a:chOff x="8800981" y="615206"/>
              <a:chExt cx="2718140" cy="23677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88CF7EFA-F1D1-6467-5597-3909EBA3DFED}"/>
                      </a:ext>
                    </a:extLst>
                  </p:cNvPr>
                  <p:cNvSpPr txBox="1"/>
                  <p:nvPr/>
                </p:nvSpPr>
                <p:spPr>
                  <a:xfrm>
                    <a:off x="9329753" y="2644382"/>
                    <a:ext cx="44967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88CF7EFA-F1D1-6467-5597-3909EBA3DF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29753" y="2644382"/>
                    <a:ext cx="449674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1B805353-A67C-58B2-9020-52BEE51913B4}"/>
                      </a:ext>
                    </a:extLst>
                  </p:cNvPr>
                  <p:cNvSpPr txBox="1"/>
                  <p:nvPr/>
                </p:nvSpPr>
                <p:spPr>
                  <a:xfrm>
                    <a:off x="10160963" y="2401939"/>
                    <a:ext cx="44493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1B805353-A67C-58B2-9020-52BEE51913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60963" y="2401939"/>
                    <a:ext cx="444930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830F6C34-3D77-FF61-F5E3-47508DD72297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9158" y="2389264"/>
                    <a:ext cx="44967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830F6C34-3D77-FF61-F5E3-47508DD722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09158" y="2389264"/>
                    <a:ext cx="449674" cy="33855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B36A5766-D396-BC6A-B8C4-36398299DE51}"/>
                      </a:ext>
                    </a:extLst>
                  </p:cNvPr>
                  <p:cNvSpPr txBox="1"/>
                  <p:nvPr/>
                </p:nvSpPr>
                <p:spPr>
                  <a:xfrm>
                    <a:off x="8800981" y="1735242"/>
                    <a:ext cx="44967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B36A5766-D396-BC6A-B8C4-36398299DE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0981" y="1735242"/>
                    <a:ext cx="449674" cy="33855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2AB82E1D-2F50-1059-E258-4DEF4A405F63}"/>
                      </a:ext>
                    </a:extLst>
                  </p:cNvPr>
                  <p:cNvSpPr txBox="1"/>
                  <p:nvPr/>
                </p:nvSpPr>
                <p:spPr>
                  <a:xfrm>
                    <a:off x="9465613" y="1785763"/>
                    <a:ext cx="44089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2AB82E1D-2F50-1059-E258-4DEF4A405F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65613" y="1785763"/>
                    <a:ext cx="440890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A568D76A-BA72-0AFC-D73A-950CB121C77A}"/>
                      </a:ext>
                    </a:extLst>
                  </p:cNvPr>
                  <p:cNvSpPr txBox="1"/>
                  <p:nvPr/>
                </p:nvSpPr>
                <p:spPr>
                  <a:xfrm>
                    <a:off x="10115979" y="1803296"/>
                    <a:ext cx="44967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A568D76A-BA72-0AFC-D73A-950CB121C7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15979" y="1803296"/>
                    <a:ext cx="449674" cy="33855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84BAC117-2910-69AD-D8F2-8F22F7A5155A}"/>
                      </a:ext>
                    </a:extLst>
                  </p:cNvPr>
                  <p:cNvSpPr txBox="1"/>
                  <p:nvPr/>
                </p:nvSpPr>
                <p:spPr>
                  <a:xfrm>
                    <a:off x="8970360" y="705574"/>
                    <a:ext cx="44967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84BAC117-2910-69AD-D8F2-8F22F7A515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70360" y="705574"/>
                    <a:ext cx="449674" cy="33855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15D85DC6-DD28-5031-14A5-DAA3CE920C22}"/>
                      </a:ext>
                    </a:extLst>
                  </p:cNvPr>
                  <p:cNvSpPr txBox="1"/>
                  <p:nvPr/>
                </p:nvSpPr>
                <p:spPr>
                  <a:xfrm>
                    <a:off x="9900669" y="936044"/>
                    <a:ext cx="44967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15D85DC6-DD28-5031-14A5-DAA3CE920C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00669" y="936044"/>
                    <a:ext cx="449674" cy="33855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A5DBDCD3-9E6C-3A2E-D4D8-29958F520A50}"/>
                      </a:ext>
                    </a:extLst>
                  </p:cNvPr>
                  <p:cNvSpPr txBox="1"/>
                  <p:nvPr/>
                </p:nvSpPr>
                <p:spPr>
                  <a:xfrm>
                    <a:off x="10751357" y="1139132"/>
                    <a:ext cx="44967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A5DBDCD3-9E6C-3A2E-D4D8-29958F520A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51357" y="1139132"/>
                    <a:ext cx="449674" cy="33855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C6B9D786-0EC4-4F63-ED4A-185B16C2D4E4}"/>
                      </a:ext>
                    </a:extLst>
                  </p:cNvPr>
                  <p:cNvSpPr txBox="1"/>
                  <p:nvPr/>
                </p:nvSpPr>
                <p:spPr>
                  <a:xfrm>
                    <a:off x="11072652" y="615206"/>
                    <a:ext cx="446469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C6B9D786-0EC4-4F63-ED4A-185B16C2D4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72652" y="615206"/>
                    <a:ext cx="446469" cy="33855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106" name="Picture 105" descr="A white background with black lines&#10;&#10;Description automatically generated">
            <a:extLst>
              <a:ext uri="{FF2B5EF4-FFF2-40B4-BE49-F238E27FC236}">
                <a16:creationId xmlns:a16="http://schemas.microsoft.com/office/drawing/2014/main" id="{9C2BA610-2896-92DF-67AA-74674502311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576" y="3915858"/>
            <a:ext cx="2743200" cy="2743200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1B685B22-25E4-D2FE-93A6-307F99E65F12}"/>
              </a:ext>
            </a:extLst>
          </p:cNvPr>
          <p:cNvSpPr>
            <a:spLocks noChangeAspect="1"/>
          </p:cNvSpPr>
          <p:nvPr/>
        </p:nvSpPr>
        <p:spPr>
          <a:xfrm>
            <a:off x="8799494" y="3918771"/>
            <a:ext cx="2743200" cy="2743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7D44E685-7758-63AD-4A10-8C28BC63759C}"/>
              </a:ext>
            </a:extLst>
          </p:cNvPr>
          <p:cNvSpPr>
            <a:spLocks noChangeAspect="1"/>
          </p:cNvSpPr>
          <p:nvPr/>
        </p:nvSpPr>
        <p:spPr>
          <a:xfrm>
            <a:off x="9817707" y="5753780"/>
            <a:ext cx="54864" cy="548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957F37BB-5530-012E-FCE4-76BB6143635F}"/>
              </a:ext>
            </a:extLst>
          </p:cNvPr>
          <p:cNvSpPr>
            <a:spLocks noChangeAspect="1"/>
          </p:cNvSpPr>
          <p:nvPr/>
        </p:nvSpPr>
        <p:spPr>
          <a:xfrm>
            <a:off x="9883687" y="5673649"/>
            <a:ext cx="54864" cy="548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03FF1A91-B51D-8040-005A-503F92867555}"/>
              </a:ext>
            </a:extLst>
          </p:cNvPr>
          <p:cNvSpPr>
            <a:spLocks noChangeAspect="1"/>
          </p:cNvSpPr>
          <p:nvPr/>
        </p:nvSpPr>
        <p:spPr>
          <a:xfrm>
            <a:off x="10507867" y="5527864"/>
            <a:ext cx="54864" cy="548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989FAF74-7958-F0BE-CB25-4C4B8F0DD7B3}"/>
              </a:ext>
            </a:extLst>
          </p:cNvPr>
          <p:cNvSpPr>
            <a:spLocks noChangeAspect="1"/>
          </p:cNvSpPr>
          <p:nvPr/>
        </p:nvSpPr>
        <p:spPr>
          <a:xfrm>
            <a:off x="10652329" y="5247351"/>
            <a:ext cx="54864" cy="548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863FCA95-D9B8-5443-CCC1-9A0CE1EF9C5A}"/>
              </a:ext>
            </a:extLst>
          </p:cNvPr>
          <p:cNvSpPr>
            <a:spLocks noChangeAspect="1"/>
          </p:cNvSpPr>
          <p:nvPr/>
        </p:nvSpPr>
        <p:spPr>
          <a:xfrm>
            <a:off x="10579304" y="5175215"/>
            <a:ext cx="54864" cy="548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59955804-105D-A9C1-33B9-2249F014951A}"/>
              </a:ext>
            </a:extLst>
          </p:cNvPr>
          <p:cNvSpPr>
            <a:spLocks noChangeAspect="1"/>
          </p:cNvSpPr>
          <p:nvPr/>
        </p:nvSpPr>
        <p:spPr>
          <a:xfrm>
            <a:off x="10010503" y="5141646"/>
            <a:ext cx="54864" cy="548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957DF6A6-18E0-CF3A-5D28-17FD5A5725E1}"/>
              </a:ext>
            </a:extLst>
          </p:cNvPr>
          <p:cNvSpPr>
            <a:spLocks noChangeAspect="1"/>
          </p:cNvSpPr>
          <p:nvPr/>
        </p:nvSpPr>
        <p:spPr>
          <a:xfrm>
            <a:off x="9927849" y="5040318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833329A5-0677-7053-7716-61FCB7120319}"/>
              </a:ext>
            </a:extLst>
          </p:cNvPr>
          <p:cNvSpPr>
            <a:spLocks noChangeAspect="1"/>
          </p:cNvSpPr>
          <p:nvPr/>
        </p:nvSpPr>
        <p:spPr>
          <a:xfrm>
            <a:off x="9426515" y="5741126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4187369C-CF86-41E9-C994-27DE193138A5}"/>
              </a:ext>
            </a:extLst>
          </p:cNvPr>
          <p:cNvSpPr>
            <a:spLocks noChangeAspect="1"/>
          </p:cNvSpPr>
          <p:nvPr/>
        </p:nvSpPr>
        <p:spPr>
          <a:xfrm>
            <a:off x="10136166" y="6193564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AF770733-3253-9E96-0EA4-8A5D31E9A1D8}"/>
              </a:ext>
            </a:extLst>
          </p:cNvPr>
          <p:cNvSpPr>
            <a:spLocks noChangeAspect="1"/>
          </p:cNvSpPr>
          <p:nvPr/>
        </p:nvSpPr>
        <p:spPr>
          <a:xfrm>
            <a:off x="10577716" y="6107281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4F5B8368-9F64-334B-590A-C8C149C14363}"/>
              </a:ext>
            </a:extLst>
          </p:cNvPr>
          <p:cNvSpPr>
            <a:spLocks noChangeAspect="1"/>
          </p:cNvSpPr>
          <p:nvPr/>
        </p:nvSpPr>
        <p:spPr>
          <a:xfrm>
            <a:off x="10797306" y="5235069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8342A393-4235-33DC-8D1E-1E831265393C}"/>
              </a:ext>
            </a:extLst>
          </p:cNvPr>
          <p:cNvSpPr>
            <a:spLocks noChangeAspect="1"/>
          </p:cNvSpPr>
          <p:nvPr/>
        </p:nvSpPr>
        <p:spPr>
          <a:xfrm>
            <a:off x="10398156" y="4403918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E21F5E91-1C57-65B8-2037-FC3EB9191B4F}"/>
              </a:ext>
            </a:extLst>
          </p:cNvPr>
          <p:cNvSpPr>
            <a:spLocks noChangeAspect="1"/>
          </p:cNvSpPr>
          <p:nvPr/>
        </p:nvSpPr>
        <p:spPr>
          <a:xfrm>
            <a:off x="10679761" y="4007162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7F454CAC-051E-8391-0AE4-F5120967DDCE}"/>
              </a:ext>
            </a:extLst>
          </p:cNvPr>
          <p:cNvSpPr>
            <a:spLocks noChangeAspect="1"/>
          </p:cNvSpPr>
          <p:nvPr/>
        </p:nvSpPr>
        <p:spPr>
          <a:xfrm>
            <a:off x="10733328" y="4060438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7064A388-3468-4626-31C1-E25E13A4BA66}"/>
              </a:ext>
            </a:extLst>
          </p:cNvPr>
          <p:cNvSpPr/>
          <p:nvPr/>
        </p:nvSpPr>
        <p:spPr>
          <a:xfrm>
            <a:off x="8984763" y="3973660"/>
            <a:ext cx="1877785" cy="2440469"/>
          </a:xfrm>
          <a:custGeom>
            <a:avLst/>
            <a:gdLst>
              <a:gd name="connsiteX0" fmla="*/ 1715512 w 1820708"/>
              <a:gd name="connsiteY0" fmla="*/ 0 h 2160573"/>
              <a:gd name="connsiteX1" fmla="*/ 0 w 1820708"/>
              <a:gd name="connsiteY1" fmla="*/ 2160573 h 2160573"/>
              <a:gd name="connsiteX2" fmla="*/ 1820708 w 1820708"/>
              <a:gd name="connsiteY2" fmla="*/ 1877352 h 2160573"/>
              <a:gd name="connsiteX3" fmla="*/ 1715512 w 1820708"/>
              <a:gd name="connsiteY3" fmla="*/ 0 h 216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708" h="2160573">
                <a:moveTo>
                  <a:pt x="1715512" y="0"/>
                </a:moveTo>
                <a:lnTo>
                  <a:pt x="0" y="2160573"/>
                </a:lnTo>
                <a:lnTo>
                  <a:pt x="1820708" y="1877352"/>
                </a:lnTo>
                <a:lnTo>
                  <a:pt x="1715512" y="0"/>
                </a:ln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39331A2-9523-BC0F-E151-FB16BE7968A7}"/>
              </a:ext>
            </a:extLst>
          </p:cNvPr>
          <p:cNvGrpSpPr/>
          <p:nvPr/>
        </p:nvGrpSpPr>
        <p:grpSpPr>
          <a:xfrm>
            <a:off x="9469011" y="4930350"/>
            <a:ext cx="1396508" cy="1090219"/>
            <a:chOff x="9473695" y="1511049"/>
            <a:chExt cx="1396508" cy="10902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7529D35A-80C4-C9BF-812A-4F4935638509}"/>
                    </a:ext>
                  </a:extLst>
                </p:cNvPr>
                <p:cNvSpPr txBox="1"/>
                <p:nvPr/>
              </p:nvSpPr>
              <p:spPr>
                <a:xfrm>
                  <a:off x="9473695" y="2324269"/>
                  <a:ext cx="66396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(0,1,4)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7529D35A-80C4-C9BF-812A-4F49356385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3695" y="2324269"/>
                  <a:ext cx="663964" cy="276999"/>
                </a:xfrm>
                <a:prstGeom prst="rect">
                  <a:avLst/>
                </a:prstGeom>
                <a:blipFill>
                  <a:blip r:embed="rId1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4881A40E-7F97-B152-60B2-4D1200370037}"/>
                    </a:ext>
                  </a:extLst>
                </p:cNvPr>
                <p:cNvSpPr txBox="1"/>
                <p:nvPr/>
              </p:nvSpPr>
              <p:spPr>
                <a:xfrm>
                  <a:off x="9618411" y="2046365"/>
                  <a:ext cx="66396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(1,4,5)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4881A40E-7F97-B152-60B2-4D12003700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411" y="2046365"/>
                  <a:ext cx="663964" cy="276999"/>
                </a:xfrm>
                <a:prstGeom prst="rect">
                  <a:avLst/>
                </a:prstGeom>
                <a:blipFill>
                  <a:blip r:embed="rId16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7C809F21-54E6-AA03-D03A-1751920E3431}"/>
                    </a:ext>
                  </a:extLst>
                </p:cNvPr>
                <p:cNvSpPr txBox="1"/>
                <p:nvPr/>
              </p:nvSpPr>
              <p:spPr>
                <a:xfrm>
                  <a:off x="10155011" y="2098873"/>
                  <a:ext cx="66396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(1,2,5)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7C809F21-54E6-AA03-D03A-1751920E34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5011" y="2098873"/>
                  <a:ext cx="663964" cy="276999"/>
                </a:xfrm>
                <a:prstGeom prst="rect">
                  <a:avLst/>
                </a:prstGeom>
                <a:blipFill>
                  <a:blip r:embed="rId17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F287E9CC-4346-1D88-0D78-22939B5F3AE2}"/>
                    </a:ext>
                  </a:extLst>
                </p:cNvPr>
                <p:cNvSpPr txBox="1"/>
                <p:nvPr/>
              </p:nvSpPr>
              <p:spPr>
                <a:xfrm>
                  <a:off x="9738795" y="1736445"/>
                  <a:ext cx="66396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(4,5,7)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F287E9CC-4346-1D88-0D78-22939B5F3A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795" y="1736445"/>
                  <a:ext cx="663964" cy="276999"/>
                </a:xfrm>
                <a:prstGeom prst="rect">
                  <a:avLst/>
                </a:prstGeom>
                <a:blipFill>
                  <a:blip r:embed="rId18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34DBE032-EF96-3630-A004-07A8FA1E7AD4}"/>
                    </a:ext>
                  </a:extLst>
                </p:cNvPr>
                <p:cNvSpPr txBox="1"/>
                <p:nvPr/>
              </p:nvSpPr>
              <p:spPr>
                <a:xfrm>
                  <a:off x="10206239" y="1827373"/>
                  <a:ext cx="66396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(2,5,8)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34DBE032-EF96-3630-A004-07A8FA1E7A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06239" y="1827373"/>
                  <a:ext cx="663964" cy="276999"/>
                </a:xfrm>
                <a:prstGeom prst="rect">
                  <a:avLst/>
                </a:prstGeom>
                <a:blipFill>
                  <a:blip r:embed="rId19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6EF14B59-86F7-8F9E-9BD9-7F37139168FF}"/>
                    </a:ext>
                  </a:extLst>
                </p:cNvPr>
                <p:cNvSpPr txBox="1"/>
                <p:nvPr/>
              </p:nvSpPr>
              <p:spPr>
                <a:xfrm>
                  <a:off x="10181907" y="1511049"/>
                  <a:ext cx="66396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(5,7,8)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6EF14B59-86F7-8F9E-9BD9-7F37139168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1907" y="1511049"/>
                  <a:ext cx="663964" cy="276999"/>
                </a:xfrm>
                <a:prstGeom prst="rect">
                  <a:avLst/>
                </a:prstGeom>
                <a:blipFill>
                  <a:blip r:embed="rId20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FBD5503-585F-F72F-AA4F-0ABB2BB43621}"/>
              </a:ext>
            </a:extLst>
          </p:cNvPr>
          <p:cNvGrpSpPr/>
          <p:nvPr/>
        </p:nvGrpSpPr>
        <p:grpSpPr>
          <a:xfrm>
            <a:off x="8973709" y="3868850"/>
            <a:ext cx="2328349" cy="2602687"/>
            <a:chOff x="8978393" y="449549"/>
            <a:chExt cx="2328349" cy="26026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6D293ABC-0FB6-F0BF-671B-547B695D5A7A}"/>
                    </a:ext>
                  </a:extLst>
                </p:cNvPr>
                <p:cNvSpPr txBox="1"/>
                <p:nvPr/>
              </p:nvSpPr>
              <p:spPr>
                <a:xfrm>
                  <a:off x="9871013" y="2775237"/>
                  <a:ext cx="5469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(0,1)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6D293ABC-0FB6-F0BF-671B-547B695D5A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1013" y="2775237"/>
                  <a:ext cx="546945" cy="276999"/>
                </a:xfrm>
                <a:prstGeom prst="rect">
                  <a:avLst/>
                </a:prstGeom>
                <a:blipFill>
                  <a:blip r:embed="rId21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6645867E-6341-C775-FCB0-EA0A266EB0EE}"/>
                    </a:ext>
                  </a:extLst>
                </p:cNvPr>
                <p:cNvSpPr txBox="1"/>
                <p:nvPr/>
              </p:nvSpPr>
              <p:spPr>
                <a:xfrm>
                  <a:off x="10346141" y="2704801"/>
                  <a:ext cx="5469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(1,2)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6645867E-6341-C775-FCB0-EA0A266EB0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6141" y="2704801"/>
                  <a:ext cx="546945" cy="276999"/>
                </a:xfrm>
                <a:prstGeom prst="rect">
                  <a:avLst/>
                </a:prstGeom>
                <a:blipFill>
                  <a:blip r:embed="rId22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3E44444B-893A-0F12-6152-13C633CB05AE}"/>
                    </a:ext>
                  </a:extLst>
                </p:cNvPr>
                <p:cNvSpPr txBox="1"/>
                <p:nvPr/>
              </p:nvSpPr>
              <p:spPr>
                <a:xfrm>
                  <a:off x="10759797" y="1704601"/>
                  <a:ext cx="5469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(2,8)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3E44444B-893A-0F12-6152-13C633CB05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9797" y="1704601"/>
                  <a:ext cx="546945" cy="276999"/>
                </a:xfrm>
                <a:prstGeom prst="rect">
                  <a:avLst/>
                </a:prstGeom>
                <a:blipFill>
                  <a:blip r:embed="rId23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A0521DF9-00FD-3672-0A61-58D60D0D44D4}"/>
                    </a:ext>
                  </a:extLst>
                </p:cNvPr>
                <p:cNvSpPr txBox="1"/>
                <p:nvPr/>
              </p:nvSpPr>
              <p:spPr>
                <a:xfrm>
                  <a:off x="10681677" y="558405"/>
                  <a:ext cx="5469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(8,9)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A0521DF9-00FD-3672-0A61-58D60D0D4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1677" y="558405"/>
                  <a:ext cx="546945" cy="276999"/>
                </a:xfrm>
                <a:prstGeom prst="rect">
                  <a:avLst/>
                </a:prstGeom>
                <a:blipFill>
                  <a:blip r:embed="rId24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5C3A9E44-6DC3-1E12-6D47-937ECE755453}"/>
                    </a:ext>
                  </a:extLst>
                </p:cNvPr>
                <p:cNvSpPr txBox="1"/>
                <p:nvPr/>
              </p:nvSpPr>
              <p:spPr>
                <a:xfrm>
                  <a:off x="10242409" y="449549"/>
                  <a:ext cx="5469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(8,9)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5C3A9E44-6DC3-1E12-6D47-937ECE755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2409" y="449549"/>
                  <a:ext cx="546945" cy="276999"/>
                </a:xfrm>
                <a:prstGeom prst="rect">
                  <a:avLst/>
                </a:prstGeom>
                <a:blipFill>
                  <a:blip r:embed="rId25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A543D6D5-1FFB-0B55-981A-F92613D807FD}"/>
                    </a:ext>
                  </a:extLst>
                </p:cNvPr>
                <p:cNvSpPr txBox="1"/>
                <p:nvPr/>
              </p:nvSpPr>
              <p:spPr>
                <a:xfrm>
                  <a:off x="9949137" y="824785"/>
                  <a:ext cx="5469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(7,8)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A543D6D5-1FFB-0B55-981A-F92613D807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9137" y="824785"/>
                  <a:ext cx="546945" cy="276999"/>
                </a:xfrm>
                <a:prstGeom prst="rect">
                  <a:avLst/>
                </a:prstGeom>
                <a:blipFill>
                  <a:blip r:embed="rId26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7054D7EE-778F-9E9C-0E31-1527D103265C}"/>
                    </a:ext>
                  </a:extLst>
                </p:cNvPr>
                <p:cNvSpPr txBox="1"/>
                <p:nvPr/>
              </p:nvSpPr>
              <p:spPr>
                <a:xfrm>
                  <a:off x="9494501" y="1430541"/>
                  <a:ext cx="5469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(4,7)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7054D7EE-778F-9E9C-0E31-1527D10326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4501" y="1430541"/>
                  <a:ext cx="546945" cy="276999"/>
                </a:xfrm>
                <a:prstGeom prst="rect">
                  <a:avLst/>
                </a:prstGeom>
                <a:blipFill>
                  <a:blip r:embed="rId27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6CDC2373-A492-3240-07E7-A238E381D4AA}"/>
                    </a:ext>
                  </a:extLst>
                </p:cNvPr>
                <p:cNvSpPr txBox="1"/>
                <p:nvPr/>
              </p:nvSpPr>
              <p:spPr>
                <a:xfrm>
                  <a:off x="8978393" y="2174609"/>
                  <a:ext cx="5469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(0,4)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6CDC2373-A492-3240-07E7-A238E381D4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8393" y="2174609"/>
                  <a:ext cx="546945" cy="276999"/>
                </a:xfrm>
                <a:prstGeom prst="rect">
                  <a:avLst/>
                </a:prstGeom>
                <a:blipFill>
                  <a:blip r:embed="rId28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6188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A823-09D9-20EA-C602-A2C8174D2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80F8B3-E9CB-572E-3D3E-B8263B673A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onsolas" panose="020B0609020204030204" pitchFamily="49" charset="0"/>
                  </a:rPr>
                  <a:t>// Get edges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nsolas" panose="020B0609020204030204" pitchFamily="49" charset="0"/>
                  </a:rPr>
                  <a:t>For each pair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2000" dirty="0">
                  <a:latin typeface="Consolas" panose="020B0609020204030204" pitchFamily="49" charset="0"/>
                </a:endParaRPr>
              </a:p>
              <a:p>
                <a:pPr marL="457200" lvl="1" indent="0">
                  <a:buNone/>
                </a:pPr>
                <a:r>
                  <a:rPr lang="en-US" sz="2000" dirty="0">
                    <a:latin typeface="Consolas" panose="020B0609020204030204" pitchFamily="49" charset="0"/>
                  </a:rPr>
                  <a:t>Combine vertices in the triangle/edge vert list</a:t>
                </a:r>
                <a:br>
                  <a:rPr lang="en-US" sz="2000" dirty="0">
                    <a:latin typeface="Consolas" panose="020B0609020204030204" pitchFamily="49" charset="0"/>
                  </a:rPr>
                </a:br>
                <a:r>
                  <a:rPr lang="en-US" sz="2000" dirty="0">
                    <a:latin typeface="Consolas" panose="020B0609020204030204" pitchFamily="49" charset="0"/>
                  </a:rPr>
                  <a:t>which are annotated with both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 into an edge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80F8B3-E9CB-572E-3D3E-B8263B673A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DD6EADE3-A485-1A5F-2CF6-4307C04CB47A}"/>
              </a:ext>
            </a:extLst>
          </p:cNvPr>
          <p:cNvGrpSpPr/>
          <p:nvPr/>
        </p:nvGrpSpPr>
        <p:grpSpPr>
          <a:xfrm>
            <a:off x="8753562" y="332888"/>
            <a:ext cx="2790010" cy="2746113"/>
            <a:chOff x="8753562" y="3913632"/>
            <a:chExt cx="2790010" cy="2746113"/>
          </a:xfrm>
        </p:grpSpPr>
        <p:pic>
          <p:nvPicPr>
            <p:cNvPr id="51" name="Picture 50" descr="A colorful rectangular object with black lines&#10;&#10;Description automatically generated">
              <a:extLst>
                <a:ext uri="{FF2B5EF4-FFF2-40B4-BE49-F238E27FC236}">
                  <a16:creationId xmlns:a16="http://schemas.microsoft.com/office/drawing/2014/main" id="{A0544FE1-0C2F-F426-3C6D-BC9037822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0372" y="3913632"/>
              <a:ext cx="2743200" cy="2743200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4B79E4D-47D3-7BFC-204A-966303C5DD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99290" y="3916545"/>
              <a:ext cx="2743200" cy="2743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7C51D5D-97AE-C4E9-96D3-886A32D83B63}"/>
                </a:ext>
              </a:extLst>
            </p:cNvPr>
            <p:cNvGrpSpPr/>
            <p:nvPr/>
          </p:nvGrpSpPr>
          <p:grpSpPr>
            <a:xfrm>
              <a:off x="8753562" y="3996181"/>
              <a:ext cx="2718140" cy="2367730"/>
              <a:chOff x="8800981" y="615206"/>
              <a:chExt cx="2718140" cy="23677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F4905EB8-AC72-8245-71FA-AD4044EC5655}"/>
                      </a:ext>
                    </a:extLst>
                  </p:cNvPr>
                  <p:cNvSpPr txBox="1"/>
                  <p:nvPr/>
                </p:nvSpPr>
                <p:spPr>
                  <a:xfrm>
                    <a:off x="9329753" y="2644382"/>
                    <a:ext cx="44967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F4905EB8-AC72-8245-71FA-AD4044EC56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29753" y="2644382"/>
                    <a:ext cx="449674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9A480B80-D1EF-8599-10D6-7481990FEBA5}"/>
                      </a:ext>
                    </a:extLst>
                  </p:cNvPr>
                  <p:cNvSpPr txBox="1"/>
                  <p:nvPr/>
                </p:nvSpPr>
                <p:spPr>
                  <a:xfrm>
                    <a:off x="10160963" y="2401939"/>
                    <a:ext cx="44493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9A480B80-D1EF-8599-10D6-7481990FEB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60963" y="2401939"/>
                    <a:ext cx="444930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DF4B8EBB-255E-1D0C-C131-E92AAE3EA8AD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9158" y="2389264"/>
                    <a:ext cx="44967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DF4B8EBB-255E-1D0C-C131-E92AAE3EA8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09158" y="2389264"/>
                    <a:ext cx="449674" cy="33855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672AE275-DD50-94E0-88D0-9522451553ED}"/>
                      </a:ext>
                    </a:extLst>
                  </p:cNvPr>
                  <p:cNvSpPr txBox="1"/>
                  <p:nvPr/>
                </p:nvSpPr>
                <p:spPr>
                  <a:xfrm>
                    <a:off x="8800981" y="1735242"/>
                    <a:ext cx="44967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672AE275-DD50-94E0-88D0-9522451553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0981" y="1735242"/>
                    <a:ext cx="449674" cy="33855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3D7DB7AC-3B0A-92D3-9CAF-92F0315DDF49}"/>
                      </a:ext>
                    </a:extLst>
                  </p:cNvPr>
                  <p:cNvSpPr txBox="1"/>
                  <p:nvPr/>
                </p:nvSpPr>
                <p:spPr>
                  <a:xfrm>
                    <a:off x="9465613" y="1785763"/>
                    <a:ext cx="44089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3D7DB7AC-3B0A-92D3-9CAF-92F0315DDF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65613" y="1785763"/>
                    <a:ext cx="440890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E6FB4FF2-9FB7-46E7-641A-A33F65CC80AB}"/>
                      </a:ext>
                    </a:extLst>
                  </p:cNvPr>
                  <p:cNvSpPr txBox="1"/>
                  <p:nvPr/>
                </p:nvSpPr>
                <p:spPr>
                  <a:xfrm>
                    <a:off x="10115979" y="1803296"/>
                    <a:ext cx="44967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E6FB4FF2-9FB7-46E7-641A-A33F65CC80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15979" y="1803296"/>
                    <a:ext cx="449674" cy="33855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88F3ED23-A910-159B-1C68-B6BF376F0606}"/>
                      </a:ext>
                    </a:extLst>
                  </p:cNvPr>
                  <p:cNvSpPr txBox="1"/>
                  <p:nvPr/>
                </p:nvSpPr>
                <p:spPr>
                  <a:xfrm>
                    <a:off x="8970360" y="705574"/>
                    <a:ext cx="44967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88F3ED23-A910-159B-1C68-B6BF376F06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70360" y="705574"/>
                    <a:ext cx="449674" cy="33855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2BB1FBCA-1E1F-8370-94EB-33EAEA4E5B04}"/>
                      </a:ext>
                    </a:extLst>
                  </p:cNvPr>
                  <p:cNvSpPr txBox="1"/>
                  <p:nvPr/>
                </p:nvSpPr>
                <p:spPr>
                  <a:xfrm>
                    <a:off x="9900669" y="936044"/>
                    <a:ext cx="44967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2BB1FBCA-1E1F-8370-94EB-33EAEA4E5B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00669" y="936044"/>
                    <a:ext cx="449674" cy="33855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2CA8EF67-E4DD-29C2-1C62-73EE0E40BB05}"/>
                      </a:ext>
                    </a:extLst>
                  </p:cNvPr>
                  <p:cNvSpPr txBox="1"/>
                  <p:nvPr/>
                </p:nvSpPr>
                <p:spPr>
                  <a:xfrm>
                    <a:off x="10751357" y="1139132"/>
                    <a:ext cx="44967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2CA8EF67-E4DD-29C2-1C62-73EE0E40BB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51357" y="1139132"/>
                    <a:ext cx="449674" cy="33855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76519DBA-435B-1BCA-7BE6-37739D9158B8}"/>
                      </a:ext>
                    </a:extLst>
                  </p:cNvPr>
                  <p:cNvSpPr txBox="1"/>
                  <p:nvPr/>
                </p:nvSpPr>
                <p:spPr>
                  <a:xfrm>
                    <a:off x="11072652" y="615206"/>
                    <a:ext cx="446469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76519DBA-435B-1BCA-7BE6-37739D9158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72652" y="615206"/>
                    <a:ext cx="446469" cy="33855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64" name="Picture 63" descr="A white background with black lines&#10;&#10;Description automatically generated">
            <a:extLst>
              <a:ext uri="{FF2B5EF4-FFF2-40B4-BE49-F238E27FC236}">
                <a16:creationId xmlns:a16="http://schemas.microsoft.com/office/drawing/2014/main" id="{5E794B29-9C66-0D87-59CE-F3E607918BF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576" y="3915858"/>
            <a:ext cx="2743200" cy="274320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C2B15353-7CF2-E599-F2BF-704CFEA33E6C}"/>
              </a:ext>
            </a:extLst>
          </p:cNvPr>
          <p:cNvSpPr>
            <a:spLocks noChangeAspect="1"/>
          </p:cNvSpPr>
          <p:nvPr/>
        </p:nvSpPr>
        <p:spPr>
          <a:xfrm>
            <a:off x="8799494" y="3918771"/>
            <a:ext cx="2743200" cy="2743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836E49B-E3EB-6A93-2676-7151335E6862}"/>
              </a:ext>
            </a:extLst>
          </p:cNvPr>
          <p:cNvSpPr>
            <a:spLocks noChangeAspect="1"/>
          </p:cNvSpPr>
          <p:nvPr/>
        </p:nvSpPr>
        <p:spPr>
          <a:xfrm>
            <a:off x="9817707" y="5753780"/>
            <a:ext cx="54864" cy="548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65633EA-C0A0-E18C-B37A-7B2F97D43928}"/>
              </a:ext>
            </a:extLst>
          </p:cNvPr>
          <p:cNvSpPr>
            <a:spLocks noChangeAspect="1"/>
          </p:cNvSpPr>
          <p:nvPr/>
        </p:nvSpPr>
        <p:spPr>
          <a:xfrm>
            <a:off x="9883687" y="5673649"/>
            <a:ext cx="54864" cy="548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06B2625-571F-25AC-B9B0-7B4C86AAEA4D}"/>
              </a:ext>
            </a:extLst>
          </p:cNvPr>
          <p:cNvSpPr>
            <a:spLocks noChangeAspect="1"/>
          </p:cNvSpPr>
          <p:nvPr/>
        </p:nvSpPr>
        <p:spPr>
          <a:xfrm>
            <a:off x="10507867" y="5527864"/>
            <a:ext cx="54864" cy="548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B20BFF0-8174-52A1-48A3-9B021E666F52}"/>
              </a:ext>
            </a:extLst>
          </p:cNvPr>
          <p:cNvSpPr>
            <a:spLocks noChangeAspect="1"/>
          </p:cNvSpPr>
          <p:nvPr/>
        </p:nvSpPr>
        <p:spPr>
          <a:xfrm>
            <a:off x="10652329" y="5247351"/>
            <a:ext cx="54864" cy="548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079B2CE-962D-A25F-7222-8FC78CCCCA04}"/>
              </a:ext>
            </a:extLst>
          </p:cNvPr>
          <p:cNvSpPr>
            <a:spLocks noChangeAspect="1"/>
          </p:cNvSpPr>
          <p:nvPr/>
        </p:nvSpPr>
        <p:spPr>
          <a:xfrm>
            <a:off x="10579304" y="5175215"/>
            <a:ext cx="54864" cy="548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A86B4FF-5C78-FB82-49FC-D95B164DEC3F}"/>
              </a:ext>
            </a:extLst>
          </p:cNvPr>
          <p:cNvSpPr>
            <a:spLocks noChangeAspect="1"/>
          </p:cNvSpPr>
          <p:nvPr/>
        </p:nvSpPr>
        <p:spPr>
          <a:xfrm>
            <a:off x="10010503" y="5141646"/>
            <a:ext cx="54864" cy="548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20DB140-61CE-4CD8-907C-0BC7E10EFE0B}"/>
              </a:ext>
            </a:extLst>
          </p:cNvPr>
          <p:cNvSpPr>
            <a:spLocks noChangeAspect="1"/>
          </p:cNvSpPr>
          <p:nvPr/>
        </p:nvSpPr>
        <p:spPr>
          <a:xfrm>
            <a:off x="9927849" y="5040318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9EFF4E1-0D1A-AF6A-F61A-7DD74D3AC21A}"/>
              </a:ext>
            </a:extLst>
          </p:cNvPr>
          <p:cNvSpPr>
            <a:spLocks noChangeAspect="1"/>
          </p:cNvSpPr>
          <p:nvPr/>
        </p:nvSpPr>
        <p:spPr>
          <a:xfrm>
            <a:off x="9426515" y="5741126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907C3C4-92AF-3BB3-4CAF-B18BD4D5F8B9}"/>
              </a:ext>
            </a:extLst>
          </p:cNvPr>
          <p:cNvSpPr>
            <a:spLocks noChangeAspect="1"/>
          </p:cNvSpPr>
          <p:nvPr/>
        </p:nvSpPr>
        <p:spPr>
          <a:xfrm>
            <a:off x="10136166" y="6193564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43375A5-3D20-0B5E-CCDB-DED3B5A0783E}"/>
              </a:ext>
            </a:extLst>
          </p:cNvPr>
          <p:cNvSpPr>
            <a:spLocks noChangeAspect="1"/>
          </p:cNvSpPr>
          <p:nvPr/>
        </p:nvSpPr>
        <p:spPr>
          <a:xfrm>
            <a:off x="10577716" y="6107281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F63DFA4-8D41-4574-1FF7-75CE4FE2B4F4}"/>
              </a:ext>
            </a:extLst>
          </p:cNvPr>
          <p:cNvSpPr>
            <a:spLocks noChangeAspect="1"/>
          </p:cNvSpPr>
          <p:nvPr/>
        </p:nvSpPr>
        <p:spPr>
          <a:xfrm>
            <a:off x="10797306" y="5235069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363776C-B824-0EE2-8A79-91646B23EE82}"/>
              </a:ext>
            </a:extLst>
          </p:cNvPr>
          <p:cNvSpPr>
            <a:spLocks noChangeAspect="1"/>
          </p:cNvSpPr>
          <p:nvPr/>
        </p:nvSpPr>
        <p:spPr>
          <a:xfrm>
            <a:off x="10398156" y="4403918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001A407-B7EE-602B-87CC-FCBB500EB529}"/>
              </a:ext>
            </a:extLst>
          </p:cNvPr>
          <p:cNvSpPr>
            <a:spLocks noChangeAspect="1"/>
          </p:cNvSpPr>
          <p:nvPr/>
        </p:nvSpPr>
        <p:spPr>
          <a:xfrm>
            <a:off x="10679761" y="4007162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DC0ED6F-DBC1-8B52-43CB-7ABA2900DD4F}"/>
              </a:ext>
            </a:extLst>
          </p:cNvPr>
          <p:cNvSpPr>
            <a:spLocks noChangeAspect="1"/>
          </p:cNvSpPr>
          <p:nvPr/>
        </p:nvSpPr>
        <p:spPr>
          <a:xfrm>
            <a:off x="10733328" y="4060438"/>
            <a:ext cx="54864" cy="548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D48467F1-1C3F-765A-70E0-5E3BB232259B}"/>
              </a:ext>
            </a:extLst>
          </p:cNvPr>
          <p:cNvSpPr/>
          <p:nvPr/>
        </p:nvSpPr>
        <p:spPr>
          <a:xfrm>
            <a:off x="8984763" y="3973660"/>
            <a:ext cx="1877785" cy="2440469"/>
          </a:xfrm>
          <a:custGeom>
            <a:avLst/>
            <a:gdLst>
              <a:gd name="connsiteX0" fmla="*/ 1715512 w 1820708"/>
              <a:gd name="connsiteY0" fmla="*/ 0 h 2160573"/>
              <a:gd name="connsiteX1" fmla="*/ 0 w 1820708"/>
              <a:gd name="connsiteY1" fmla="*/ 2160573 h 2160573"/>
              <a:gd name="connsiteX2" fmla="*/ 1820708 w 1820708"/>
              <a:gd name="connsiteY2" fmla="*/ 1877352 h 2160573"/>
              <a:gd name="connsiteX3" fmla="*/ 1715512 w 1820708"/>
              <a:gd name="connsiteY3" fmla="*/ 0 h 216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708" h="2160573">
                <a:moveTo>
                  <a:pt x="1715512" y="0"/>
                </a:moveTo>
                <a:lnTo>
                  <a:pt x="0" y="2160573"/>
                </a:lnTo>
                <a:lnTo>
                  <a:pt x="1820708" y="1877352"/>
                </a:lnTo>
                <a:lnTo>
                  <a:pt x="1715512" y="0"/>
                </a:ln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433059D-9B47-A9C9-DFAC-C581518E534D}"/>
              </a:ext>
            </a:extLst>
          </p:cNvPr>
          <p:cNvGrpSpPr/>
          <p:nvPr/>
        </p:nvGrpSpPr>
        <p:grpSpPr>
          <a:xfrm>
            <a:off x="9469011" y="4930350"/>
            <a:ext cx="1396508" cy="1090219"/>
            <a:chOff x="9473695" y="1511049"/>
            <a:chExt cx="1396508" cy="10902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9824E67A-47C0-4CF2-7669-580F8B585A68}"/>
                    </a:ext>
                  </a:extLst>
                </p:cNvPr>
                <p:cNvSpPr txBox="1"/>
                <p:nvPr/>
              </p:nvSpPr>
              <p:spPr>
                <a:xfrm>
                  <a:off x="9473695" y="2324269"/>
                  <a:ext cx="66396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(0,1,4)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9824E67A-47C0-4CF2-7669-580F8B585A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3695" y="2324269"/>
                  <a:ext cx="663964" cy="276999"/>
                </a:xfrm>
                <a:prstGeom prst="rect">
                  <a:avLst/>
                </a:prstGeom>
                <a:blipFill>
                  <a:blip r:embed="rId1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A10C7CEF-8AA3-EF75-68A0-578A17F23DD7}"/>
                    </a:ext>
                  </a:extLst>
                </p:cNvPr>
                <p:cNvSpPr txBox="1"/>
                <p:nvPr/>
              </p:nvSpPr>
              <p:spPr>
                <a:xfrm>
                  <a:off x="9618411" y="2046365"/>
                  <a:ext cx="66396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(1,4,5)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A10C7CEF-8AA3-EF75-68A0-578A17F23D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411" y="2046365"/>
                  <a:ext cx="663964" cy="276999"/>
                </a:xfrm>
                <a:prstGeom prst="rect">
                  <a:avLst/>
                </a:prstGeom>
                <a:blipFill>
                  <a:blip r:embed="rId16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5E30F0D-D013-5027-A44F-87F677F23753}"/>
                    </a:ext>
                  </a:extLst>
                </p:cNvPr>
                <p:cNvSpPr txBox="1"/>
                <p:nvPr/>
              </p:nvSpPr>
              <p:spPr>
                <a:xfrm>
                  <a:off x="10155011" y="2098873"/>
                  <a:ext cx="66396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(1,2,5)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5E30F0D-D013-5027-A44F-87F677F237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5011" y="2098873"/>
                  <a:ext cx="663964" cy="276999"/>
                </a:xfrm>
                <a:prstGeom prst="rect">
                  <a:avLst/>
                </a:prstGeom>
                <a:blipFill>
                  <a:blip r:embed="rId17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C398171E-600D-B50D-AA84-7A2A0A29BABF}"/>
                    </a:ext>
                  </a:extLst>
                </p:cNvPr>
                <p:cNvSpPr txBox="1"/>
                <p:nvPr/>
              </p:nvSpPr>
              <p:spPr>
                <a:xfrm>
                  <a:off x="9738795" y="1736445"/>
                  <a:ext cx="66396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(4,5,7)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C398171E-600D-B50D-AA84-7A2A0A29BA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795" y="1736445"/>
                  <a:ext cx="663964" cy="276999"/>
                </a:xfrm>
                <a:prstGeom prst="rect">
                  <a:avLst/>
                </a:prstGeom>
                <a:blipFill>
                  <a:blip r:embed="rId18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C1FEA1AF-2112-00B5-C039-629E4B522B5F}"/>
                    </a:ext>
                  </a:extLst>
                </p:cNvPr>
                <p:cNvSpPr txBox="1"/>
                <p:nvPr/>
              </p:nvSpPr>
              <p:spPr>
                <a:xfrm>
                  <a:off x="10206239" y="1827373"/>
                  <a:ext cx="66396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(2,5,8)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C1FEA1AF-2112-00B5-C039-629E4B522B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06239" y="1827373"/>
                  <a:ext cx="663964" cy="276999"/>
                </a:xfrm>
                <a:prstGeom prst="rect">
                  <a:avLst/>
                </a:prstGeom>
                <a:blipFill>
                  <a:blip r:embed="rId19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45993765-96F7-58FF-1AF5-2606313740A0}"/>
                    </a:ext>
                  </a:extLst>
                </p:cNvPr>
                <p:cNvSpPr txBox="1"/>
                <p:nvPr/>
              </p:nvSpPr>
              <p:spPr>
                <a:xfrm>
                  <a:off x="10181907" y="1511049"/>
                  <a:ext cx="66396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(5,7,8)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45993765-96F7-58FF-1AF5-2606313740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1907" y="1511049"/>
                  <a:ext cx="663964" cy="276999"/>
                </a:xfrm>
                <a:prstGeom prst="rect">
                  <a:avLst/>
                </a:prstGeom>
                <a:blipFill>
                  <a:blip r:embed="rId20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250137C-F0C1-D093-5351-9027CAD2EB28}"/>
              </a:ext>
            </a:extLst>
          </p:cNvPr>
          <p:cNvGrpSpPr/>
          <p:nvPr/>
        </p:nvGrpSpPr>
        <p:grpSpPr>
          <a:xfrm>
            <a:off x="8973709" y="3868850"/>
            <a:ext cx="2328349" cy="2602687"/>
            <a:chOff x="8978393" y="449549"/>
            <a:chExt cx="2328349" cy="26026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D72370AD-C0F1-B2C2-6570-E1AB4AD77E6C}"/>
                    </a:ext>
                  </a:extLst>
                </p:cNvPr>
                <p:cNvSpPr txBox="1"/>
                <p:nvPr/>
              </p:nvSpPr>
              <p:spPr>
                <a:xfrm>
                  <a:off x="9871013" y="2775237"/>
                  <a:ext cx="5469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(0,1)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D72370AD-C0F1-B2C2-6570-E1AB4AD77E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1013" y="2775237"/>
                  <a:ext cx="546945" cy="276999"/>
                </a:xfrm>
                <a:prstGeom prst="rect">
                  <a:avLst/>
                </a:prstGeom>
                <a:blipFill>
                  <a:blip r:embed="rId21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7C8CB08C-1D57-80B2-9104-20533D9D0BEF}"/>
                    </a:ext>
                  </a:extLst>
                </p:cNvPr>
                <p:cNvSpPr txBox="1"/>
                <p:nvPr/>
              </p:nvSpPr>
              <p:spPr>
                <a:xfrm>
                  <a:off x="10346141" y="2704801"/>
                  <a:ext cx="5469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(1,2)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7C8CB08C-1D57-80B2-9104-20533D9D0B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6141" y="2704801"/>
                  <a:ext cx="546945" cy="276999"/>
                </a:xfrm>
                <a:prstGeom prst="rect">
                  <a:avLst/>
                </a:prstGeom>
                <a:blipFill>
                  <a:blip r:embed="rId22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F8AC70CD-5AF8-674B-24B8-90440DEDBD4B}"/>
                    </a:ext>
                  </a:extLst>
                </p:cNvPr>
                <p:cNvSpPr txBox="1"/>
                <p:nvPr/>
              </p:nvSpPr>
              <p:spPr>
                <a:xfrm>
                  <a:off x="10759797" y="1704601"/>
                  <a:ext cx="5469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(2,8)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F8AC70CD-5AF8-674B-24B8-90440DEDBD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9797" y="1704601"/>
                  <a:ext cx="546945" cy="276999"/>
                </a:xfrm>
                <a:prstGeom prst="rect">
                  <a:avLst/>
                </a:prstGeom>
                <a:blipFill>
                  <a:blip r:embed="rId23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40C8265-0EB6-D497-6463-75CBA2094571}"/>
                    </a:ext>
                  </a:extLst>
                </p:cNvPr>
                <p:cNvSpPr txBox="1"/>
                <p:nvPr/>
              </p:nvSpPr>
              <p:spPr>
                <a:xfrm>
                  <a:off x="10681677" y="558405"/>
                  <a:ext cx="5469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(8,9)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40C8265-0EB6-D497-6463-75CBA20945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1677" y="558405"/>
                  <a:ext cx="546945" cy="276999"/>
                </a:xfrm>
                <a:prstGeom prst="rect">
                  <a:avLst/>
                </a:prstGeom>
                <a:blipFill>
                  <a:blip r:embed="rId24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68EDB0E7-4CA5-BCEF-7303-3EF5B97FCA97}"/>
                    </a:ext>
                  </a:extLst>
                </p:cNvPr>
                <p:cNvSpPr txBox="1"/>
                <p:nvPr/>
              </p:nvSpPr>
              <p:spPr>
                <a:xfrm>
                  <a:off x="10242409" y="449549"/>
                  <a:ext cx="5469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(8,9)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68EDB0E7-4CA5-BCEF-7303-3EF5B97FCA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2409" y="449549"/>
                  <a:ext cx="546945" cy="276999"/>
                </a:xfrm>
                <a:prstGeom prst="rect">
                  <a:avLst/>
                </a:prstGeom>
                <a:blipFill>
                  <a:blip r:embed="rId25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0D93DDA7-3824-C2D7-7A35-C81C82DF698C}"/>
                    </a:ext>
                  </a:extLst>
                </p:cNvPr>
                <p:cNvSpPr txBox="1"/>
                <p:nvPr/>
              </p:nvSpPr>
              <p:spPr>
                <a:xfrm>
                  <a:off x="9949137" y="824785"/>
                  <a:ext cx="5469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(7,8)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0D93DDA7-3824-C2D7-7A35-C81C82DF69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9137" y="824785"/>
                  <a:ext cx="546945" cy="276999"/>
                </a:xfrm>
                <a:prstGeom prst="rect">
                  <a:avLst/>
                </a:prstGeom>
                <a:blipFill>
                  <a:blip r:embed="rId26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A7436F1D-2ECD-AB07-1B53-F73B2E8E6225}"/>
                    </a:ext>
                  </a:extLst>
                </p:cNvPr>
                <p:cNvSpPr txBox="1"/>
                <p:nvPr/>
              </p:nvSpPr>
              <p:spPr>
                <a:xfrm>
                  <a:off x="9494501" y="1430541"/>
                  <a:ext cx="5469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(4,7)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A7436F1D-2ECD-AB07-1B53-F73B2E8E62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4501" y="1430541"/>
                  <a:ext cx="546945" cy="276999"/>
                </a:xfrm>
                <a:prstGeom prst="rect">
                  <a:avLst/>
                </a:prstGeom>
                <a:blipFill>
                  <a:blip r:embed="rId27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E55822AF-70C2-77DA-6D4F-8EBAEF9FE3E3}"/>
                    </a:ext>
                  </a:extLst>
                </p:cNvPr>
                <p:cNvSpPr txBox="1"/>
                <p:nvPr/>
              </p:nvSpPr>
              <p:spPr>
                <a:xfrm>
                  <a:off x="8978393" y="2174609"/>
                  <a:ext cx="5469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(0,4)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E55822AF-70C2-77DA-6D4F-8EBAEF9FE3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8393" y="2174609"/>
                  <a:ext cx="546945" cy="276999"/>
                </a:xfrm>
                <a:prstGeom prst="rect">
                  <a:avLst/>
                </a:prstGeom>
                <a:blipFill>
                  <a:blip r:embed="rId28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52101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A823-09D9-20EA-C602-A2C8174D2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4" name="Picture 3" descr="A group of circles in different colors&#10;&#10;Description automatically generated">
            <a:extLst>
              <a:ext uri="{FF2B5EF4-FFF2-40B4-BE49-F238E27FC236}">
                <a16:creationId xmlns:a16="http://schemas.microsoft.com/office/drawing/2014/main" id="{C267DA4C-4877-75CF-D572-F471A964E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80566"/>
            <a:ext cx="2971800" cy="29718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3FCEF15-C1F5-FA8C-707B-A70A7357F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 descr="A black and white drawing of circles&#10;&#10;Description automatically generated">
            <a:extLst>
              <a:ext uri="{FF2B5EF4-FFF2-40B4-BE49-F238E27FC236}">
                <a16:creationId xmlns:a16="http://schemas.microsoft.com/office/drawing/2014/main" id="{07735749-AED5-0FD6-6F87-3CB2EFECF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3429000"/>
            <a:ext cx="2971800" cy="2971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AA5DC41-D6FF-D8B3-72D8-A36324962AE0}"/>
              </a:ext>
            </a:extLst>
          </p:cNvPr>
          <p:cNvSpPr txBox="1"/>
          <p:nvPr/>
        </p:nvSpPr>
        <p:spPr>
          <a:xfrm>
            <a:off x="9064107" y="6217920"/>
            <a:ext cx="2674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Multi-label segmentation</a:t>
            </a:r>
          </a:p>
        </p:txBody>
      </p:sp>
    </p:spTree>
    <p:extLst>
      <p:ext uri="{BB962C8B-B14F-4D97-AF65-F5344CB8AC3E}">
        <p14:creationId xmlns:p14="http://schemas.microsoft.com/office/powerpoint/2010/main" val="4099885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A823-09D9-20EA-C602-A2C8174D2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0F8B3-E9CB-572E-3D3E-B8263B673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Question:</a:t>
            </a:r>
          </a:p>
          <a:p>
            <a:pPr marL="457200" lvl="1" indent="0">
              <a:buNone/>
            </a:pPr>
            <a:r>
              <a:rPr lang="en-US" dirty="0"/>
              <a:t>Why not individually separate each label from</a:t>
            </a:r>
            <a:br>
              <a:rPr lang="en-US" dirty="0"/>
            </a:br>
            <a:r>
              <a:rPr lang="en-US" dirty="0"/>
              <a:t>the combination (e.g. sum) of the other labels? </a:t>
            </a:r>
          </a:p>
        </p:txBody>
      </p:sp>
      <p:pic>
        <p:nvPicPr>
          <p:cNvPr id="4" name="Picture 3" descr="A group of circles in different colors&#10;&#10;Description automatically generated">
            <a:extLst>
              <a:ext uri="{FF2B5EF4-FFF2-40B4-BE49-F238E27FC236}">
                <a16:creationId xmlns:a16="http://schemas.microsoft.com/office/drawing/2014/main" id="{C267DA4C-4877-75CF-D572-F471A964E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80566"/>
            <a:ext cx="2971800" cy="2971800"/>
          </a:xfrm>
          <a:prstGeom prst="rect">
            <a:avLst/>
          </a:prstGeom>
        </p:spPr>
      </p:pic>
      <p:pic>
        <p:nvPicPr>
          <p:cNvPr id="8" name="Picture 7" descr="A black and white circle&#10;&#10;Description automatically generated">
            <a:extLst>
              <a:ext uri="{FF2B5EF4-FFF2-40B4-BE49-F238E27FC236}">
                <a16:creationId xmlns:a16="http://schemas.microsoft.com/office/drawing/2014/main" id="{4819813F-E5D7-7FDE-AD7A-0E101166C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568" y="3429000"/>
            <a:ext cx="2971800" cy="2971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9C9011D-04E7-071F-F977-8D8B74D458C5}"/>
              </a:ext>
            </a:extLst>
          </p:cNvPr>
          <p:cNvSpPr txBox="1"/>
          <p:nvPr/>
        </p:nvSpPr>
        <p:spPr>
          <a:xfrm>
            <a:off x="5626069" y="6217920"/>
            <a:ext cx="3112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Individual label segmentation</a:t>
            </a:r>
          </a:p>
        </p:txBody>
      </p:sp>
      <p:pic>
        <p:nvPicPr>
          <p:cNvPr id="16" name="Picture 15" descr="A black and white drawing of circles&#10;&#10;Description automatically generated">
            <a:extLst>
              <a:ext uri="{FF2B5EF4-FFF2-40B4-BE49-F238E27FC236}">
                <a16:creationId xmlns:a16="http://schemas.microsoft.com/office/drawing/2014/main" id="{2548670C-AFC7-2827-2AF7-9E67995881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3429000"/>
            <a:ext cx="2971800" cy="2971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15A184-4CBA-27FB-8ACE-90F0968D8BCD}"/>
              </a:ext>
            </a:extLst>
          </p:cNvPr>
          <p:cNvSpPr txBox="1"/>
          <p:nvPr/>
        </p:nvSpPr>
        <p:spPr>
          <a:xfrm>
            <a:off x="9064107" y="6217920"/>
            <a:ext cx="2674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Multi-label segmentation</a:t>
            </a:r>
          </a:p>
        </p:txBody>
      </p:sp>
    </p:spTree>
    <p:extLst>
      <p:ext uri="{BB962C8B-B14F-4D97-AF65-F5344CB8AC3E}">
        <p14:creationId xmlns:p14="http://schemas.microsoft.com/office/powerpoint/2010/main" val="3444717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A823-09D9-20EA-C602-A2C8174D2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0F8B3-E9CB-572E-3D3E-B8263B673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Question:</a:t>
            </a:r>
          </a:p>
          <a:p>
            <a:pPr marL="457200" lvl="1" indent="0">
              <a:buNone/>
            </a:pPr>
            <a:r>
              <a:rPr lang="en-US" dirty="0"/>
              <a:t>Why not individually separate each label from</a:t>
            </a:r>
            <a:br>
              <a:rPr lang="en-US" dirty="0"/>
            </a:br>
            <a:r>
              <a:rPr lang="en-US" dirty="0"/>
              <a:t>the combination (e.g. sum) of the other labels?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Answer:</a:t>
            </a:r>
          </a:p>
          <a:p>
            <a:pPr marL="457200" lvl="1" indent="0">
              <a:buNone/>
            </a:pPr>
            <a:r>
              <a:rPr lang="en-US" dirty="0"/>
              <a:t>Individually segmenting does</a:t>
            </a:r>
            <a:br>
              <a:rPr lang="en-US" dirty="0"/>
            </a:br>
            <a:r>
              <a:rPr lang="en-US" dirty="0"/>
              <a:t>not partition space.</a:t>
            </a:r>
          </a:p>
          <a:p>
            <a:pPr lvl="1"/>
            <a:r>
              <a:rPr lang="en-US" dirty="0"/>
              <a:t>This becomes apparent if we</a:t>
            </a:r>
            <a:br>
              <a:rPr lang="en-US" dirty="0"/>
            </a:br>
            <a:r>
              <a:rPr lang="en-US" dirty="0"/>
              <a:t>smooth the curves</a:t>
            </a:r>
          </a:p>
        </p:txBody>
      </p:sp>
      <p:pic>
        <p:nvPicPr>
          <p:cNvPr id="4" name="Picture 3" descr="A group of circles in different colors&#10;&#10;Description automatically generated">
            <a:extLst>
              <a:ext uri="{FF2B5EF4-FFF2-40B4-BE49-F238E27FC236}">
                <a16:creationId xmlns:a16="http://schemas.microsoft.com/office/drawing/2014/main" id="{C267DA4C-4877-75CF-D572-F471A964E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80566"/>
            <a:ext cx="2971800" cy="2971800"/>
          </a:xfrm>
          <a:prstGeom prst="rect">
            <a:avLst/>
          </a:prstGeom>
        </p:spPr>
      </p:pic>
      <p:pic>
        <p:nvPicPr>
          <p:cNvPr id="7" name="Picture 6" descr="A black and white drawing of a circle&#10;&#10;Description automatically generated">
            <a:extLst>
              <a:ext uri="{FF2B5EF4-FFF2-40B4-BE49-F238E27FC236}">
                <a16:creationId xmlns:a16="http://schemas.microsoft.com/office/drawing/2014/main" id="{9F97C553-4456-72DF-A57D-1E3D47AF0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272" y="3429000"/>
            <a:ext cx="2971800" cy="2971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1B542E-8A91-5D38-D6C3-9DAAF1EEA0EF}"/>
              </a:ext>
            </a:extLst>
          </p:cNvPr>
          <p:cNvSpPr txBox="1"/>
          <p:nvPr/>
        </p:nvSpPr>
        <p:spPr>
          <a:xfrm>
            <a:off x="5626069" y="6217920"/>
            <a:ext cx="3112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Individual label segmentation</a:t>
            </a:r>
            <a:br>
              <a:rPr lang="en-US" dirty="0"/>
            </a:br>
            <a:r>
              <a:rPr lang="en-US" dirty="0"/>
              <a:t>(smoothed)</a:t>
            </a:r>
          </a:p>
        </p:txBody>
      </p:sp>
      <p:pic>
        <p:nvPicPr>
          <p:cNvPr id="24" name="Picture 23" descr="A black and white drawing of a molecule&#10;&#10;Description automatically generated">
            <a:extLst>
              <a:ext uri="{FF2B5EF4-FFF2-40B4-BE49-F238E27FC236}">
                <a16:creationId xmlns:a16="http://schemas.microsoft.com/office/drawing/2014/main" id="{A5551366-FAFE-B5CF-86C1-04FAA67014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3429000"/>
            <a:ext cx="2971800" cy="2971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15A184-4CBA-27FB-8ACE-90F0968D8BCD}"/>
              </a:ext>
            </a:extLst>
          </p:cNvPr>
          <p:cNvSpPr txBox="1"/>
          <p:nvPr/>
        </p:nvSpPr>
        <p:spPr>
          <a:xfrm>
            <a:off x="9064107" y="6217920"/>
            <a:ext cx="2674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Multi-label segmentation</a:t>
            </a:r>
            <a:br>
              <a:rPr lang="en-US" dirty="0"/>
            </a:br>
            <a:r>
              <a:rPr lang="en-US" dirty="0"/>
              <a:t>(smoothed)</a:t>
            </a:r>
          </a:p>
        </p:txBody>
      </p:sp>
    </p:spTree>
    <p:extLst>
      <p:ext uri="{BB962C8B-B14F-4D97-AF65-F5344CB8AC3E}">
        <p14:creationId xmlns:p14="http://schemas.microsoft.com/office/powerpoint/2010/main" val="2518562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A823-09D9-20EA-C602-A2C8174D2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0F8B3-E9CB-572E-3D3E-B8263B673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Question:</a:t>
            </a:r>
          </a:p>
          <a:p>
            <a:pPr marL="457200" lvl="1" indent="0">
              <a:buNone/>
            </a:pPr>
            <a:r>
              <a:rPr lang="en-US" dirty="0"/>
              <a:t>Why not individually separate each label from</a:t>
            </a:r>
            <a:br>
              <a:rPr lang="en-US" dirty="0"/>
            </a:br>
            <a:r>
              <a:rPr lang="en-US" dirty="0"/>
              <a:t>the combination (e.g. sum) of the other labels?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Answer:</a:t>
            </a:r>
          </a:p>
          <a:p>
            <a:pPr marL="457200" lvl="1" indent="0">
              <a:buNone/>
            </a:pPr>
            <a:r>
              <a:rPr lang="en-US" dirty="0"/>
              <a:t>Individually segmenting does</a:t>
            </a:r>
            <a:br>
              <a:rPr lang="en-US" dirty="0"/>
            </a:br>
            <a:r>
              <a:rPr lang="en-US" dirty="0"/>
              <a:t>not partition space.</a:t>
            </a:r>
          </a:p>
          <a:p>
            <a:pPr lvl="1"/>
            <a:r>
              <a:rPr lang="en-US" dirty="0"/>
              <a:t>This becomes apparent if we</a:t>
            </a:r>
            <a:br>
              <a:rPr lang="en-US" dirty="0"/>
            </a:br>
            <a:r>
              <a:rPr lang="en-US" dirty="0"/>
              <a:t>smooth the curves</a:t>
            </a:r>
          </a:p>
          <a:p>
            <a:pPr lvl="1"/>
            <a:r>
              <a:rPr lang="en-US" dirty="0"/>
              <a:t>But is also evident at coarse</a:t>
            </a:r>
            <a:br>
              <a:rPr lang="en-US" dirty="0"/>
            </a:br>
            <a:r>
              <a:rPr lang="en-US" dirty="0"/>
              <a:t>resolutions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1B542E-8A91-5D38-D6C3-9DAAF1EEA0EF}"/>
              </a:ext>
            </a:extLst>
          </p:cNvPr>
          <p:cNvSpPr txBox="1"/>
          <p:nvPr/>
        </p:nvSpPr>
        <p:spPr>
          <a:xfrm>
            <a:off x="5626069" y="6217920"/>
            <a:ext cx="3112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Individual label segmentation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15A184-4CBA-27FB-8ACE-90F0968D8BCD}"/>
              </a:ext>
            </a:extLst>
          </p:cNvPr>
          <p:cNvSpPr txBox="1"/>
          <p:nvPr/>
        </p:nvSpPr>
        <p:spPr>
          <a:xfrm>
            <a:off x="9064107" y="6217920"/>
            <a:ext cx="2674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Multi-label segmentation</a:t>
            </a:r>
            <a:br>
              <a:rPr lang="en-US" dirty="0"/>
            </a:br>
            <a:r>
              <a:rPr lang="en-US" dirty="0"/>
              <a:t>(smoothed)</a:t>
            </a:r>
          </a:p>
        </p:txBody>
      </p:sp>
      <p:pic>
        <p:nvPicPr>
          <p:cNvPr id="29" name="Picture 28" descr="A colorful squares on a red background&#10;&#10;Description automatically generated">
            <a:extLst>
              <a:ext uri="{FF2B5EF4-FFF2-40B4-BE49-F238E27FC236}">
                <a16:creationId xmlns:a16="http://schemas.microsoft.com/office/drawing/2014/main" id="{C9FA3189-24FF-9557-58D2-186D3FDD76F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82296"/>
            <a:ext cx="2971800" cy="29718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9A418206-C9BC-722D-ECA3-778B7FBE4687}"/>
              </a:ext>
            </a:extLst>
          </p:cNvPr>
          <p:cNvGrpSpPr>
            <a:grpSpLocks noChangeAspect="1"/>
          </p:cNvGrpSpPr>
          <p:nvPr/>
        </p:nvGrpSpPr>
        <p:grpSpPr>
          <a:xfrm>
            <a:off x="5524839" y="3154680"/>
            <a:ext cx="3291840" cy="3291840"/>
            <a:chOff x="7315200" y="0"/>
            <a:chExt cx="4876800" cy="4876800"/>
          </a:xfrm>
        </p:grpSpPr>
        <p:pic>
          <p:nvPicPr>
            <p:cNvPr id="32" name="Picture 31" descr="A colorful square with a square in the middle&#10;&#10;Description automatically generated">
              <a:extLst>
                <a:ext uri="{FF2B5EF4-FFF2-40B4-BE49-F238E27FC236}">
                  <a16:creationId xmlns:a16="http://schemas.microsoft.com/office/drawing/2014/main" id="{D64FDB16-3EBD-E030-BEB5-CA7BCB200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315200" y="0"/>
              <a:ext cx="4876800" cy="4876800"/>
            </a:xfrm>
            <a:prstGeom prst="rect">
              <a:avLst/>
            </a:prstGeom>
          </p:spPr>
        </p:pic>
        <p:pic>
          <p:nvPicPr>
            <p:cNvPr id="33" name="Picture 32" descr="A black and white drawing of a square&#10;&#10;Description automatically generated">
              <a:extLst>
                <a:ext uri="{FF2B5EF4-FFF2-40B4-BE49-F238E27FC236}">
                  <a16:creationId xmlns:a16="http://schemas.microsoft.com/office/drawing/2014/main" id="{DAA6C5EE-DD7B-58AE-2954-808F5E450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0"/>
              <a:ext cx="4873752" cy="4873752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8CE760A-C31C-C0FF-B700-33C98482A95C}"/>
              </a:ext>
            </a:extLst>
          </p:cNvPr>
          <p:cNvGrpSpPr>
            <a:grpSpLocks noChangeAspect="1"/>
          </p:cNvGrpSpPr>
          <p:nvPr/>
        </p:nvGrpSpPr>
        <p:grpSpPr>
          <a:xfrm>
            <a:off x="8748793" y="3154680"/>
            <a:ext cx="3291840" cy="3291840"/>
            <a:chOff x="7315200" y="0"/>
            <a:chExt cx="4876800" cy="4876800"/>
          </a:xfrm>
        </p:grpSpPr>
        <p:pic>
          <p:nvPicPr>
            <p:cNvPr id="38" name="Picture 37" descr="A colorful square with a red background&#10;&#10;Description automatically generated with medium confidence">
              <a:extLst>
                <a:ext uri="{FF2B5EF4-FFF2-40B4-BE49-F238E27FC236}">
                  <a16:creationId xmlns:a16="http://schemas.microsoft.com/office/drawing/2014/main" id="{C41F046B-5FF1-2D77-9190-C34527264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315200" y="0"/>
              <a:ext cx="4876800" cy="4876800"/>
            </a:xfrm>
            <a:prstGeom prst="rect">
              <a:avLst/>
            </a:prstGeom>
          </p:spPr>
        </p:pic>
        <p:pic>
          <p:nvPicPr>
            <p:cNvPr id="39" name="Picture 38" descr="A black and white square with a square in the middle&#10;&#10;Description automatically generated">
              <a:extLst>
                <a:ext uri="{FF2B5EF4-FFF2-40B4-BE49-F238E27FC236}">
                  <a16:creationId xmlns:a16="http://schemas.microsoft.com/office/drawing/2014/main" id="{88A302AD-AA37-4143-2CA8-0C1802090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0"/>
              <a:ext cx="4873752" cy="48737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2733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A51724-97BC-4501-2FB4-69A8237EE9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Review: convex spaces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A51724-97BC-4501-2FB4-69A8237EE9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Definition:</a:t>
                </a:r>
              </a:p>
              <a:p>
                <a:pPr marL="457200" lvl="1" indent="0">
                  <a:buNone/>
                </a:pPr>
                <a:r>
                  <a:rPr lang="en-US" dirty="0"/>
                  <a:t>A region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is said to be </a:t>
                </a:r>
                <a:r>
                  <a:rPr lang="en-US" i="1" dirty="0"/>
                  <a:t>convex</a:t>
                </a:r>
                <a:r>
                  <a:rPr lang="en-US" dirty="0"/>
                  <a:t> if it is the intersection of</a:t>
                </a:r>
                <a:br>
                  <a:rPr lang="en-US" dirty="0"/>
                </a:br>
                <a:r>
                  <a:rPr lang="en-US" dirty="0"/>
                  <a:t>(closed) half-spaces.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Definition (equivalent):</a:t>
                </a:r>
              </a:p>
              <a:p>
                <a:pPr marL="457200" lvl="1" indent="0">
                  <a:buNone/>
                </a:pPr>
                <a:r>
                  <a:rPr lang="en-US" dirty="0"/>
                  <a:t>A region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is said to be </a:t>
                </a:r>
                <a:r>
                  <a:rPr lang="en-US" i="1" dirty="0"/>
                  <a:t>convex</a:t>
                </a:r>
                <a:br>
                  <a:rPr lang="en-US" dirty="0"/>
                </a:br>
                <a:r>
                  <a:rPr lang="en-US" dirty="0"/>
                  <a:t>if it is closed and any line-segment</a:t>
                </a:r>
                <a:br>
                  <a:rPr lang="en-US" dirty="0"/>
                </a:br>
                <a:r>
                  <a:rPr lang="en-US" dirty="0"/>
                  <a:t>with endpoints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dirty="0"/>
                  <a:t> is entirely</a:t>
                </a:r>
                <a:br>
                  <a:rPr lang="en-US" dirty="0"/>
                </a:br>
                <a:r>
                  <a:rPr lang="en-US" dirty="0"/>
                  <a:t>contained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3E716D9-11B7-BEF7-6AF5-E38135CCB90A}"/>
              </a:ext>
            </a:extLst>
          </p:cNvPr>
          <p:cNvSpPr/>
          <p:nvPr/>
        </p:nvSpPr>
        <p:spPr>
          <a:xfrm>
            <a:off x="6910466" y="3429000"/>
            <a:ext cx="3230379" cy="2705723"/>
          </a:xfrm>
          <a:custGeom>
            <a:avLst/>
            <a:gdLst>
              <a:gd name="connsiteX0" fmla="*/ 869429 w 4557009"/>
              <a:gd name="connsiteY0" fmla="*/ 996846 h 3095469"/>
              <a:gd name="connsiteX1" fmla="*/ 0 w 4557009"/>
              <a:gd name="connsiteY1" fmla="*/ 2233535 h 3095469"/>
              <a:gd name="connsiteX2" fmla="*/ 3335311 w 4557009"/>
              <a:gd name="connsiteY2" fmla="*/ 3095469 h 3095469"/>
              <a:gd name="connsiteX3" fmla="*/ 4557009 w 4557009"/>
              <a:gd name="connsiteY3" fmla="*/ 1349115 h 3095469"/>
              <a:gd name="connsiteX4" fmla="*/ 3740045 w 4557009"/>
              <a:gd name="connsiteY4" fmla="*/ 0 h 3095469"/>
              <a:gd name="connsiteX5" fmla="*/ 869429 w 4557009"/>
              <a:gd name="connsiteY5" fmla="*/ 996846 h 3095469"/>
              <a:gd name="connsiteX0" fmla="*/ 0 w 3687580"/>
              <a:gd name="connsiteY0" fmla="*/ 996846 h 3095469"/>
              <a:gd name="connsiteX1" fmla="*/ 337279 w 3687580"/>
              <a:gd name="connsiteY1" fmla="*/ 2825646 h 3095469"/>
              <a:gd name="connsiteX2" fmla="*/ 2465882 w 3687580"/>
              <a:gd name="connsiteY2" fmla="*/ 3095469 h 3095469"/>
              <a:gd name="connsiteX3" fmla="*/ 3687580 w 3687580"/>
              <a:gd name="connsiteY3" fmla="*/ 1349115 h 3095469"/>
              <a:gd name="connsiteX4" fmla="*/ 2870616 w 3687580"/>
              <a:gd name="connsiteY4" fmla="*/ 0 h 3095469"/>
              <a:gd name="connsiteX5" fmla="*/ 0 w 3687580"/>
              <a:gd name="connsiteY5" fmla="*/ 996846 h 309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87580" h="3095469">
                <a:moveTo>
                  <a:pt x="0" y="996846"/>
                </a:moveTo>
                <a:lnTo>
                  <a:pt x="337279" y="2825646"/>
                </a:lnTo>
                <a:lnTo>
                  <a:pt x="2465882" y="3095469"/>
                </a:lnTo>
                <a:lnTo>
                  <a:pt x="3687580" y="1349115"/>
                </a:lnTo>
                <a:lnTo>
                  <a:pt x="2870616" y="0"/>
                </a:lnTo>
                <a:lnTo>
                  <a:pt x="0" y="996846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D6EACE-98F0-E343-E471-61A13C8EE564}"/>
              </a:ext>
            </a:extLst>
          </p:cNvPr>
          <p:cNvGrpSpPr>
            <a:grpSpLocks noChangeAspect="1"/>
          </p:cNvGrpSpPr>
          <p:nvPr/>
        </p:nvGrpSpPr>
        <p:grpSpPr>
          <a:xfrm>
            <a:off x="6603168" y="2724463"/>
            <a:ext cx="4133538" cy="4133538"/>
            <a:chOff x="7772400" y="3848478"/>
            <a:chExt cx="2743200" cy="27432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4B3EEFD-7610-12D2-C726-DA4C58A826BA}"/>
                </a:ext>
              </a:extLst>
            </p:cNvPr>
            <p:cNvCxnSpPr/>
            <p:nvPr/>
          </p:nvCxnSpPr>
          <p:spPr>
            <a:xfrm>
              <a:off x="9143996" y="3848478"/>
              <a:ext cx="0" cy="274320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4A5E342-469F-979A-7B82-CBF1C2C3F377}"/>
                </a:ext>
              </a:extLst>
            </p:cNvPr>
            <p:cNvCxnSpPr/>
            <p:nvPr/>
          </p:nvCxnSpPr>
          <p:spPr>
            <a:xfrm>
              <a:off x="7772400" y="5218805"/>
              <a:ext cx="27432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327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A823-09D9-20EA-C602-A2C8174D2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 to higher dimensions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80F8B3-E9CB-572E-3D3E-B8263B673A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-dimensional simplices:</a:t>
                </a:r>
              </a:p>
              <a:p>
                <a:pPr lvl="1"/>
                <a:r>
                  <a:rPr lang="en-US" dirty="0"/>
                  <a:t>Need to compute annotated vertices on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-dimensional sub-simplices,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by computing the position at which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affine functions dominate.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is a convex polytope in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/>
                  <a:t>-dimensional hyperplane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Compute the convex hull of all vertices annotated with both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80F8B3-E9CB-572E-3D3E-B8263B673A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2058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EB44536A-1F9A-28D2-2D4C-5740422D783E}"/>
              </a:ext>
            </a:extLst>
          </p:cNvPr>
          <p:cNvGrpSpPr/>
          <p:nvPr/>
        </p:nvGrpSpPr>
        <p:grpSpPr>
          <a:xfrm>
            <a:off x="364140" y="4343400"/>
            <a:ext cx="11430000" cy="2426732"/>
            <a:chOff x="364140" y="4343400"/>
            <a:chExt cx="11430000" cy="2426732"/>
          </a:xfrm>
        </p:grpSpPr>
        <p:pic>
          <p:nvPicPr>
            <p:cNvPr id="5" name="Picture 4" descr="A triangular object with lines and triangles&#10;&#10;Description automatically generated with medium confidence">
              <a:extLst>
                <a:ext uri="{FF2B5EF4-FFF2-40B4-BE49-F238E27FC236}">
                  <a16:creationId xmlns:a16="http://schemas.microsoft.com/office/drawing/2014/main" id="{95084F45-56D7-BB1E-F08B-29627345D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6740" y="4343400"/>
              <a:ext cx="2057400" cy="2057400"/>
            </a:xfrm>
            <a:prstGeom prst="rect">
              <a:avLst/>
            </a:prstGeom>
          </p:spPr>
        </p:pic>
        <p:pic>
          <p:nvPicPr>
            <p:cNvPr id="7" name="Picture 6" descr="A black and white drawing of a pyramid&#10;&#10;Description automatically generated">
              <a:extLst>
                <a:ext uri="{FF2B5EF4-FFF2-40B4-BE49-F238E27FC236}">
                  <a16:creationId xmlns:a16="http://schemas.microsoft.com/office/drawing/2014/main" id="{CA32CAE6-2FEF-986B-8CE6-AB942B87B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140" y="4343400"/>
              <a:ext cx="2057400" cy="2057400"/>
            </a:xfrm>
            <a:prstGeom prst="rect">
              <a:avLst/>
            </a:prstGeom>
          </p:spPr>
        </p:pic>
        <p:pic>
          <p:nvPicPr>
            <p:cNvPr id="9" name="Picture 8" descr="A black and white triangular object&#10;&#10;Description automatically generated">
              <a:extLst>
                <a:ext uri="{FF2B5EF4-FFF2-40B4-BE49-F238E27FC236}">
                  <a16:creationId xmlns:a16="http://schemas.microsoft.com/office/drawing/2014/main" id="{A7EF777A-FA0A-8B8E-2A1A-22F6B27A6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6483" y="4343400"/>
              <a:ext cx="2057400" cy="2057400"/>
            </a:xfrm>
            <a:prstGeom prst="rect">
              <a:avLst/>
            </a:prstGeom>
          </p:spPr>
        </p:pic>
        <p:pic>
          <p:nvPicPr>
            <p:cNvPr id="11" name="Picture 10" descr="A triangular object with a triangular shape&#10;&#10;Description automatically generated with medium confidence">
              <a:extLst>
                <a:ext uri="{FF2B5EF4-FFF2-40B4-BE49-F238E27FC236}">
                  <a16:creationId xmlns:a16="http://schemas.microsoft.com/office/drawing/2014/main" id="{444B22EE-E288-2D8B-3F32-414294782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3180" y="4343400"/>
              <a:ext cx="2057400" cy="2057400"/>
            </a:xfrm>
            <a:prstGeom prst="rect">
              <a:avLst/>
            </a:prstGeom>
          </p:spPr>
        </p:pic>
        <p:pic>
          <p:nvPicPr>
            <p:cNvPr id="13" name="Picture 12" descr="A triangular object with lines&#10;&#10;Description automatically generated with medium confidence">
              <a:extLst>
                <a:ext uri="{FF2B5EF4-FFF2-40B4-BE49-F238E27FC236}">
                  <a16:creationId xmlns:a16="http://schemas.microsoft.com/office/drawing/2014/main" id="{FD002F9B-4C27-3BE1-DAAD-E44E5F2C2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7700" y="4343400"/>
              <a:ext cx="2057400" cy="2057400"/>
            </a:xfrm>
            <a:prstGeom prst="rect">
              <a:avLst/>
            </a:prstGeom>
          </p:spPr>
        </p:pic>
        <p:pic>
          <p:nvPicPr>
            <p:cNvPr id="15" name="Picture 14" descr="A triangular object with lines and triangles&#10;&#10;Description automatically generated with medium confidence">
              <a:extLst>
                <a:ext uri="{FF2B5EF4-FFF2-40B4-BE49-F238E27FC236}">
                  <a16:creationId xmlns:a16="http://schemas.microsoft.com/office/drawing/2014/main" id="{68B89C56-03D1-3584-F250-A556BA6DB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2220" y="4343400"/>
              <a:ext cx="2057400" cy="2057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79BB299-07C5-C9A3-CED9-97C49D0821EB}"/>
                    </a:ext>
                  </a:extLst>
                </p:cNvPr>
                <p:cNvSpPr txBox="1"/>
                <p:nvPr/>
              </p:nvSpPr>
              <p:spPr>
                <a:xfrm>
                  <a:off x="1032408" y="6400800"/>
                  <a:ext cx="7889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79BB299-07C5-C9A3-CED9-97C49D0821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408" y="6400800"/>
                  <a:ext cx="78893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09A4418-0610-03E3-6801-E7C46DC7DF77}"/>
                    </a:ext>
                  </a:extLst>
                </p:cNvPr>
                <p:cNvSpPr txBox="1"/>
                <p:nvPr/>
              </p:nvSpPr>
              <p:spPr>
                <a:xfrm>
                  <a:off x="2900312" y="6400800"/>
                  <a:ext cx="7889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09A4418-0610-03E3-6801-E7C46DC7D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312" y="6400800"/>
                  <a:ext cx="78893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9E1BA3F-09CF-1C88-0E78-DFDF3B6DA2AF}"/>
                    </a:ext>
                  </a:extLst>
                </p:cNvPr>
                <p:cNvSpPr txBox="1"/>
                <p:nvPr/>
              </p:nvSpPr>
              <p:spPr>
                <a:xfrm>
                  <a:off x="4792492" y="6400800"/>
                  <a:ext cx="7889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=8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9E1BA3F-09CF-1C88-0E78-DFDF3B6DA2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2492" y="6400800"/>
                  <a:ext cx="78893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14EF3DE-5359-6D75-0833-985E3A9D3262}"/>
                    </a:ext>
                  </a:extLst>
                </p:cNvPr>
                <p:cNvSpPr txBox="1"/>
                <p:nvPr/>
              </p:nvSpPr>
              <p:spPr>
                <a:xfrm>
                  <a:off x="6595660" y="6400800"/>
                  <a:ext cx="9171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14EF3DE-5359-6D75-0833-985E3A9D32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660" y="6400800"/>
                  <a:ext cx="91717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F5B290D-C1E0-4FDB-5515-D67497492AF5}"/>
                    </a:ext>
                  </a:extLst>
                </p:cNvPr>
                <p:cNvSpPr txBox="1"/>
                <p:nvPr/>
              </p:nvSpPr>
              <p:spPr>
                <a:xfrm>
                  <a:off x="8471656" y="6400800"/>
                  <a:ext cx="9171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=32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F5B290D-C1E0-4FDB-5515-D67497492A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1656" y="6400800"/>
                  <a:ext cx="917174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6E8D362-C98B-D19F-532E-658836271F8B}"/>
                    </a:ext>
                  </a:extLst>
                </p:cNvPr>
                <p:cNvSpPr txBox="1"/>
                <p:nvPr/>
              </p:nvSpPr>
              <p:spPr>
                <a:xfrm>
                  <a:off x="10339560" y="6400800"/>
                  <a:ext cx="9171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=64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6E8D362-C98B-D19F-532E-658836271F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9560" y="6400800"/>
                  <a:ext cx="917174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510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A51724-97BC-4501-2FB4-69A8237EE9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Review: convex spaces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A51724-97BC-4501-2FB4-69A8237EE9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Definition:</a:t>
                </a:r>
              </a:p>
              <a:p>
                <a:pPr marL="457200" lvl="1" indent="0">
                  <a:buNone/>
                </a:pPr>
                <a:r>
                  <a:rPr lang="en-US" dirty="0"/>
                  <a:t>A region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is said to be </a:t>
                </a:r>
                <a:r>
                  <a:rPr lang="en-US" i="1" dirty="0"/>
                  <a:t>convex</a:t>
                </a:r>
                <a:r>
                  <a:rPr lang="en-US" dirty="0"/>
                  <a:t> if it is the intersection of</a:t>
                </a:r>
                <a:br>
                  <a:rPr lang="en-US" dirty="0"/>
                </a:br>
                <a:r>
                  <a:rPr lang="en-US" dirty="0"/>
                  <a:t>(closed) half-spaces.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Fact:</a:t>
                </a:r>
              </a:p>
              <a:p>
                <a:pPr marL="457200" lvl="1" indent="0">
                  <a:buNone/>
                </a:pPr>
                <a:r>
                  <a:rPr lang="en-US" dirty="0"/>
                  <a:t>The intersection of two convex regions</a:t>
                </a:r>
                <a:br>
                  <a:rPr lang="en-US" dirty="0"/>
                </a:br>
                <a:r>
                  <a:rPr lang="en-US" dirty="0"/>
                  <a:t>is itself convex.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Proof:</a:t>
                </a:r>
              </a:p>
              <a:p>
                <a:pPr marL="457200" lvl="1" indent="0">
                  <a:buNone/>
                </a:pPr>
                <a:r>
                  <a:rPr lang="en-US" dirty="0"/>
                  <a:t>Use the intersection of both sets of defining</a:t>
                </a:r>
                <a:br>
                  <a:rPr lang="en-US" dirty="0"/>
                </a:br>
                <a:r>
                  <a:rPr lang="en-US" dirty="0"/>
                  <a:t>(closed) half-spaces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1217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3E716D9-11B7-BEF7-6AF5-E38135CCB90A}"/>
              </a:ext>
            </a:extLst>
          </p:cNvPr>
          <p:cNvSpPr/>
          <p:nvPr/>
        </p:nvSpPr>
        <p:spPr>
          <a:xfrm>
            <a:off x="6910466" y="3429000"/>
            <a:ext cx="3230379" cy="2705723"/>
          </a:xfrm>
          <a:custGeom>
            <a:avLst/>
            <a:gdLst>
              <a:gd name="connsiteX0" fmla="*/ 869429 w 4557009"/>
              <a:gd name="connsiteY0" fmla="*/ 996846 h 3095469"/>
              <a:gd name="connsiteX1" fmla="*/ 0 w 4557009"/>
              <a:gd name="connsiteY1" fmla="*/ 2233535 h 3095469"/>
              <a:gd name="connsiteX2" fmla="*/ 3335311 w 4557009"/>
              <a:gd name="connsiteY2" fmla="*/ 3095469 h 3095469"/>
              <a:gd name="connsiteX3" fmla="*/ 4557009 w 4557009"/>
              <a:gd name="connsiteY3" fmla="*/ 1349115 h 3095469"/>
              <a:gd name="connsiteX4" fmla="*/ 3740045 w 4557009"/>
              <a:gd name="connsiteY4" fmla="*/ 0 h 3095469"/>
              <a:gd name="connsiteX5" fmla="*/ 869429 w 4557009"/>
              <a:gd name="connsiteY5" fmla="*/ 996846 h 3095469"/>
              <a:gd name="connsiteX0" fmla="*/ 0 w 3687580"/>
              <a:gd name="connsiteY0" fmla="*/ 996846 h 3095469"/>
              <a:gd name="connsiteX1" fmla="*/ 337279 w 3687580"/>
              <a:gd name="connsiteY1" fmla="*/ 2825646 h 3095469"/>
              <a:gd name="connsiteX2" fmla="*/ 2465882 w 3687580"/>
              <a:gd name="connsiteY2" fmla="*/ 3095469 h 3095469"/>
              <a:gd name="connsiteX3" fmla="*/ 3687580 w 3687580"/>
              <a:gd name="connsiteY3" fmla="*/ 1349115 h 3095469"/>
              <a:gd name="connsiteX4" fmla="*/ 2870616 w 3687580"/>
              <a:gd name="connsiteY4" fmla="*/ 0 h 3095469"/>
              <a:gd name="connsiteX5" fmla="*/ 0 w 3687580"/>
              <a:gd name="connsiteY5" fmla="*/ 996846 h 309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87580" h="3095469">
                <a:moveTo>
                  <a:pt x="0" y="996846"/>
                </a:moveTo>
                <a:lnTo>
                  <a:pt x="337279" y="2825646"/>
                </a:lnTo>
                <a:lnTo>
                  <a:pt x="2465882" y="3095469"/>
                </a:lnTo>
                <a:lnTo>
                  <a:pt x="3687580" y="1349115"/>
                </a:lnTo>
                <a:lnTo>
                  <a:pt x="2870616" y="0"/>
                </a:lnTo>
                <a:lnTo>
                  <a:pt x="0" y="996846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D6EACE-98F0-E343-E471-61A13C8EE564}"/>
              </a:ext>
            </a:extLst>
          </p:cNvPr>
          <p:cNvGrpSpPr>
            <a:grpSpLocks noChangeAspect="1"/>
          </p:cNvGrpSpPr>
          <p:nvPr/>
        </p:nvGrpSpPr>
        <p:grpSpPr>
          <a:xfrm>
            <a:off x="6603168" y="2724463"/>
            <a:ext cx="4133538" cy="4133538"/>
            <a:chOff x="7772400" y="3848478"/>
            <a:chExt cx="2743200" cy="27432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4B3EEFD-7610-12D2-C726-DA4C58A826BA}"/>
                </a:ext>
              </a:extLst>
            </p:cNvPr>
            <p:cNvCxnSpPr/>
            <p:nvPr/>
          </p:nvCxnSpPr>
          <p:spPr>
            <a:xfrm>
              <a:off x="9143996" y="3848478"/>
              <a:ext cx="0" cy="274320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4A5E342-469F-979A-7B82-CBF1C2C3F377}"/>
                </a:ext>
              </a:extLst>
            </p:cNvPr>
            <p:cNvCxnSpPr/>
            <p:nvPr/>
          </p:nvCxnSpPr>
          <p:spPr>
            <a:xfrm>
              <a:off x="7772400" y="5218805"/>
              <a:ext cx="27432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6613F60-32FB-E5E1-9C21-3D6D488A14BC}"/>
              </a:ext>
            </a:extLst>
          </p:cNvPr>
          <p:cNvSpPr/>
          <p:nvPr/>
        </p:nvSpPr>
        <p:spPr>
          <a:xfrm>
            <a:off x="6760448" y="3294064"/>
            <a:ext cx="3818965" cy="2008789"/>
          </a:xfrm>
          <a:custGeom>
            <a:avLst/>
            <a:gdLst>
              <a:gd name="connsiteX0" fmla="*/ 0 w 3818965"/>
              <a:gd name="connsiteY0" fmla="*/ 0 h 1621331"/>
              <a:gd name="connsiteX1" fmla="*/ 560934 w 3818965"/>
              <a:gd name="connsiteY1" fmla="*/ 814507 h 1621331"/>
              <a:gd name="connsiteX2" fmla="*/ 3096666 w 3818965"/>
              <a:gd name="connsiteY2" fmla="*/ 1621331 h 1621331"/>
              <a:gd name="connsiteX3" fmla="*/ 3818965 w 3818965"/>
              <a:gd name="connsiteY3" fmla="*/ 599354 h 1621331"/>
              <a:gd name="connsiteX4" fmla="*/ 0 w 3818965"/>
              <a:gd name="connsiteY4" fmla="*/ 0 h 1621331"/>
              <a:gd name="connsiteX0" fmla="*/ 0 w 3818965"/>
              <a:gd name="connsiteY0" fmla="*/ 0 h 2008789"/>
              <a:gd name="connsiteX1" fmla="*/ 560934 w 3818965"/>
              <a:gd name="connsiteY1" fmla="*/ 814507 h 2008789"/>
              <a:gd name="connsiteX2" fmla="*/ 2135771 w 3818965"/>
              <a:gd name="connsiteY2" fmla="*/ 2008789 h 2008789"/>
              <a:gd name="connsiteX3" fmla="*/ 3818965 w 3818965"/>
              <a:gd name="connsiteY3" fmla="*/ 599354 h 2008789"/>
              <a:gd name="connsiteX4" fmla="*/ 0 w 3818965"/>
              <a:gd name="connsiteY4" fmla="*/ 0 h 2008789"/>
              <a:gd name="connsiteX0" fmla="*/ 0 w 3818965"/>
              <a:gd name="connsiteY0" fmla="*/ 0 h 2008789"/>
              <a:gd name="connsiteX1" fmla="*/ 467944 w 3818965"/>
              <a:gd name="connsiteY1" fmla="*/ 1287205 h 2008789"/>
              <a:gd name="connsiteX2" fmla="*/ 2135771 w 3818965"/>
              <a:gd name="connsiteY2" fmla="*/ 2008789 h 2008789"/>
              <a:gd name="connsiteX3" fmla="*/ 3818965 w 3818965"/>
              <a:gd name="connsiteY3" fmla="*/ 599354 h 2008789"/>
              <a:gd name="connsiteX4" fmla="*/ 0 w 3818965"/>
              <a:gd name="connsiteY4" fmla="*/ 0 h 200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8965" h="2008789">
                <a:moveTo>
                  <a:pt x="0" y="0"/>
                </a:moveTo>
                <a:lnTo>
                  <a:pt x="467944" y="1287205"/>
                </a:lnTo>
                <a:lnTo>
                  <a:pt x="2135771" y="2008789"/>
                </a:lnTo>
                <a:lnTo>
                  <a:pt x="3818965" y="59935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4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A51724-97BC-4501-2FB4-69A8237EE9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Review: affine functions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A51724-97BC-4501-2FB4-69A8237EE9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Definition:</a:t>
                </a:r>
              </a:p>
              <a:p>
                <a:pPr marL="457200" lvl="1" indent="0">
                  <a:buNone/>
                </a:pPr>
                <a:r>
                  <a:rPr lang="en-US" dirty="0"/>
                  <a:t>An </a:t>
                </a:r>
                <a:r>
                  <a:rPr lang="en-US" i="1" dirty="0"/>
                  <a:t>affine function</a:t>
                </a:r>
                <a:r>
                  <a:rPr lang="en-US" baseline="30000" dirty="0"/>
                  <a:t>*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is a function that can be expressed as: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and we denote the space of affine functions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A </a:t>
                </a:r>
                <a:r>
                  <a:rPr lang="en-US" i="1" dirty="0"/>
                  <a:t>hyperplane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is the zero-set of a (non-singular) affine function: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some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𝒜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Note:</a:t>
                </a:r>
              </a:p>
              <a:p>
                <a:pPr marL="457200" lvl="1" indent="0">
                  <a:buNone/>
                </a:pPr>
                <a:r>
                  <a:rPr lang="en-US" dirty="0"/>
                  <a:t>The function defining the hyperplane is not unique: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dirty="0"/>
                  <a:t> is the zero-set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then it is also the zero-set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1217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062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A51724-97BC-4501-2FB4-69A8237EE9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Review: affine functions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A51724-97BC-4501-2FB4-69A8237EE9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Fact:</a:t>
                </a:r>
              </a:p>
              <a:p>
                <a:pPr marL="457200" lvl="1" indent="0">
                  <a:buNone/>
                </a:pPr>
                <a:r>
                  <a:rPr lang="en-US" dirty="0"/>
                  <a:t>Given two affine functions</a:t>
                </a:r>
                <a:r>
                  <a:rPr lang="en-US" baseline="30000" dirty="0"/>
                  <a:t>*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set of points at which the functions are equal forms a hyperplane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Proof:</a:t>
                </a:r>
              </a:p>
              <a:p>
                <a:pPr marL="457200" lvl="1" indent="0">
                  <a:buNone/>
                </a:pPr>
                <a:r>
                  <a:rPr lang="en-US" dirty="0"/>
                  <a:t>For a point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⇕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⇕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⇕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r>
                  <a:rPr lang="en-US" dirty="0"/>
                  <a:t>The set of points at which they are equal is the zero-set of an affine function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1217" t="-2058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DD4294F-640C-8567-0D79-CF5AC69520B9}"/>
              </a:ext>
            </a:extLst>
          </p:cNvPr>
          <p:cNvSpPr txBox="1"/>
          <p:nvPr/>
        </p:nvSpPr>
        <p:spPr>
          <a:xfrm>
            <a:off x="7437" y="6492875"/>
            <a:ext cx="682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/>
              <a:t>*</a:t>
            </a:r>
            <a:r>
              <a:rPr lang="en-US" dirty="0"/>
              <a:t>Throughout will be assuming that geometry is “in general position”</a:t>
            </a:r>
          </a:p>
        </p:txBody>
      </p:sp>
    </p:spTree>
    <p:extLst>
      <p:ext uri="{BB962C8B-B14F-4D97-AF65-F5344CB8AC3E}">
        <p14:creationId xmlns:p14="http://schemas.microsoft.com/office/powerpoint/2010/main" val="418701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A51724-97BC-4501-2FB4-69A8237EE9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Review: affine functions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A51724-97BC-4501-2FB4-69A8237EE9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Fact:</a:t>
                </a:r>
              </a:p>
              <a:p>
                <a:pPr marL="457200" lvl="1" indent="0">
                  <a:buNone/>
                </a:pPr>
                <a:r>
                  <a:rPr lang="en-US" dirty="0"/>
                  <a:t>Given two affine functions</a:t>
                </a:r>
                <a:r>
                  <a:rPr lang="en-US" baseline="30000" dirty="0"/>
                  <a:t>*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set of points at which the functions are equal is a hyperplane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The hyperplane defines two half-spaces:</a:t>
                </a:r>
              </a:p>
              <a:p>
                <a:pPr lvl="1"/>
                <a:r>
                  <a:rPr lang="en-US" dirty="0"/>
                  <a:t>The half-space where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half-space where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1217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DD4294F-640C-8567-0D79-CF5AC69520B9}"/>
              </a:ext>
            </a:extLst>
          </p:cNvPr>
          <p:cNvSpPr txBox="1"/>
          <p:nvPr/>
        </p:nvSpPr>
        <p:spPr>
          <a:xfrm>
            <a:off x="7437" y="6492875"/>
            <a:ext cx="682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/>
              <a:t>*</a:t>
            </a:r>
            <a:r>
              <a:rPr lang="en-US" dirty="0"/>
              <a:t>Throughout will be assuming that geometry is “in general position”</a:t>
            </a:r>
          </a:p>
        </p:txBody>
      </p:sp>
    </p:spTree>
    <p:extLst>
      <p:ext uri="{BB962C8B-B14F-4D97-AF65-F5344CB8AC3E}">
        <p14:creationId xmlns:p14="http://schemas.microsoft.com/office/powerpoint/2010/main" val="376169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A51724-97BC-4501-2FB4-69A8237EE9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Review: affine functions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A51724-97BC-4501-2FB4-69A8237EE9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Notation:</a:t>
                </a:r>
              </a:p>
              <a:p>
                <a:pPr marL="457200" lvl="1" indent="0">
                  <a:buNone/>
                </a:pPr>
                <a:r>
                  <a:rPr lang="en-US" dirty="0"/>
                  <a:t>Given a collection of affine functions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be the (closed) subset of points on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(weakly) dominates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Note:</a:t>
                </a:r>
              </a:p>
              <a:p>
                <a:pPr marL="457200" lvl="1" indent="0">
                  <a:buNone/>
                </a:pPr>
                <a:r>
                  <a:rPr lang="en-US" dirty="0"/>
                  <a:t>The hyperplane on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equals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intersection: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1217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161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olorful rectangular object with black lines&#10;&#10;Description automatically generated">
            <a:extLst>
              <a:ext uri="{FF2B5EF4-FFF2-40B4-BE49-F238E27FC236}">
                <a16:creationId xmlns:a16="http://schemas.microsoft.com/office/drawing/2014/main" id="{F7EAB373-CEE8-E0FC-4974-A65EF58EF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728" y="3913632"/>
            <a:ext cx="2743200" cy="2743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A51724-97BC-4501-2FB4-69A8237EE9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Review: affine functions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A51724-97BC-4501-2FB4-69A8237EE9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Fact:</a:t>
                </a:r>
              </a:p>
              <a:p>
                <a:pPr marL="457200" lvl="1" indent="0">
                  <a:buNone/>
                </a:pPr>
                <a:r>
                  <a:rPr lang="en-US" dirty="0"/>
                  <a:t>Given a collection of affine functions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set of points where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function is maximized: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1≤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br>
                  <a:rPr lang="en-US" dirty="0"/>
                </a:br>
                <a:r>
                  <a:rPr lang="en-US" dirty="0"/>
                  <a:t>is convex.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Proof:</a:t>
                </a:r>
              </a:p>
              <a:p>
                <a:pPr marL="457200" lvl="1" indent="0">
                  <a:buNone/>
                </a:pPr>
                <a:r>
                  <a:rPr lang="en-US" dirty="0"/>
                  <a:t>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intersection of half-spaces: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4"/>
                <a:stretch>
                  <a:fillRect l="-1217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1EA7C8DA-1572-E9A8-75C6-D9B9FA78C6AB}"/>
              </a:ext>
            </a:extLst>
          </p:cNvPr>
          <p:cNvSpPr>
            <a:spLocks noChangeAspect="1"/>
          </p:cNvSpPr>
          <p:nvPr/>
        </p:nvSpPr>
        <p:spPr>
          <a:xfrm>
            <a:off x="9252646" y="3916545"/>
            <a:ext cx="2743200" cy="2743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0BFF7FA-E444-69E8-6F21-A7C15A9641D8}"/>
              </a:ext>
            </a:extLst>
          </p:cNvPr>
          <p:cNvGrpSpPr/>
          <p:nvPr/>
        </p:nvGrpSpPr>
        <p:grpSpPr>
          <a:xfrm>
            <a:off x="9206918" y="3996181"/>
            <a:ext cx="2718140" cy="2367730"/>
            <a:chOff x="8800981" y="615206"/>
            <a:chExt cx="2718140" cy="23677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A7FDAAF-31B9-6858-BD96-7213E507C589}"/>
                    </a:ext>
                  </a:extLst>
                </p:cNvPr>
                <p:cNvSpPr txBox="1"/>
                <p:nvPr/>
              </p:nvSpPr>
              <p:spPr>
                <a:xfrm>
                  <a:off x="9329753" y="2644382"/>
                  <a:ext cx="44967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A7FDAAF-31B9-6858-BD96-7213E507C5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9753" y="2644382"/>
                  <a:ext cx="449674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CDB9D1A-A540-5539-10C6-111C5B3E5BC6}"/>
                    </a:ext>
                  </a:extLst>
                </p:cNvPr>
                <p:cNvSpPr txBox="1"/>
                <p:nvPr/>
              </p:nvSpPr>
              <p:spPr>
                <a:xfrm>
                  <a:off x="10160963" y="2401939"/>
                  <a:ext cx="44493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CDB9D1A-A540-5539-10C6-111C5B3E5B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0963" y="2401939"/>
                  <a:ext cx="444930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AD57212-B2E0-E325-E035-F1130DEB8195}"/>
                    </a:ext>
                  </a:extLst>
                </p:cNvPr>
                <p:cNvSpPr txBox="1"/>
                <p:nvPr/>
              </p:nvSpPr>
              <p:spPr>
                <a:xfrm>
                  <a:off x="10909158" y="2389264"/>
                  <a:ext cx="44967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AD57212-B2E0-E325-E035-F1130DEB81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9158" y="2389264"/>
                  <a:ext cx="449674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1E7D5AA-CD79-4013-4853-350BDB783AB9}"/>
                    </a:ext>
                  </a:extLst>
                </p:cNvPr>
                <p:cNvSpPr txBox="1"/>
                <p:nvPr/>
              </p:nvSpPr>
              <p:spPr>
                <a:xfrm>
                  <a:off x="8800981" y="1735242"/>
                  <a:ext cx="44967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1E7D5AA-CD79-4013-4853-350BDB783A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0981" y="1735242"/>
                  <a:ext cx="449674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43DB430-0F3B-55B0-A5A1-2A40C70FDCEF}"/>
                    </a:ext>
                  </a:extLst>
                </p:cNvPr>
                <p:cNvSpPr txBox="1"/>
                <p:nvPr/>
              </p:nvSpPr>
              <p:spPr>
                <a:xfrm>
                  <a:off x="9465613" y="1785763"/>
                  <a:ext cx="44089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43DB430-0F3B-55B0-A5A1-2A40C70FDC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5613" y="1785763"/>
                  <a:ext cx="440890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68BFEE7-607B-E2A5-20A6-5D823AA92CCE}"/>
                    </a:ext>
                  </a:extLst>
                </p:cNvPr>
                <p:cNvSpPr txBox="1"/>
                <p:nvPr/>
              </p:nvSpPr>
              <p:spPr>
                <a:xfrm>
                  <a:off x="10115979" y="1803296"/>
                  <a:ext cx="44967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68BFEE7-607B-E2A5-20A6-5D823AA92C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5979" y="1803296"/>
                  <a:ext cx="449674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4E44D6E-1C00-FDBC-EBF4-4D60B677C157}"/>
                    </a:ext>
                  </a:extLst>
                </p:cNvPr>
                <p:cNvSpPr txBox="1"/>
                <p:nvPr/>
              </p:nvSpPr>
              <p:spPr>
                <a:xfrm>
                  <a:off x="8970360" y="705574"/>
                  <a:ext cx="44967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4E44D6E-1C00-FDBC-EBF4-4D60B677C1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0360" y="705574"/>
                  <a:ext cx="449674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6C6C5D2-64E1-DFF1-E302-E1870413AC98}"/>
                    </a:ext>
                  </a:extLst>
                </p:cNvPr>
                <p:cNvSpPr txBox="1"/>
                <p:nvPr/>
              </p:nvSpPr>
              <p:spPr>
                <a:xfrm>
                  <a:off x="9900669" y="936044"/>
                  <a:ext cx="44967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6C6C5D2-64E1-DFF1-E302-E1870413AC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0669" y="936044"/>
                  <a:ext cx="449674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8E93E34-1FA5-8D9A-EA0D-1B76AED58D8D}"/>
                    </a:ext>
                  </a:extLst>
                </p:cNvPr>
                <p:cNvSpPr txBox="1"/>
                <p:nvPr/>
              </p:nvSpPr>
              <p:spPr>
                <a:xfrm>
                  <a:off x="10751357" y="1139132"/>
                  <a:ext cx="44967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8E93E34-1FA5-8D9A-EA0D-1B76AED58D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1357" y="1139132"/>
                  <a:ext cx="449674" cy="33855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C0F0DFB-4079-B8DD-920A-36FD828906B9}"/>
                    </a:ext>
                  </a:extLst>
                </p:cNvPr>
                <p:cNvSpPr txBox="1"/>
                <p:nvPr/>
              </p:nvSpPr>
              <p:spPr>
                <a:xfrm>
                  <a:off x="11072652" y="615206"/>
                  <a:ext cx="44646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C0F0DFB-4079-B8DD-920A-36FD828906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2652" y="615206"/>
                  <a:ext cx="446469" cy="33855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6925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2774</TotalTime>
  <Words>2213</Words>
  <Application>Microsoft Office PowerPoint</Application>
  <PresentationFormat>Widescreen</PresentationFormat>
  <Paragraphs>439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Aptos</vt:lpstr>
      <vt:lpstr>Aptos Display</vt:lpstr>
      <vt:lpstr>Arial</vt:lpstr>
      <vt:lpstr>Cambria Math</vt:lpstr>
      <vt:lpstr>Consolas</vt:lpstr>
      <vt:lpstr>Helvetica Neue</vt:lpstr>
      <vt:lpstr>HelveticaNeue-Light</vt:lpstr>
      <vt:lpstr>Office Theme</vt:lpstr>
      <vt:lpstr>Multi-Label Marching Triangles</vt:lpstr>
      <vt:lpstr>Outline</vt:lpstr>
      <vt:lpstr>Review: convex spaces in R^d</vt:lpstr>
      <vt:lpstr>Review: convex spaces in R^d</vt:lpstr>
      <vt:lpstr>Review: affine functions in R^d</vt:lpstr>
      <vt:lpstr>Review: affine functions in R^d</vt:lpstr>
      <vt:lpstr>Review: affine functions in R^d</vt:lpstr>
      <vt:lpstr>Review: affine functions in R^d</vt:lpstr>
      <vt:lpstr>Review: affine functions in R^d</vt:lpstr>
      <vt:lpstr>Review: affine functions in R^d</vt:lpstr>
      <vt:lpstr>Review: affine functions in R^d</vt:lpstr>
      <vt:lpstr>Indicator functions</vt:lpstr>
      <vt:lpstr>Indicator functions</vt:lpstr>
      <vt:lpstr>Smooth indicator functions</vt:lpstr>
      <vt:lpstr>Smooth indicator functions</vt:lpstr>
      <vt:lpstr>Smooth indicator functions</vt:lpstr>
      <vt:lpstr>Smooth indicator functions</vt:lpstr>
      <vt:lpstr>Generalization</vt:lpstr>
      <vt:lpstr>Generalization</vt:lpstr>
      <vt:lpstr>Generalization</vt:lpstr>
      <vt:lpstr>Approach: per simplex</vt:lpstr>
      <vt:lpstr>Approach: per simplex</vt:lpstr>
      <vt:lpstr>Observation</vt:lpstr>
      <vt:lpstr>Algorithm</vt:lpstr>
      <vt:lpstr>Algorithm</vt:lpstr>
      <vt:lpstr>Motivation</vt:lpstr>
      <vt:lpstr>Motivation</vt:lpstr>
      <vt:lpstr>Motivation</vt:lpstr>
      <vt:lpstr>Motivation</vt:lpstr>
      <vt:lpstr>Extensions to higher dimensions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Misha Kazhdan</dc:creator>
  <cp:lastModifiedBy>Misha Kazhdan</cp:lastModifiedBy>
  <cp:revision>47</cp:revision>
  <dcterms:created xsi:type="dcterms:W3CDTF">2024-07-16T17:56:50Z</dcterms:created>
  <dcterms:modified xsi:type="dcterms:W3CDTF">2024-07-25T14:06:28Z</dcterms:modified>
</cp:coreProperties>
</file>