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319" r:id="rId4"/>
    <p:sldId id="320" r:id="rId5"/>
    <p:sldId id="310" r:id="rId6"/>
    <p:sldId id="313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9" r:id="rId15"/>
    <p:sldId id="328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9" r:id="rId24"/>
    <p:sldId id="340" r:id="rId25"/>
    <p:sldId id="34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  <a:srgbClr val="004980"/>
    <a:srgbClr val="0192FF"/>
    <a:srgbClr val="FF4141"/>
    <a:srgbClr val="FF6969"/>
    <a:srgbClr val="003E6C"/>
    <a:srgbClr val="800000"/>
    <a:srgbClr val="FF8181"/>
    <a:srgbClr val="D4E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A2E0D-269E-4C4E-874F-9939BC3E8DD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26B9E-9DA6-4A07-A24A-02981F63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0906-50B3-8B8F-72A6-94D9E5B4B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8A79A-A9EC-ECE4-8B30-C70B5ADFF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88B5E-31CA-7595-1A56-99EB37BF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29D26-B823-D5DF-2B31-8D4872D5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AE86-08CA-9432-A5F0-50C9348D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2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A558-8F87-5C6A-4019-E06B9BAA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06A88-301E-3DCB-8C3B-387899DC4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3F696-DB7B-8051-6D22-6DECE293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6FC6-4ED4-1731-C2AA-4B608C7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41853-0C79-0F8E-1F25-4614129D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12237-FB5D-05D2-52FC-E35E5A9EA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D6C6-32A1-ED19-0A81-2D49AB0E6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4943-E0DB-ED66-96C9-B6DCE845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1FF6C-6EA5-1A9B-EF5A-75C1618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AEA14-D759-169F-62D4-2D136187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7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0FA8-B195-C224-BCD7-FB14B89B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ABB5-CF59-7C4F-13F1-9813096D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D131-7436-E150-70EE-14A56184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8B9D-4DB4-A12F-57C8-192D6CB7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390-6052-322C-3260-67DB1872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9EE-E001-CEC4-17E0-D689F1CC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4C7B4-F6EC-A5B1-2C77-53AD89CE9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7677C-5BB3-5C1B-ADF4-86051397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3775-0E5C-BFC3-2DC7-6F5F0AB4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BD56-17C1-DA02-1655-42037D63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2B28-5C28-2E36-B04B-A999E988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6F48-4BD1-7D8C-0FF6-A014BE798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36158-F95E-AC59-40B8-3217AD5F5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CE9E2-FA7F-AACE-67B4-B2D20CF2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D2AFD-5F37-21B5-FCC8-956EEC5E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39DD-D9E2-1DBE-5410-2205117E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21A7-DDED-41EC-B92C-4D89B1F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4AA37-BFC9-52DF-2EF1-35A7FE9E9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E4770-13E1-C774-5A24-D4DF4406F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F6FF8-066F-E6C4-FCF4-9B72E07E7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8F362-0FF7-5D25-50F4-949F77165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EAAC0-75F6-0493-B596-79E179F9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E327F-C838-AC99-A6BF-67A272B2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A8474-CDF7-809F-CBE7-55647203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7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6DDA-4CB3-DB0C-732A-35B9C83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F196E-608A-BE5D-BD9B-E53B3CDD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2C07A-02ED-2DA2-7ED4-0FD7F5A6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974FB-6158-973F-65F1-BE108EF4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1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5E33A-382F-8A0F-DC02-E120A624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400F0-B592-EC16-FDA3-43FD5A63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9AD5E-8339-560A-5318-9AF98E7E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3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E92D-77E1-526F-A802-0D10EC3F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6CCB-F442-8E61-1823-6C3526C3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733CD-F6EB-F674-06CB-A351A317B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98E76-AA1C-7FE5-9CDC-9B24B46B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5BC9-7B5A-3F65-5826-70D7BBD8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179DB-588B-006E-6DEF-96F555A0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31D2-1B97-9E08-2889-21C0812B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D661A-4590-471D-C493-209CAFC94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2903F-CBF1-8D7E-20C9-2AE6D1125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B5FBA-8FE6-0DFE-E4C8-88F96ECA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6C8CF-BA6D-5BF5-1739-7F235E5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9AF1B-6687-7AE5-CF32-5394D253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5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3942C-E263-8272-37B0-41143376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A0117-2179-6150-0049-37D1D978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B4742-9A0C-DFEE-E26C-017B7ADE6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189E7-CFF6-341E-3047-91041838D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697D-9B9B-6FA3-D077-441F58451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9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5.png"/><Relationship Id="rId7" Type="http://schemas.openxmlformats.org/officeDocument/2006/relationships/image" Target="../media/image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42.png"/><Relationship Id="rId5" Type="http://schemas.openxmlformats.org/officeDocument/2006/relationships/image" Target="../media/image6.png"/><Relationship Id="rId10" Type="http://schemas.openxmlformats.org/officeDocument/2006/relationships/image" Target="../media/image4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81A1-8D2F-8276-C7FD-57C9C63E1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Geometry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EBC86-5276-F41F-17DB-C092C08C0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Misha Kazhdan</a:t>
            </a:r>
          </a:p>
        </p:txBody>
      </p:sp>
    </p:spTree>
    <p:extLst>
      <p:ext uri="{BB962C8B-B14F-4D97-AF65-F5344CB8AC3E}">
        <p14:creationId xmlns:p14="http://schemas.microsoft.com/office/powerpoint/2010/main" val="293096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 vs multi-label segmentation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Naïve convex hull algorithm:</a:t>
                </a:r>
              </a:p>
              <a:p>
                <a:pPr marL="457200" lvl="1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For each d-tuple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914400" lvl="2" indent="0">
                  <a:buNone/>
                  <a:tabLst>
                    <a:tab pos="914400" algn="l"/>
                  </a:tabLst>
                </a:pPr>
                <a:r>
                  <a:rPr lang="en-US" dirty="0">
                    <a:latin typeface="Consolas" panose="020B0609020204030204" pitchFamily="49" charset="0"/>
                  </a:rPr>
                  <a:t>Compute the </a:t>
                </a:r>
                <a:r>
                  <a:rPr lang="en-US" dirty="0">
                    <a:highlight>
                      <a:srgbClr val="FFFF00"/>
                    </a:highlight>
                    <a:latin typeface="Consolas" panose="020B0609020204030204" pitchFamily="49" charset="0"/>
                  </a:rPr>
                  <a:t>hyperplane going through </a:t>
                </a:r>
                <a14:m>
                  <m:oMath xmlns:m="http://schemas.openxmlformats.org/officeDocument/2006/math">
                    <m:r>
                      <a:rPr lang="en-US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highlight>
                    <a:srgbClr val="FFFF00"/>
                  </a:highlight>
                  <a:latin typeface="Consolas" panose="020B0609020204030204" pitchFamily="49" charset="0"/>
                </a:endParaRPr>
              </a:p>
              <a:p>
                <a:pPr marL="1371600" lvl="3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If the remaining points are on one side of the hyperplane</a:t>
                </a:r>
              </a:p>
              <a:p>
                <a:pPr marL="1828800" lvl="4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Add the simplex through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the hull</a:t>
                </a:r>
              </a:p>
              <a:p>
                <a:pPr marL="0" indent="0">
                  <a:buNone/>
                  <a:tabLst>
                    <a:tab pos="914400" algn="l"/>
                  </a:tabLst>
                </a:pPr>
                <a:r>
                  <a:rPr lang="en-US" dirty="0"/>
                  <a:t>Naïve multi-label segmentation:</a:t>
                </a:r>
              </a:p>
              <a:p>
                <a:pPr marL="457200" lvl="1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For each (d+1)-tuple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914400" lvl="2" indent="0">
                  <a:buNone/>
                  <a:tabLst>
                    <a:tab pos="914400" algn="l"/>
                  </a:tabLst>
                </a:pPr>
                <a:r>
                  <a:rPr lang="en-US" dirty="0">
                    <a:latin typeface="Consolas" panose="020B0609020204030204" pitchFamily="49" charset="0"/>
                  </a:rPr>
                  <a:t>Compute the </a:t>
                </a:r>
                <a:r>
                  <a:rPr lang="en-US" dirty="0">
                    <a:highlight>
                      <a:srgbClr val="FFFF00"/>
                    </a:highlight>
                    <a:latin typeface="Consolas" panose="020B0609020204030204" pitchFamily="49" charset="0"/>
                  </a:rPr>
                  <a:t>point </a:t>
                </a:r>
                <a14:m>
                  <m:oMath xmlns:m="http://schemas.openxmlformats.org/officeDocument/2006/math">
                    <m:r>
                      <a:rPr lang="en-US" b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highlight>
                      <a:srgbClr val="FFFF00"/>
                    </a:highlight>
                    <a:latin typeface="Consolas" panose="020B0609020204030204" pitchFamily="49" charset="0"/>
                  </a:rPr>
                  <a:t>s.t.</a:t>
                </a:r>
                <a:r>
                  <a:rPr lang="en-US" dirty="0">
                    <a:highlight>
                      <a:srgbClr val="FFFF00"/>
                    </a:highlight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highlight>
                    <a:srgbClr val="FFFF00"/>
                  </a:highlight>
                  <a:latin typeface="Consolas" panose="020B0609020204030204" pitchFamily="49" charset="0"/>
                </a:endParaRPr>
              </a:p>
              <a:p>
                <a:pPr marL="1371600" lvl="3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is in the simplex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1828800" lvl="4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the vertex list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  <a:blipFill>
                <a:blip r:embed="rId2"/>
                <a:stretch>
                  <a:fillRect l="-1217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115A50D-8C32-7D7B-FEA8-428DAB043E73}"/>
              </a:ext>
            </a:extLst>
          </p:cNvPr>
          <p:cNvSpPr txBox="1"/>
          <p:nvPr/>
        </p:nvSpPr>
        <p:spPr>
          <a:xfrm>
            <a:off x="1836232" y="5710900"/>
            <a:ext cx="8518037" cy="9541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Goal: Formulate multi-label segmentation as a convex</a:t>
            </a:r>
            <a:br>
              <a:rPr lang="en-US" sz="2800" dirty="0"/>
            </a:br>
            <a:r>
              <a:rPr lang="en-US" sz="2800" dirty="0"/>
              <a:t>hull problem and leverage efficient algorithms</a:t>
            </a:r>
          </a:p>
        </p:txBody>
      </p:sp>
    </p:spTree>
    <p:extLst>
      <p:ext uri="{BB962C8B-B14F-4D97-AF65-F5344CB8AC3E}">
        <p14:creationId xmlns:p14="http://schemas.microsoft.com/office/powerpoint/2010/main" val="420505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 vs multi-label segmentation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Naïve convex hull algorithm:</a:t>
                </a:r>
              </a:p>
              <a:p>
                <a:pPr marL="457200" lvl="1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For each d-tuple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914400" lvl="2" indent="0">
                  <a:buNone/>
                  <a:tabLst>
                    <a:tab pos="914400" algn="l"/>
                  </a:tabLst>
                </a:pPr>
                <a:r>
                  <a:rPr lang="en-US" dirty="0">
                    <a:latin typeface="Consolas" panose="020B0609020204030204" pitchFamily="49" charset="0"/>
                  </a:rPr>
                  <a:t>Compute the hyperplane going through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1371600" lvl="3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If the remaining </a:t>
                </a:r>
                <a:r>
                  <a:rPr lang="en-US" sz="2000" dirty="0">
                    <a:highlight>
                      <a:srgbClr val="FFFF00"/>
                    </a:highlight>
                    <a:latin typeface="Consolas" panose="020B0609020204030204" pitchFamily="49" charset="0"/>
                  </a:rPr>
                  <a:t>points are on one side</a:t>
                </a:r>
                <a:r>
                  <a:rPr lang="en-US" sz="2000" dirty="0">
                    <a:latin typeface="Consolas" panose="020B0609020204030204" pitchFamily="49" charset="0"/>
                  </a:rPr>
                  <a:t> of the hyperplane</a:t>
                </a:r>
              </a:p>
              <a:p>
                <a:pPr marL="1828800" lvl="4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Add the simplex through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the hull</a:t>
                </a:r>
              </a:p>
              <a:p>
                <a:pPr marL="0" indent="0">
                  <a:buNone/>
                  <a:tabLst>
                    <a:tab pos="914400" algn="l"/>
                  </a:tabLst>
                </a:pPr>
                <a:r>
                  <a:rPr lang="en-US" dirty="0"/>
                  <a:t>Naïve multi-label segmentation:</a:t>
                </a:r>
              </a:p>
              <a:p>
                <a:pPr marL="457200" lvl="1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For each (d+1)-tuple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914400" lvl="2" indent="0">
                  <a:buNone/>
                  <a:tabLst>
                    <a:tab pos="914400" algn="l"/>
                  </a:tabLst>
                </a:pPr>
                <a:r>
                  <a:rPr lang="en-US" dirty="0">
                    <a:latin typeface="Consolas" panose="020B0609020204030204" pitchFamily="49" charset="0"/>
                  </a:rPr>
                  <a:t>Compute the point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latin typeface="Consolas" panose="020B0609020204030204" pitchFamily="49" charset="0"/>
                  </a:rPr>
                  <a:t>s.t.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1371600" lvl="3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is in the simplex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sz="200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0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0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𝐿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>
                  <a:highlight>
                    <a:srgbClr val="FFFF00"/>
                  </a:highlight>
                  <a:latin typeface="Consolas" panose="020B0609020204030204" pitchFamily="49" charset="0"/>
                </a:endParaRPr>
              </a:p>
              <a:p>
                <a:pPr marL="1828800" lvl="4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the vertex list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  <a:blipFill>
                <a:blip r:embed="rId2"/>
                <a:stretch>
                  <a:fillRect l="-1217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115A50D-8C32-7D7B-FEA8-428DAB043E73}"/>
              </a:ext>
            </a:extLst>
          </p:cNvPr>
          <p:cNvSpPr txBox="1"/>
          <p:nvPr/>
        </p:nvSpPr>
        <p:spPr>
          <a:xfrm>
            <a:off x="1836232" y="5710900"/>
            <a:ext cx="8518037" cy="9541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Goal: Formulate multi-label segmentation as a convex</a:t>
            </a:r>
            <a:br>
              <a:rPr lang="en-US" sz="2800" dirty="0"/>
            </a:br>
            <a:r>
              <a:rPr lang="en-US" sz="2800" dirty="0"/>
              <a:t>hull problem and leverage efficient algorithms</a:t>
            </a:r>
          </a:p>
        </p:txBody>
      </p:sp>
    </p:spTree>
    <p:extLst>
      <p:ext uri="{BB962C8B-B14F-4D97-AF65-F5344CB8AC3E}">
        <p14:creationId xmlns:p14="http://schemas.microsoft.com/office/powerpoint/2010/main" val="4788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 vs multi-label segmentation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Naïve convex hull algorithm:</a:t>
                </a:r>
              </a:p>
              <a:p>
                <a:pPr marL="457200" lvl="1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For each d-tuple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914400" lvl="2" indent="0">
                  <a:buNone/>
                  <a:tabLst>
                    <a:tab pos="914400" algn="l"/>
                  </a:tabLst>
                </a:pPr>
                <a:r>
                  <a:rPr lang="en-US" dirty="0">
                    <a:latin typeface="Consolas" panose="020B0609020204030204" pitchFamily="49" charset="0"/>
                  </a:rPr>
                  <a:t>Compute the hyperplane going through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1371600" lvl="3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If the remaining points are on one side of the hyperplane</a:t>
                </a:r>
              </a:p>
              <a:p>
                <a:pPr marL="1828800" lvl="4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highlight>
                      <a:srgbClr val="FFFF00"/>
                    </a:highlight>
                    <a:latin typeface="Consolas" panose="020B0609020204030204" pitchFamily="49" charset="0"/>
                  </a:rPr>
                  <a:t>Add the simplex</a:t>
                </a:r>
                <a:r>
                  <a:rPr lang="en-US" sz="2000" dirty="0">
                    <a:latin typeface="Consolas" panose="020B0609020204030204" pitchFamily="49" charset="0"/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the hull</a:t>
                </a:r>
              </a:p>
              <a:p>
                <a:pPr marL="0" indent="0">
                  <a:buNone/>
                  <a:tabLst>
                    <a:tab pos="914400" algn="l"/>
                  </a:tabLst>
                </a:pPr>
                <a:r>
                  <a:rPr lang="en-US" dirty="0"/>
                  <a:t>Naïve multi-label segmentation:</a:t>
                </a:r>
              </a:p>
              <a:p>
                <a:pPr marL="457200" lvl="1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For each (d+1)-tuple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914400" lvl="2" indent="0">
                  <a:buNone/>
                  <a:tabLst>
                    <a:tab pos="914400" algn="l"/>
                  </a:tabLst>
                </a:pPr>
                <a:r>
                  <a:rPr lang="en-US" dirty="0">
                    <a:latin typeface="Consolas" panose="020B0609020204030204" pitchFamily="49" charset="0"/>
                  </a:rPr>
                  <a:t>Compute the point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latin typeface="Consolas" panose="020B0609020204030204" pitchFamily="49" charset="0"/>
                  </a:rPr>
                  <a:t>s.t.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1371600" lvl="3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is in the simplex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1828800" lvl="4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highlight>
                      <a:srgbClr val="FFFF00"/>
                    </a:highlight>
                    <a:latin typeface="Consolas" panose="020B06090202040302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000" b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the vertex list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  <a:blipFill>
                <a:blip r:embed="rId2"/>
                <a:stretch>
                  <a:fillRect l="-1217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115A50D-8C32-7D7B-FEA8-428DAB043E73}"/>
              </a:ext>
            </a:extLst>
          </p:cNvPr>
          <p:cNvSpPr txBox="1"/>
          <p:nvPr/>
        </p:nvSpPr>
        <p:spPr>
          <a:xfrm>
            <a:off x="1836232" y="5710900"/>
            <a:ext cx="8518037" cy="9541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Goal: Formulate multi-label segmentation as a convex</a:t>
            </a:r>
            <a:br>
              <a:rPr lang="en-US" sz="2800" dirty="0"/>
            </a:br>
            <a:r>
              <a:rPr lang="en-US" sz="2800" dirty="0"/>
              <a:t>hull problem and leverage efficient algorithms</a:t>
            </a:r>
          </a:p>
        </p:txBody>
      </p:sp>
    </p:spTree>
    <p:extLst>
      <p:ext uri="{BB962C8B-B14F-4D97-AF65-F5344CB8AC3E}">
        <p14:creationId xmlns:p14="http://schemas.microsoft.com/office/powerpoint/2010/main" val="5767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Recall:</a:t>
                </a:r>
              </a:p>
              <a:p>
                <a:pPr marL="457200" lvl="1" indent="0">
                  <a:buNone/>
                </a:pPr>
                <a:r>
                  <a:rPr lang="en-US" dirty="0"/>
                  <a:t>We refer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the space of affine functions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Notation: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associate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with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with: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Observation: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graph of a function gives a one-to-one mapping between affine functions and non-vertical hyperplanes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  <a:blipFill>
                <a:blip r:embed="rId2"/>
                <a:stretch>
                  <a:fillRect l="-1217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71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Recall: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refer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as the space of affine functions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Notation: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we associate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with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with: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Observation: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graph of a function gives a one-to-one mapping between affine functions and non-vertical hyperplanes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  <a:blipFill>
                <a:blip r:embed="rId2"/>
                <a:stretch>
                  <a:fillRect l="-1217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3D85A1-0519-5CBD-2378-C55593369F99}"/>
              </a:ext>
            </a:extLst>
          </p:cNvPr>
          <p:cNvCxnSpPr/>
          <p:nvPr/>
        </p:nvCxnSpPr>
        <p:spPr>
          <a:xfrm>
            <a:off x="1965960" y="4228645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F9F870C-AD69-99B7-E658-07F95BA2C926}"/>
              </a:ext>
            </a:extLst>
          </p:cNvPr>
          <p:cNvGrpSpPr/>
          <p:nvPr/>
        </p:nvGrpSpPr>
        <p:grpSpPr>
          <a:xfrm>
            <a:off x="1965960" y="2347052"/>
            <a:ext cx="8530114" cy="2121825"/>
            <a:chOff x="1965960" y="4302227"/>
            <a:chExt cx="8530114" cy="212182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AAE4B9-9AA3-B3AE-43D3-3657FC7B1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960" y="4556506"/>
              <a:ext cx="8229600" cy="18675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D5C86C7-7204-2A59-0181-871E48573617}"/>
                    </a:ext>
                  </a:extLst>
                </p:cNvPr>
                <p:cNvSpPr txBox="1"/>
                <p:nvPr/>
              </p:nvSpPr>
              <p:spPr>
                <a:xfrm>
                  <a:off x="10131552" y="4302227"/>
                  <a:ext cx="364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D5C86C7-7204-2A59-0181-871E48573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552" y="4302227"/>
                  <a:ext cx="36452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D6CA88-BDEC-D7D8-36FF-8007ECA96517}"/>
              </a:ext>
            </a:extLst>
          </p:cNvPr>
          <p:cNvCxnSpPr/>
          <p:nvPr/>
        </p:nvCxnSpPr>
        <p:spPr>
          <a:xfrm>
            <a:off x="6094247" y="2352112"/>
            <a:ext cx="0" cy="21214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A56737-665D-47C2-478D-DFE42702F270}"/>
                  </a:ext>
                </a:extLst>
              </p:cNvPr>
              <p:cNvSpPr txBox="1"/>
              <p:nvPr/>
            </p:nvSpPr>
            <p:spPr>
              <a:xfrm>
                <a:off x="6080760" y="2176434"/>
                <a:ext cx="467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A56737-665D-47C2-478D-DFE42702F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760" y="2176434"/>
                <a:ext cx="4676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BF75D-0E17-9BF7-1A4D-ED00747A5704}"/>
                  </a:ext>
                </a:extLst>
              </p:cNvPr>
              <p:cNvSpPr txBox="1"/>
              <p:nvPr/>
            </p:nvSpPr>
            <p:spPr>
              <a:xfrm>
                <a:off x="9533598" y="4243937"/>
                <a:ext cx="1282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BF75D-0E17-9BF7-1A4D-ED00747A5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598" y="4243937"/>
                <a:ext cx="128285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576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an affine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we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 to be the </a:t>
                </a:r>
                <a:r>
                  <a:rPr lang="en-US" i="1" dirty="0"/>
                  <a:t>dual</a:t>
                </a:r>
                <a:r>
                  <a:rPr lang="en-US" dirty="0"/>
                  <a:t> point: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Given a point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 we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be the dual function: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two duals are inverses of each other: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  <a:blipFill>
                <a:blip r:embed="rId2"/>
                <a:stretch>
                  <a:fillRect l="-1217" t="-2107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62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ight Brace 45">
            <a:extLst>
              <a:ext uri="{FF2B5EF4-FFF2-40B4-BE49-F238E27FC236}">
                <a16:creationId xmlns:a16="http://schemas.microsoft.com/office/drawing/2014/main" id="{78748FD7-1BDD-2E33-417C-870413EF4338}"/>
              </a:ext>
            </a:extLst>
          </p:cNvPr>
          <p:cNvSpPr/>
          <p:nvPr/>
        </p:nvSpPr>
        <p:spPr>
          <a:xfrm flipH="1">
            <a:off x="5923278" y="4037143"/>
            <a:ext cx="128016" cy="54864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to be the pairing map: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This gives the signed vertical offset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dirty="0"/>
                  <a:t> from the hyperplane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&lt;0⇒</m:t>
                    </m:r>
                  </m:oMath>
                </a14:m>
                <a:r>
                  <a:rPr lang="en-US" dirty="0"/>
                  <a:t> The point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dirty="0"/>
                  <a:t> is above (the graph of)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&gt;0⇒</m:t>
                    </m:r>
                  </m:oMath>
                </a14:m>
                <a:r>
                  <a:rPr lang="en-US" dirty="0"/>
                  <a:t> The point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dirty="0"/>
                  <a:t> is below (the graph of)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 dirty="0"/>
                  <a:t> The point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dirty="0"/>
                  <a:t> is on (the graph of)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  <a:blipFill>
                <a:blip r:embed="rId2"/>
                <a:stretch>
                  <a:fillRect l="-1217" t="-2107" b="-3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42D3E9-7E7F-04B2-96D9-DEA78C8F0F60}"/>
              </a:ext>
            </a:extLst>
          </p:cNvPr>
          <p:cNvCxnSpPr/>
          <p:nvPr/>
        </p:nvCxnSpPr>
        <p:spPr>
          <a:xfrm>
            <a:off x="1965960" y="5484197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FC2E9-E560-DBE7-3D31-93C8649520C8}"/>
              </a:ext>
            </a:extLst>
          </p:cNvPr>
          <p:cNvGrpSpPr/>
          <p:nvPr/>
        </p:nvGrpSpPr>
        <p:grpSpPr>
          <a:xfrm>
            <a:off x="1965960" y="3602604"/>
            <a:ext cx="8530114" cy="2121825"/>
            <a:chOff x="1965960" y="4302227"/>
            <a:chExt cx="8530114" cy="212182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8BA631-D164-FA70-0722-9DC56F312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960" y="4556506"/>
              <a:ext cx="8229600" cy="18675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3D70AFC-E157-D6B0-FCBE-3DC84023A872}"/>
                    </a:ext>
                  </a:extLst>
                </p:cNvPr>
                <p:cNvSpPr txBox="1"/>
                <p:nvPr/>
              </p:nvSpPr>
              <p:spPr>
                <a:xfrm>
                  <a:off x="10131552" y="4302227"/>
                  <a:ext cx="364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3D70AFC-E157-D6B0-FCBE-3DC84023A8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552" y="4302227"/>
                  <a:ext cx="36452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AA7DE-A872-E00D-E8A5-1827B071764D}"/>
              </a:ext>
            </a:extLst>
          </p:cNvPr>
          <p:cNvCxnSpPr/>
          <p:nvPr/>
        </p:nvCxnSpPr>
        <p:spPr>
          <a:xfrm>
            <a:off x="6094247" y="3607664"/>
            <a:ext cx="0" cy="21214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19DE7A-E32F-BA57-9ABD-81022F2DC2F3}"/>
                  </a:ext>
                </a:extLst>
              </p:cNvPr>
              <p:cNvSpPr txBox="1"/>
              <p:nvPr/>
            </p:nvSpPr>
            <p:spPr>
              <a:xfrm>
                <a:off x="6851883" y="3703846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19DE7A-E32F-BA57-9ABD-81022F2D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883" y="3703846"/>
                <a:ext cx="372218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C88AFB-D516-B63F-EB26-CB3C474E8754}"/>
                  </a:ext>
                </a:extLst>
              </p:cNvPr>
              <p:cNvSpPr txBox="1"/>
              <p:nvPr/>
            </p:nvSpPr>
            <p:spPr>
              <a:xfrm>
                <a:off x="6226872" y="5490142"/>
                <a:ext cx="1312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C88AFB-D516-B63F-EB26-CB3C474E8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872" y="5490142"/>
                <a:ext cx="131253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CCFE3CE9-6D03-7A63-E867-EDB67B84D8E2}"/>
              </a:ext>
            </a:extLst>
          </p:cNvPr>
          <p:cNvGrpSpPr/>
          <p:nvPr/>
        </p:nvGrpSpPr>
        <p:grpSpPr>
          <a:xfrm>
            <a:off x="6879965" y="4027512"/>
            <a:ext cx="612" cy="1529190"/>
            <a:chOff x="6879965" y="4554648"/>
            <a:chExt cx="612" cy="152919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BE4DCC6-8132-6814-726B-6264F89D1AB8}"/>
                </a:ext>
              </a:extLst>
            </p:cNvPr>
            <p:cNvCxnSpPr>
              <a:cxnSpLocks/>
            </p:cNvCxnSpPr>
            <p:nvPr/>
          </p:nvCxnSpPr>
          <p:spPr>
            <a:xfrm>
              <a:off x="6880577" y="4554648"/>
              <a:ext cx="0" cy="146304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0D294F-72CA-9F73-B2BD-5736390BCF5D}"/>
                </a:ext>
              </a:extLst>
            </p:cNvPr>
            <p:cNvCxnSpPr>
              <a:cxnSpLocks/>
            </p:cNvCxnSpPr>
            <p:nvPr/>
          </p:nvCxnSpPr>
          <p:spPr>
            <a:xfrm>
              <a:off x="6879965" y="5963716"/>
              <a:ext cx="0" cy="120122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olid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0C482BD-B46F-365C-5341-BB5425EA0D6E}"/>
              </a:ext>
            </a:extLst>
          </p:cNvPr>
          <p:cNvGrpSpPr/>
          <p:nvPr/>
        </p:nvGrpSpPr>
        <p:grpSpPr>
          <a:xfrm>
            <a:off x="6034186" y="4024583"/>
            <a:ext cx="852136" cy="145"/>
            <a:chOff x="6034186" y="4551719"/>
            <a:chExt cx="852136" cy="14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37407C-2802-2A12-0E66-533C47184C7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063362" y="4551864"/>
              <a:ext cx="82296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CBAAEF-28D9-F4DF-BA8E-7D2981CB68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4247" y="4491658"/>
              <a:ext cx="0" cy="120122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olid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A685B13-6762-FC37-5737-5D80D2FDFC99}"/>
                  </a:ext>
                </a:extLst>
              </p:cNvPr>
              <p:cNvSpPr txBox="1"/>
              <p:nvPr/>
            </p:nvSpPr>
            <p:spPr>
              <a:xfrm>
                <a:off x="5609226" y="3840112"/>
                <a:ext cx="459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A685B13-6762-FC37-5737-5D80D2FDF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226" y="3840112"/>
                <a:ext cx="459421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6359CC0-A431-2E89-D426-82184B187408}"/>
              </a:ext>
            </a:extLst>
          </p:cNvPr>
          <p:cNvSpPr>
            <a:spLocks noChangeAspect="1"/>
          </p:cNvSpPr>
          <p:nvPr/>
        </p:nvSpPr>
        <p:spPr>
          <a:xfrm>
            <a:off x="6831106" y="3971936"/>
            <a:ext cx="105294" cy="10529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F545CC-5A10-21E3-5BE8-A9A712ADF8EB}"/>
              </a:ext>
            </a:extLst>
          </p:cNvPr>
          <p:cNvGrpSpPr/>
          <p:nvPr/>
        </p:nvGrpSpPr>
        <p:grpSpPr>
          <a:xfrm>
            <a:off x="6035040" y="4607192"/>
            <a:ext cx="852136" cy="145"/>
            <a:chOff x="6034186" y="4551719"/>
            <a:chExt cx="852136" cy="14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1756149-71E5-2A84-8089-360B1FC514B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063362" y="4551864"/>
              <a:ext cx="82296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29107AD-B7E9-67DC-CAE9-CA8282D9CF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4247" y="4491658"/>
              <a:ext cx="0" cy="120122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olid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F6D61E10-20D2-F259-E711-1CDCB5858513}"/>
              </a:ext>
            </a:extLst>
          </p:cNvPr>
          <p:cNvSpPr>
            <a:spLocks noChangeAspect="1"/>
          </p:cNvSpPr>
          <p:nvPr/>
        </p:nvSpPr>
        <p:spPr>
          <a:xfrm>
            <a:off x="6830568" y="4554545"/>
            <a:ext cx="105294" cy="10529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FEBD702-FF06-A25D-2700-54C81AB68DDC}"/>
                  </a:ext>
                </a:extLst>
              </p:cNvPr>
              <p:cNvSpPr txBox="1"/>
              <p:nvPr/>
            </p:nvSpPr>
            <p:spPr>
              <a:xfrm>
                <a:off x="4648721" y="4423648"/>
                <a:ext cx="1448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FEBD702-FF06-A25D-2700-54C81AB68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721" y="4423648"/>
                <a:ext cx="144802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95F703-ABC6-3E16-16D6-D8FC6504ECF5}"/>
                  </a:ext>
                </a:extLst>
              </p:cNvPr>
              <p:cNvSpPr txBox="1"/>
              <p:nvPr/>
            </p:nvSpPr>
            <p:spPr>
              <a:xfrm>
                <a:off x="5131581" y="4123871"/>
                <a:ext cx="850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95F703-ABC6-3E16-16D6-D8FC6504E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581" y="4123871"/>
                <a:ext cx="850361" cy="369332"/>
              </a:xfrm>
              <a:prstGeom prst="rect">
                <a:avLst/>
              </a:prstGeom>
              <a:blipFill>
                <a:blip r:embed="rId8"/>
                <a:stretch>
                  <a:fillRect t="-6557" r="-503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66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1" grpId="0"/>
      <p:bldP spid="32" grpId="0"/>
      <p:bldP spid="39" grpId="0"/>
      <p:bldP spid="40" grpId="0" animBg="1"/>
      <p:bldP spid="44" grpId="0" animBg="1"/>
      <p:bldP spid="45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⟩−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Claim: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value of the pairing map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preserved by the dual.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Taking the duals and applying the pairing (flipping the order):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  <a:blipFill>
                <a:blip r:embed="rId2"/>
                <a:stretch>
                  <a:fillRect l="-1217" b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84A08-B1F0-50A6-BA86-68B99C3EA6EC}"/>
              </a:ext>
            </a:extLst>
          </p:cNvPr>
          <p:cNvCxnSpPr/>
          <p:nvPr/>
        </p:nvCxnSpPr>
        <p:spPr>
          <a:xfrm>
            <a:off x="1508760" y="3042605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6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⟩−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Claim: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value of the pairing map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preserved by the dual.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801688" lvl="1" indent="-344488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The above/below/on relationship between points and (the graphs of) functions is preserved by the dual.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A52284-5B6D-5D53-7CD1-0239338F56B2}"/>
              </a:ext>
            </a:extLst>
          </p:cNvPr>
          <p:cNvCxnSpPr/>
          <p:nvPr/>
        </p:nvCxnSpPr>
        <p:spPr>
          <a:xfrm>
            <a:off x="1508760" y="3042605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597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0D91148-2F07-2414-466C-817DE6B3AB91}"/>
              </a:ext>
            </a:extLst>
          </p:cNvPr>
          <p:cNvCxnSpPr/>
          <p:nvPr/>
        </p:nvCxnSpPr>
        <p:spPr>
          <a:xfrm>
            <a:off x="6094247" y="4237752"/>
            <a:ext cx="0" cy="21214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envelope and lower hull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affine functions,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their </a:t>
                </a:r>
                <a:r>
                  <a:rPr lang="en-US" i="1" dirty="0"/>
                  <a:t>upper envelope</a:t>
                </a:r>
                <a:r>
                  <a:rPr lang="en-US" dirty="0"/>
                  <a:t> is the set of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 corresponding to the maxima of the functions: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  <a:blipFill>
                <a:blip r:embed="rId2"/>
                <a:stretch>
                  <a:fillRect l="-1217" t="-2107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5CD845-3E37-3EEA-7568-8E3D97C620FB}"/>
              </a:ext>
            </a:extLst>
          </p:cNvPr>
          <p:cNvCxnSpPr/>
          <p:nvPr/>
        </p:nvCxnSpPr>
        <p:spPr>
          <a:xfrm>
            <a:off x="1051560" y="6183820"/>
            <a:ext cx="100584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3E738CF-AFFB-6AB6-816E-6486073A6C7C}"/>
              </a:ext>
            </a:extLst>
          </p:cNvPr>
          <p:cNvGrpSpPr/>
          <p:nvPr/>
        </p:nvGrpSpPr>
        <p:grpSpPr>
          <a:xfrm>
            <a:off x="1965960" y="4302227"/>
            <a:ext cx="8594684" cy="2121825"/>
            <a:chOff x="1965960" y="4302227"/>
            <a:chExt cx="8594684" cy="21218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51FEF4A-9B0D-78F1-EDFC-28F28D5A3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960" y="4556506"/>
              <a:ext cx="8229600" cy="186754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FDA4ED8-A3B1-69F6-9929-A9E558CE89D2}"/>
                    </a:ext>
                  </a:extLst>
                </p:cNvPr>
                <p:cNvSpPr txBox="1"/>
                <p:nvPr/>
              </p:nvSpPr>
              <p:spPr>
                <a:xfrm>
                  <a:off x="10131552" y="4302227"/>
                  <a:ext cx="429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FDA4ED8-A3B1-69F6-9929-A9E558CE89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552" y="4302227"/>
                  <a:ext cx="42909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A4E4815-4761-B828-5969-509D73044088}"/>
              </a:ext>
            </a:extLst>
          </p:cNvPr>
          <p:cNvGrpSpPr/>
          <p:nvPr/>
        </p:nvGrpSpPr>
        <p:grpSpPr>
          <a:xfrm>
            <a:off x="1965960" y="5015581"/>
            <a:ext cx="8594684" cy="727685"/>
            <a:chOff x="1965960" y="4967946"/>
            <a:chExt cx="8594684" cy="72768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3E8031-A984-20C8-4DA4-0A06DA4EED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960" y="5137692"/>
              <a:ext cx="8229600" cy="557939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FF1DAA-2B03-6DD9-EC06-CB8EB233264C}"/>
                    </a:ext>
                  </a:extLst>
                </p:cNvPr>
                <p:cNvSpPr txBox="1"/>
                <p:nvPr/>
              </p:nvSpPr>
              <p:spPr>
                <a:xfrm>
                  <a:off x="10131552" y="4967946"/>
                  <a:ext cx="429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FF1DAA-2B03-6DD9-EC06-CB8EB2332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552" y="4967946"/>
                  <a:ext cx="42909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D44E2B-3F71-EA59-9E6C-CC71685EDBAB}"/>
              </a:ext>
            </a:extLst>
          </p:cNvPr>
          <p:cNvGrpSpPr/>
          <p:nvPr/>
        </p:nvGrpSpPr>
        <p:grpSpPr>
          <a:xfrm>
            <a:off x="1965960" y="4554428"/>
            <a:ext cx="8594684" cy="1187384"/>
            <a:chOff x="1965960" y="4554428"/>
            <a:chExt cx="8594684" cy="118738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B1CE0C8-DE12-2BA1-E08B-A45CD348E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960" y="4764589"/>
              <a:ext cx="8229600" cy="977223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649177-FE22-5594-BAC9-3709D9A09815}"/>
                    </a:ext>
                  </a:extLst>
                </p:cNvPr>
                <p:cNvSpPr txBox="1"/>
                <p:nvPr/>
              </p:nvSpPr>
              <p:spPr>
                <a:xfrm>
                  <a:off x="10131552" y="4554428"/>
                  <a:ext cx="429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649177-FE22-5594-BAC9-3709D9A098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552" y="4554428"/>
                  <a:ext cx="42909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B2F21E-636A-BA82-75A7-9253449118B2}"/>
              </a:ext>
            </a:extLst>
          </p:cNvPr>
          <p:cNvGrpSpPr/>
          <p:nvPr/>
        </p:nvGrpSpPr>
        <p:grpSpPr>
          <a:xfrm>
            <a:off x="1965960" y="5589412"/>
            <a:ext cx="8594684" cy="460631"/>
            <a:chOff x="1965960" y="5589412"/>
            <a:chExt cx="8594684" cy="46063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25E222-2C45-E992-CEB1-F45314DA761C}"/>
                </a:ext>
              </a:extLst>
            </p:cNvPr>
            <p:cNvCxnSpPr>
              <a:cxnSpLocks/>
            </p:cNvCxnSpPr>
            <p:nvPr/>
          </p:nvCxnSpPr>
          <p:spPr>
            <a:xfrm>
              <a:off x="1965960" y="5589412"/>
              <a:ext cx="8229600" cy="29448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DAD989-6934-543C-8B83-66DB4B56D154}"/>
                    </a:ext>
                  </a:extLst>
                </p:cNvPr>
                <p:cNvSpPr txBox="1"/>
                <p:nvPr/>
              </p:nvSpPr>
              <p:spPr>
                <a:xfrm>
                  <a:off x="10131552" y="5680711"/>
                  <a:ext cx="429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DAD989-6934-543C-8B83-66DB4B56D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552" y="5680711"/>
                  <a:ext cx="42909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D247B25-8DFE-97F6-8316-6BFDD2C8B190}"/>
              </a:ext>
            </a:extLst>
          </p:cNvPr>
          <p:cNvGrpSpPr/>
          <p:nvPr/>
        </p:nvGrpSpPr>
        <p:grpSpPr>
          <a:xfrm>
            <a:off x="1965960" y="4964624"/>
            <a:ext cx="8585642" cy="1605088"/>
            <a:chOff x="1965960" y="4964624"/>
            <a:chExt cx="8585642" cy="160508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1E1FAF-00FF-A4BE-A6BE-3BA43CDDD072}"/>
                </a:ext>
              </a:extLst>
            </p:cNvPr>
            <p:cNvCxnSpPr>
              <a:cxnSpLocks/>
            </p:cNvCxnSpPr>
            <p:nvPr/>
          </p:nvCxnSpPr>
          <p:spPr>
            <a:xfrm>
              <a:off x="1965960" y="4964624"/>
              <a:ext cx="8229600" cy="138968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E094A31-66F7-EAB3-02C4-5B76C54AFBF9}"/>
                    </a:ext>
                  </a:extLst>
                </p:cNvPr>
                <p:cNvSpPr txBox="1"/>
                <p:nvPr/>
              </p:nvSpPr>
              <p:spPr>
                <a:xfrm>
                  <a:off x="10131552" y="6200380"/>
                  <a:ext cx="4200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E094A31-66F7-EAB3-02C4-5B76C54AFB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552" y="6200380"/>
                  <a:ext cx="4200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743A78-713F-0B01-0F11-8F5C2997B644}"/>
              </a:ext>
            </a:extLst>
          </p:cNvPr>
          <p:cNvGrpSpPr/>
          <p:nvPr/>
        </p:nvGrpSpPr>
        <p:grpSpPr>
          <a:xfrm>
            <a:off x="1965960" y="5165324"/>
            <a:ext cx="8594684" cy="460631"/>
            <a:chOff x="1965960" y="5589412"/>
            <a:chExt cx="8594684" cy="46063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DFD3BA-9384-32AC-D986-4DEB34589E5B}"/>
                </a:ext>
              </a:extLst>
            </p:cNvPr>
            <p:cNvCxnSpPr>
              <a:cxnSpLocks/>
            </p:cNvCxnSpPr>
            <p:nvPr/>
          </p:nvCxnSpPr>
          <p:spPr>
            <a:xfrm>
              <a:off x="1965960" y="5589412"/>
              <a:ext cx="8229600" cy="29448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E01EBE5-902D-4F74-97B0-A1B25311B365}"/>
                    </a:ext>
                  </a:extLst>
                </p:cNvPr>
                <p:cNvSpPr txBox="1"/>
                <p:nvPr/>
              </p:nvSpPr>
              <p:spPr>
                <a:xfrm>
                  <a:off x="10131552" y="5680711"/>
                  <a:ext cx="429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E01EBE5-902D-4F74-97B0-A1B25311B3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552" y="5680711"/>
                  <a:ext cx="42909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A0A4D9D-04B8-41B5-2460-E937D61C54B6}"/>
              </a:ext>
            </a:extLst>
          </p:cNvPr>
          <p:cNvSpPr/>
          <p:nvPr/>
        </p:nvSpPr>
        <p:spPr>
          <a:xfrm>
            <a:off x="1968500" y="4556125"/>
            <a:ext cx="8226425" cy="741363"/>
          </a:xfrm>
          <a:custGeom>
            <a:avLst/>
            <a:gdLst>
              <a:gd name="connsiteX0" fmla="*/ 0 w 8226425"/>
              <a:gd name="connsiteY0" fmla="*/ 404813 h 741363"/>
              <a:gd name="connsiteX1" fmla="*/ 1520825 w 8226425"/>
              <a:gd name="connsiteY1" fmla="*/ 665163 h 741363"/>
              <a:gd name="connsiteX2" fmla="*/ 3703638 w 8226425"/>
              <a:gd name="connsiteY2" fmla="*/ 741363 h 741363"/>
              <a:gd name="connsiteX3" fmla="*/ 6278563 w 8226425"/>
              <a:gd name="connsiteY3" fmla="*/ 438150 h 741363"/>
              <a:gd name="connsiteX4" fmla="*/ 8226425 w 8226425"/>
              <a:gd name="connsiteY4" fmla="*/ 0 h 74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6425" h="741363">
                <a:moveTo>
                  <a:pt x="0" y="404813"/>
                </a:moveTo>
                <a:lnTo>
                  <a:pt x="1520825" y="665163"/>
                </a:lnTo>
                <a:lnTo>
                  <a:pt x="3703638" y="741363"/>
                </a:lnTo>
                <a:lnTo>
                  <a:pt x="6278563" y="438150"/>
                </a:lnTo>
                <a:lnTo>
                  <a:pt x="8226425" y="0"/>
                </a:lnTo>
              </a:path>
            </a:pathLst>
          </a:cu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09C250-E3E3-DE88-C887-AA44592684BA}"/>
              </a:ext>
            </a:extLst>
          </p:cNvPr>
          <p:cNvGrpSpPr/>
          <p:nvPr/>
        </p:nvGrpSpPr>
        <p:grpSpPr>
          <a:xfrm>
            <a:off x="3441549" y="4952081"/>
            <a:ext cx="4843807" cy="384508"/>
            <a:chOff x="3441549" y="4952081"/>
            <a:chExt cx="4843807" cy="38450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2BDBD38-CDA6-0631-0FD5-88F614C76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4707" y="4952081"/>
              <a:ext cx="80649" cy="80649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6B7C1B6-8D7A-4C18-7709-6265354E3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1040" y="5255940"/>
              <a:ext cx="80649" cy="80649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95332E4-92D5-3EE3-2E56-7E3B20FF5B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1549" y="5178732"/>
              <a:ext cx="80649" cy="80649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038AEC-7A9C-E46C-BDFE-990BB841ED9B}"/>
                  </a:ext>
                </a:extLst>
              </p:cNvPr>
              <p:cNvSpPr txBox="1"/>
              <p:nvPr/>
            </p:nvSpPr>
            <p:spPr>
              <a:xfrm>
                <a:off x="6080760" y="4064696"/>
                <a:ext cx="467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038AEC-7A9C-E46C-BDFE-990BB841E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760" y="4064696"/>
                <a:ext cx="46762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D4673F1-6E91-B258-F973-9664DAD71D47}"/>
                  </a:ext>
                </a:extLst>
              </p:cNvPr>
              <p:cNvSpPr txBox="1"/>
              <p:nvPr/>
            </p:nvSpPr>
            <p:spPr>
              <a:xfrm>
                <a:off x="10415626" y="6180751"/>
                <a:ext cx="1282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D4673F1-6E91-B258-F973-9664DAD71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626" y="6180751"/>
                <a:ext cx="1282852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51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369-6D30-2FC0-EB57-2996466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E9E0-4E05-6322-345A-6044E5BC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Algorithmic complexity</a:t>
            </a:r>
          </a:p>
          <a:p>
            <a:r>
              <a:rPr lang="en-US" dirty="0"/>
              <a:t>Convex hull</a:t>
            </a:r>
          </a:p>
          <a:p>
            <a:r>
              <a:rPr lang="en-US" dirty="0"/>
              <a:t>Duality</a:t>
            </a:r>
          </a:p>
          <a:p>
            <a:r>
              <a:rPr lang="en-US" dirty="0"/>
              <a:t>Upper envelopes and lower hulls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69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envelope and lower hull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a set of points,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:r>
                  <a:rPr lang="en-US" i="1" dirty="0"/>
                  <a:t>lower hull</a:t>
                </a:r>
                <a:r>
                  <a:rPr lang="en-US" dirty="0"/>
                  <a:t> is the subset of the simplices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the points are above (or on)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Assuming the simplices of the hull are oriented so the normal is outward facing, these are the subset of hull simplices whose normal points down.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2ACFFF2-C69D-1663-4389-00BFACF8E511}"/>
              </a:ext>
            </a:extLst>
          </p:cNvPr>
          <p:cNvSpPr/>
          <p:nvPr/>
        </p:nvSpPr>
        <p:spPr>
          <a:xfrm>
            <a:off x="8797096" y="928446"/>
            <a:ext cx="2803525" cy="2489200"/>
          </a:xfrm>
          <a:custGeom>
            <a:avLst/>
            <a:gdLst>
              <a:gd name="connsiteX0" fmla="*/ 676275 w 2809875"/>
              <a:gd name="connsiteY0" fmla="*/ 206375 h 2489200"/>
              <a:gd name="connsiteX1" fmla="*/ 0 w 2809875"/>
              <a:gd name="connsiteY1" fmla="*/ 1714500 h 2489200"/>
              <a:gd name="connsiteX2" fmla="*/ 1412875 w 2809875"/>
              <a:gd name="connsiteY2" fmla="*/ 2489200 h 2489200"/>
              <a:gd name="connsiteX3" fmla="*/ 2809875 w 2809875"/>
              <a:gd name="connsiteY3" fmla="*/ 2085975 h 2489200"/>
              <a:gd name="connsiteX4" fmla="*/ 2803525 w 2809875"/>
              <a:gd name="connsiteY4" fmla="*/ 596900 h 2489200"/>
              <a:gd name="connsiteX5" fmla="*/ 2124075 w 2809875"/>
              <a:gd name="connsiteY5" fmla="*/ 0 h 2489200"/>
              <a:gd name="connsiteX6" fmla="*/ 676275 w 280987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803525 w 2803525"/>
              <a:gd name="connsiteY3" fmla="*/ 596900 h 2489200"/>
              <a:gd name="connsiteX4" fmla="*/ 2124075 w 2803525"/>
              <a:gd name="connsiteY4" fmla="*/ 0 h 2489200"/>
              <a:gd name="connsiteX5" fmla="*/ 676275 w 2803525"/>
              <a:gd name="connsiteY5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525" h="2489200">
                <a:moveTo>
                  <a:pt x="676275" y="206375"/>
                </a:moveTo>
                <a:lnTo>
                  <a:pt x="0" y="1714500"/>
                </a:lnTo>
                <a:lnTo>
                  <a:pt x="1412875" y="2489200"/>
                </a:lnTo>
                <a:lnTo>
                  <a:pt x="2632178" y="1960763"/>
                </a:lnTo>
                <a:lnTo>
                  <a:pt x="2803525" y="596900"/>
                </a:lnTo>
                <a:lnTo>
                  <a:pt x="2124075" y="0"/>
                </a:lnTo>
                <a:lnTo>
                  <a:pt x="676275" y="206375"/>
                </a:ln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05F2A62-3D65-E684-CF0B-FA6282892F3E}"/>
              </a:ext>
            </a:extLst>
          </p:cNvPr>
          <p:cNvSpPr>
            <a:spLocks noChangeAspect="1"/>
          </p:cNvSpPr>
          <p:nvPr/>
        </p:nvSpPr>
        <p:spPr>
          <a:xfrm>
            <a:off x="9408772" y="1073117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E7F2746-D263-8086-B1F0-EC89C206A56B}"/>
              </a:ext>
            </a:extLst>
          </p:cNvPr>
          <p:cNvSpPr>
            <a:spLocks noChangeAspect="1"/>
          </p:cNvSpPr>
          <p:nvPr/>
        </p:nvSpPr>
        <p:spPr>
          <a:xfrm>
            <a:off x="10062523" y="1343819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1ABF8F4-2372-9CD5-3618-95527D5C2141}"/>
              </a:ext>
            </a:extLst>
          </p:cNvPr>
          <p:cNvSpPr>
            <a:spLocks noChangeAspect="1"/>
          </p:cNvSpPr>
          <p:nvPr/>
        </p:nvSpPr>
        <p:spPr>
          <a:xfrm>
            <a:off x="10859990" y="874862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9CC6B68-C21E-BE3B-E87E-8744084EFA68}"/>
              </a:ext>
            </a:extLst>
          </p:cNvPr>
          <p:cNvSpPr>
            <a:spLocks noChangeAspect="1"/>
          </p:cNvSpPr>
          <p:nvPr/>
        </p:nvSpPr>
        <p:spPr>
          <a:xfrm>
            <a:off x="9622657" y="2758348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5049A72-9CE8-6052-1B9D-CF2E68E4BF3F}"/>
              </a:ext>
            </a:extLst>
          </p:cNvPr>
          <p:cNvSpPr>
            <a:spLocks noChangeAspect="1"/>
          </p:cNvSpPr>
          <p:nvPr/>
        </p:nvSpPr>
        <p:spPr>
          <a:xfrm>
            <a:off x="10475572" y="2139917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5B50933-2268-F857-4082-E861A9F6BD5E}"/>
              </a:ext>
            </a:extLst>
          </p:cNvPr>
          <p:cNvSpPr>
            <a:spLocks noChangeAspect="1"/>
          </p:cNvSpPr>
          <p:nvPr/>
        </p:nvSpPr>
        <p:spPr>
          <a:xfrm>
            <a:off x="11312959" y="2259254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DAD90F-1ABA-0E4D-EA08-7F383278E021}"/>
              </a:ext>
            </a:extLst>
          </p:cNvPr>
          <p:cNvSpPr>
            <a:spLocks noChangeAspect="1"/>
          </p:cNvSpPr>
          <p:nvPr/>
        </p:nvSpPr>
        <p:spPr>
          <a:xfrm>
            <a:off x="9289435" y="1944995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88D1DE7-A6F9-B551-647E-164B4F7C3A9E}"/>
              </a:ext>
            </a:extLst>
          </p:cNvPr>
          <p:cNvSpPr>
            <a:spLocks noChangeAspect="1"/>
          </p:cNvSpPr>
          <p:nvPr/>
        </p:nvSpPr>
        <p:spPr>
          <a:xfrm>
            <a:off x="10660473" y="3042402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EC776F-2C59-6957-464E-E9CA5FB40EE9}"/>
              </a:ext>
            </a:extLst>
          </p:cNvPr>
          <p:cNvSpPr>
            <a:spLocks noChangeAspect="1"/>
          </p:cNvSpPr>
          <p:nvPr/>
        </p:nvSpPr>
        <p:spPr>
          <a:xfrm>
            <a:off x="10710912" y="1463156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4BB338-5A0F-E9AE-28E9-00B8D9FB92B2}"/>
              </a:ext>
            </a:extLst>
          </p:cNvPr>
          <p:cNvGrpSpPr>
            <a:grpSpLocks noChangeAspect="1"/>
          </p:cNvGrpSpPr>
          <p:nvPr/>
        </p:nvGrpSpPr>
        <p:grpSpPr>
          <a:xfrm>
            <a:off x="8565965" y="194875"/>
            <a:ext cx="3435845" cy="3435845"/>
            <a:chOff x="7772400" y="3848478"/>
            <a:chExt cx="2743200" cy="27432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B0DBE87-482F-DED0-5FB0-1974C6E994C1}"/>
                </a:ext>
              </a:extLst>
            </p:cNvPr>
            <p:cNvCxnSpPr/>
            <p:nvPr/>
          </p:nvCxnSpPr>
          <p:spPr>
            <a:xfrm>
              <a:off x="9143996" y="3848478"/>
              <a:ext cx="0" cy="27432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C62DEB-D790-F129-DDCD-C232F317E859}"/>
                </a:ext>
              </a:extLst>
            </p:cNvPr>
            <p:cNvCxnSpPr/>
            <p:nvPr/>
          </p:nvCxnSpPr>
          <p:spPr>
            <a:xfrm>
              <a:off x="7772400" y="5218805"/>
              <a:ext cx="27432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E4E86D8-F8C7-9188-5380-B127CC8C109C}"/>
              </a:ext>
            </a:extLst>
          </p:cNvPr>
          <p:cNvSpPr/>
          <p:nvPr/>
        </p:nvSpPr>
        <p:spPr>
          <a:xfrm>
            <a:off x="8793344" y="1528521"/>
            <a:ext cx="2803525" cy="1892300"/>
          </a:xfrm>
          <a:custGeom>
            <a:avLst/>
            <a:gdLst>
              <a:gd name="connsiteX0" fmla="*/ 0 w 2803525"/>
              <a:gd name="connsiteY0" fmla="*/ 1116013 h 1892300"/>
              <a:gd name="connsiteX1" fmla="*/ 1422400 w 2803525"/>
              <a:gd name="connsiteY1" fmla="*/ 1892300 h 1892300"/>
              <a:gd name="connsiteX2" fmla="*/ 2636837 w 2803525"/>
              <a:gd name="connsiteY2" fmla="*/ 1358900 h 1892300"/>
              <a:gd name="connsiteX3" fmla="*/ 2803525 w 2803525"/>
              <a:gd name="connsiteY3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3525" h="1892300">
                <a:moveTo>
                  <a:pt x="0" y="1116013"/>
                </a:moveTo>
                <a:lnTo>
                  <a:pt x="1422400" y="1892300"/>
                </a:lnTo>
                <a:lnTo>
                  <a:pt x="2636837" y="1358900"/>
                </a:lnTo>
                <a:lnTo>
                  <a:pt x="2803525" y="0"/>
                </a:lnTo>
              </a:path>
            </a:pathLst>
          </a:cu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3EACF20-0AF4-4FD9-1A76-0090AFE8B02B}"/>
              </a:ext>
            </a:extLst>
          </p:cNvPr>
          <p:cNvSpPr>
            <a:spLocks noChangeAspect="1"/>
          </p:cNvSpPr>
          <p:nvPr/>
        </p:nvSpPr>
        <p:spPr>
          <a:xfrm>
            <a:off x="8729516" y="2584796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34AFB42-4337-DCFE-2254-664E8F4F490C}"/>
              </a:ext>
            </a:extLst>
          </p:cNvPr>
          <p:cNvSpPr>
            <a:spLocks noChangeAspect="1"/>
          </p:cNvSpPr>
          <p:nvPr/>
        </p:nvSpPr>
        <p:spPr>
          <a:xfrm>
            <a:off x="11533932" y="1470648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1CE1D7E-0662-D086-FD7C-EB4BB762BA32}"/>
              </a:ext>
            </a:extLst>
          </p:cNvPr>
          <p:cNvSpPr>
            <a:spLocks noChangeAspect="1"/>
          </p:cNvSpPr>
          <p:nvPr/>
        </p:nvSpPr>
        <p:spPr>
          <a:xfrm>
            <a:off x="11372627" y="2838162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E8711E5-52AF-9A0C-5914-57AECB4DF08B}"/>
              </a:ext>
            </a:extLst>
          </p:cNvPr>
          <p:cNvSpPr>
            <a:spLocks noChangeAspect="1"/>
          </p:cNvSpPr>
          <p:nvPr/>
        </p:nvSpPr>
        <p:spPr>
          <a:xfrm>
            <a:off x="10153422" y="3354456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8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Upper envelope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lower hull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Claim: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affine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vertices</a:t>
                </a:r>
                <a:br>
                  <a:rPr lang="en-US" dirty="0"/>
                </a:br>
                <a:r>
                  <a:rPr lang="en-US" dirty="0"/>
                  <a:t>of the upper envelope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in one-to-one</a:t>
                </a:r>
                <a:br>
                  <a:rPr lang="en-US" dirty="0"/>
                </a:br>
                <a:r>
                  <a:rPr lang="en-US" dirty="0"/>
                  <a:t>correspondence with the simplices of the lower</a:t>
                </a:r>
                <a:br>
                  <a:rPr lang="en-US" dirty="0"/>
                </a:br>
                <a:r>
                  <a:rPr lang="en-US" dirty="0"/>
                  <a:t>hull of the function duals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  <a:blipFill>
                <a:blip r:embed="rId3"/>
                <a:stretch>
                  <a:fillRect l="-1217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8ACEFC-043D-E37F-49B2-D8EEDBD80B66}"/>
              </a:ext>
            </a:extLst>
          </p:cNvPr>
          <p:cNvCxnSpPr/>
          <p:nvPr/>
        </p:nvCxnSpPr>
        <p:spPr>
          <a:xfrm>
            <a:off x="6094247" y="4237752"/>
            <a:ext cx="0" cy="21214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67077B7-87A7-7F70-5C46-3FD42D1AE921}"/>
              </a:ext>
            </a:extLst>
          </p:cNvPr>
          <p:cNvGrpSpPr/>
          <p:nvPr/>
        </p:nvGrpSpPr>
        <p:grpSpPr>
          <a:xfrm>
            <a:off x="1965960" y="4302227"/>
            <a:ext cx="8594684" cy="2121825"/>
            <a:chOff x="1965960" y="4302227"/>
            <a:chExt cx="8594684" cy="21218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A4A7DD-D8F9-CEE9-DC9F-74434089E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960" y="4556506"/>
              <a:ext cx="8229600" cy="186754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BB60259-B695-524C-2B04-AFD4EB2B2BD1}"/>
                    </a:ext>
                  </a:extLst>
                </p:cNvPr>
                <p:cNvSpPr txBox="1"/>
                <p:nvPr/>
              </p:nvSpPr>
              <p:spPr>
                <a:xfrm>
                  <a:off x="10131552" y="4302227"/>
                  <a:ext cx="429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BB60259-B695-524C-2B04-AFD4EB2B2B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552" y="4302227"/>
                  <a:ext cx="42909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22C5B38-0F46-59DC-9888-C449B7809041}"/>
              </a:ext>
            </a:extLst>
          </p:cNvPr>
          <p:cNvGrpSpPr/>
          <p:nvPr/>
        </p:nvGrpSpPr>
        <p:grpSpPr>
          <a:xfrm>
            <a:off x="1965960" y="5015581"/>
            <a:ext cx="8594684" cy="727685"/>
            <a:chOff x="1965960" y="4967946"/>
            <a:chExt cx="8594684" cy="72768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8C7677-4001-6C97-6DD2-15B741D34B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960" y="5137692"/>
              <a:ext cx="8229600" cy="557939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17426A3-6807-75F7-419B-7065B70E2DED}"/>
                    </a:ext>
                  </a:extLst>
                </p:cNvPr>
                <p:cNvSpPr txBox="1"/>
                <p:nvPr/>
              </p:nvSpPr>
              <p:spPr>
                <a:xfrm>
                  <a:off x="10131552" y="4967946"/>
                  <a:ext cx="429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17426A3-6807-75F7-419B-7065B70E2D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552" y="4967946"/>
                  <a:ext cx="42909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0CC09-66F7-5AAE-0419-57761769D2FF}"/>
              </a:ext>
            </a:extLst>
          </p:cNvPr>
          <p:cNvGrpSpPr/>
          <p:nvPr/>
        </p:nvGrpSpPr>
        <p:grpSpPr>
          <a:xfrm>
            <a:off x="1965960" y="4554428"/>
            <a:ext cx="8594684" cy="1187384"/>
            <a:chOff x="1965960" y="4554428"/>
            <a:chExt cx="8594684" cy="118738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A69AA1-2284-1DC1-1542-86B649E40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960" y="4764589"/>
              <a:ext cx="8229600" cy="977223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30F7406-8769-7EF6-C5B9-401924A9392D}"/>
                    </a:ext>
                  </a:extLst>
                </p:cNvPr>
                <p:cNvSpPr txBox="1"/>
                <p:nvPr/>
              </p:nvSpPr>
              <p:spPr>
                <a:xfrm>
                  <a:off x="10131552" y="4554428"/>
                  <a:ext cx="429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30F7406-8769-7EF6-C5B9-401924A93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552" y="4554428"/>
                  <a:ext cx="42909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E2BF8E-EC24-8B1F-F6F8-6DF76E15F3E4}"/>
              </a:ext>
            </a:extLst>
          </p:cNvPr>
          <p:cNvGrpSpPr/>
          <p:nvPr/>
        </p:nvGrpSpPr>
        <p:grpSpPr>
          <a:xfrm>
            <a:off x="1965960" y="5589412"/>
            <a:ext cx="8594684" cy="460631"/>
            <a:chOff x="1965960" y="5589412"/>
            <a:chExt cx="8594684" cy="46063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BB123B9-AE55-6901-6318-B79F993A9D0B}"/>
                </a:ext>
              </a:extLst>
            </p:cNvPr>
            <p:cNvCxnSpPr>
              <a:cxnSpLocks/>
            </p:cNvCxnSpPr>
            <p:nvPr/>
          </p:nvCxnSpPr>
          <p:spPr>
            <a:xfrm>
              <a:off x="1965960" y="5589412"/>
              <a:ext cx="8229600" cy="29448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F07018A-460C-63E7-8317-114F5E9249DA}"/>
                    </a:ext>
                  </a:extLst>
                </p:cNvPr>
                <p:cNvSpPr txBox="1"/>
                <p:nvPr/>
              </p:nvSpPr>
              <p:spPr>
                <a:xfrm>
                  <a:off x="10131552" y="5680711"/>
                  <a:ext cx="429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F07018A-460C-63E7-8317-114F5E924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552" y="5680711"/>
                  <a:ext cx="42909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E3061F-250E-D4AB-CA9B-8E9F329ACBC1}"/>
              </a:ext>
            </a:extLst>
          </p:cNvPr>
          <p:cNvGrpSpPr/>
          <p:nvPr/>
        </p:nvGrpSpPr>
        <p:grpSpPr>
          <a:xfrm>
            <a:off x="1965960" y="4964624"/>
            <a:ext cx="8585642" cy="1605088"/>
            <a:chOff x="1965960" y="4964624"/>
            <a:chExt cx="8585642" cy="160508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DF34C7-2143-0327-1368-DC455535D867}"/>
                </a:ext>
              </a:extLst>
            </p:cNvPr>
            <p:cNvCxnSpPr>
              <a:cxnSpLocks/>
            </p:cNvCxnSpPr>
            <p:nvPr/>
          </p:nvCxnSpPr>
          <p:spPr>
            <a:xfrm>
              <a:off x="1965960" y="4964624"/>
              <a:ext cx="8229600" cy="138968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C6C431D-0646-2C6A-83F6-05AE1E212B5C}"/>
                    </a:ext>
                  </a:extLst>
                </p:cNvPr>
                <p:cNvSpPr txBox="1"/>
                <p:nvPr/>
              </p:nvSpPr>
              <p:spPr>
                <a:xfrm>
                  <a:off x="10131552" y="6200380"/>
                  <a:ext cx="4200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C6C431D-0646-2C6A-83F6-05AE1E212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552" y="6200380"/>
                  <a:ext cx="42005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BE9981-B3A7-0BC7-19F9-086840CE0323}"/>
              </a:ext>
            </a:extLst>
          </p:cNvPr>
          <p:cNvGrpSpPr/>
          <p:nvPr/>
        </p:nvGrpSpPr>
        <p:grpSpPr>
          <a:xfrm>
            <a:off x="1965960" y="5165324"/>
            <a:ext cx="8594684" cy="460631"/>
            <a:chOff x="1965960" y="5589412"/>
            <a:chExt cx="8594684" cy="46063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1FE999D-22D2-F214-8BAE-40824E773C78}"/>
                </a:ext>
              </a:extLst>
            </p:cNvPr>
            <p:cNvCxnSpPr>
              <a:cxnSpLocks/>
            </p:cNvCxnSpPr>
            <p:nvPr/>
          </p:nvCxnSpPr>
          <p:spPr>
            <a:xfrm>
              <a:off x="1965960" y="5589412"/>
              <a:ext cx="8229600" cy="29448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050D78D-DE2C-A98A-5F71-83B11CBAE782}"/>
                    </a:ext>
                  </a:extLst>
                </p:cNvPr>
                <p:cNvSpPr txBox="1"/>
                <p:nvPr/>
              </p:nvSpPr>
              <p:spPr>
                <a:xfrm>
                  <a:off x="10131552" y="5680711"/>
                  <a:ext cx="429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050D78D-DE2C-A98A-5F71-83B11CBAE7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552" y="5680711"/>
                  <a:ext cx="42909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7146ACA-BB86-9407-D613-7F0419D6FE38}"/>
              </a:ext>
            </a:extLst>
          </p:cNvPr>
          <p:cNvSpPr/>
          <p:nvPr/>
        </p:nvSpPr>
        <p:spPr>
          <a:xfrm>
            <a:off x="1968500" y="4556125"/>
            <a:ext cx="8226425" cy="741363"/>
          </a:xfrm>
          <a:custGeom>
            <a:avLst/>
            <a:gdLst>
              <a:gd name="connsiteX0" fmla="*/ 0 w 8226425"/>
              <a:gd name="connsiteY0" fmla="*/ 404813 h 741363"/>
              <a:gd name="connsiteX1" fmla="*/ 1520825 w 8226425"/>
              <a:gd name="connsiteY1" fmla="*/ 665163 h 741363"/>
              <a:gd name="connsiteX2" fmla="*/ 3703638 w 8226425"/>
              <a:gd name="connsiteY2" fmla="*/ 741363 h 741363"/>
              <a:gd name="connsiteX3" fmla="*/ 6278563 w 8226425"/>
              <a:gd name="connsiteY3" fmla="*/ 438150 h 741363"/>
              <a:gd name="connsiteX4" fmla="*/ 8226425 w 8226425"/>
              <a:gd name="connsiteY4" fmla="*/ 0 h 74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6425" h="741363">
                <a:moveTo>
                  <a:pt x="0" y="404813"/>
                </a:moveTo>
                <a:lnTo>
                  <a:pt x="1520825" y="665163"/>
                </a:lnTo>
                <a:lnTo>
                  <a:pt x="3703638" y="741363"/>
                </a:lnTo>
                <a:lnTo>
                  <a:pt x="6278563" y="438150"/>
                </a:lnTo>
                <a:lnTo>
                  <a:pt x="8226425" y="0"/>
                </a:lnTo>
              </a:path>
            </a:pathLst>
          </a:cu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D5A39E-006D-A85F-4D3E-18BF0C6DBB95}"/>
              </a:ext>
            </a:extLst>
          </p:cNvPr>
          <p:cNvGrpSpPr/>
          <p:nvPr/>
        </p:nvGrpSpPr>
        <p:grpSpPr>
          <a:xfrm>
            <a:off x="3441549" y="4952081"/>
            <a:ext cx="4843807" cy="384508"/>
            <a:chOff x="3441549" y="4952081"/>
            <a:chExt cx="4843807" cy="38450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1CB7E72-7EEC-2CA9-8200-23992AFDF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4707" y="4952081"/>
              <a:ext cx="80649" cy="80649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C1CE8D5-1B60-3B18-7EB3-EF4D2D0CC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1040" y="5255940"/>
              <a:ext cx="80649" cy="80649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7B72B58-0524-9FF7-92A1-098582163F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1549" y="5178732"/>
              <a:ext cx="80649" cy="80649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9275F1E-D558-EAAD-E908-A007D48A0F0A}"/>
              </a:ext>
            </a:extLst>
          </p:cNvPr>
          <p:cNvSpPr/>
          <p:nvPr/>
        </p:nvSpPr>
        <p:spPr>
          <a:xfrm>
            <a:off x="8797096" y="928446"/>
            <a:ext cx="2803525" cy="2489200"/>
          </a:xfrm>
          <a:custGeom>
            <a:avLst/>
            <a:gdLst>
              <a:gd name="connsiteX0" fmla="*/ 676275 w 2809875"/>
              <a:gd name="connsiteY0" fmla="*/ 206375 h 2489200"/>
              <a:gd name="connsiteX1" fmla="*/ 0 w 2809875"/>
              <a:gd name="connsiteY1" fmla="*/ 1714500 h 2489200"/>
              <a:gd name="connsiteX2" fmla="*/ 1412875 w 2809875"/>
              <a:gd name="connsiteY2" fmla="*/ 2489200 h 2489200"/>
              <a:gd name="connsiteX3" fmla="*/ 2809875 w 2809875"/>
              <a:gd name="connsiteY3" fmla="*/ 2085975 h 2489200"/>
              <a:gd name="connsiteX4" fmla="*/ 2803525 w 2809875"/>
              <a:gd name="connsiteY4" fmla="*/ 596900 h 2489200"/>
              <a:gd name="connsiteX5" fmla="*/ 2124075 w 2809875"/>
              <a:gd name="connsiteY5" fmla="*/ 0 h 2489200"/>
              <a:gd name="connsiteX6" fmla="*/ 676275 w 280987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803525 w 2803525"/>
              <a:gd name="connsiteY3" fmla="*/ 596900 h 2489200"/>
              <a:gd name="connsiteX4" fmla="*/ 2124075 w 2803525"/>
              <a:gd name="connsiteY4" fmla="*/ 0 h 2489200"/>
              <a:gd name="connsiteX5" fmla="*/ 676275 w 2803525"/>
              <a:gd name="connsiteY5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525" h="2489200">
                <a:moveTo>
                  <a:pt x="676275" y="206375"/>
                </a:moveTo>
                <a:lnTo>
                  <a:pt x="0" y="1714500"/>
                </a:lnTo>
                <a:lnTo>
                  <a:pt x="1412875" y="2489200"/>
                </a:lnTo>
                <a:lnTo>
                  <a:pt x="2632178" y="1960763"/>
                </a:lnTo>
                <a:lnTo>
                  <a:pt x="2803525" y="596900"/>
                </a:lnTo>
                <a:lnTo>
                  <a:pt x="2124075" y="0"/>
                </a:lnTo>
                <a:lnTo>
                  <a:pt x="676275" y="206375"/>
                </a:ln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C4D7458-4805-CD0E-FEB7-3523556A58C3}"/>
              </a:ext>
            </a:extLst>
          </p:cNvPr>
          <p:cNvSpPr>
            <a:spLocks noChangeAspect="1"/>
          </p:cNvSpPr>
          <p:nvPr/>
        </p:nvSpPr>
        <p:spPr>
          <a:xfrm>
            <a:off x="9408772" y="1073117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C1E7FFD-6F91-EE65-77E2-595630ADFF99}"/>
              </a:ext>
            </a:extLst>
          </p:cNvPr>
          <p:cNvSpPr>
            <a:spLocks noChangeAspect="1"/>
          </p:cNvSpPr>
          <p:nvPr/>
        </p:nvSpPr>
        <p:spPr>
          <a:xfrm>
            <a:off x="10062523" y="1343819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8AD647-49D4-AC7E-F776-663A6DDA3925}"/>
              </a:ext>
            </a:extLst>
          </p:cNvPr>
          <p:cNvSpPr>
            <a:spLocks noChangeAspect="1"/>
          </p:cNvSpPr>
          <p:nvPr/>
        </p:nvSpPr>
        <p:spPr>
          <a:xfrm>
            <a:off x="10859990" y="874862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54072A4-3C98-DA45-4324-30BC4142B1DF}"/>
              </a:ext>
            </a:extLst>
          </p:cNvPr>
          <p:cNvSpPr>
            <a:spLocks noChangeAspect="1"/>
          </p:cNvSpPr>
          <p:nvPr/>
        </p:nvSpPr>
        <p:spPr>
          <a:xfrm>
            <a:off x="9622657" y="2758348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1BFF37F-8754-6C29-1F29-F465718B19A7}"/>
              </a:ext>
            </a:extLst>
          </p:cNvPr>
          <p:cNvSpPr>
            <a:spLocks noChangeAspect="1"/>
          </p:cNvSpPr>
          <p:nvPr/>
        </p:nvSpPr>
        <p:spPr>
          <a:xfrm>
            <a:off x="10475572" y="2139917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35300C2-FC48-1CB3-ECFC-7549AEEE6901}"/>
              </a:ext>
            </a:extLst>
          </p:cNvPr>
          <p:cNvSpPr>
            <a:spLocks noChangeAspect="1"/>
          </p:cNvSpPr>
          <p:nvPr/>
        </p:nvSpPr>
        <p:spPr>
          <a:xfrm>
            <a:off x="11312959" y="2259254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A62D2E-2DCA-FA99-036C-D0A5C80CA1B2}"/>
              </a:ext>
            </a:extLst>
          </p:cNvPr>
          <p:cNvSpPr>
            <a:spLocks noChangeAspect="1"/>
          </p:cNvSpPr>
          <p:nvPr/>
        </p:nvSpPr>
        <p:spPr>
          <a:xfrm>
            <a:off x="9289435" y="1944995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D38E938-7A42-B488-B540-FA409C89260A}"/>
              </a:ext>
            </a:extLst>
          </p:cNvPr>
          <p:cNvSpPr>
            <a:spLocks noChangeAspect="1"/>
          </p:cNvSpPr>
          <p:nvPr/>
        </p:nvSpPr>
        <p:spPr>
          <a:xfrm>
            <a:off x="10660473" y="3042402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4DE0C49-F298-41F4-9310-5661ED85D034}"/>
              </a:ext>
            </a:extLst>
          </p:cNvPr>
          <p:cNvSpPr>
            <a:spLocks noChangeAspect="1"/>
          </p:cNvSpPr>
          <p:nvPr/>
        </p:nvSpPr>
        <p:spPr>
          <a:xfrm>
            <a:off x="10710912" y="1463156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A5243F-596D-40A9-47EE-84B02C7F7CA3}"/>
              </a:ext>
            </a:extLst>
          </p:cNvPr>
          <p:cNvGrpSpPr>
            <a:grpSpLocks noChangeAspect="1"/>
          </p:cNvGrpSpPr>
          <p:nvPr/>
        </p:nvGrpSpPr>
        <p:grpSpPr>
          <a:xfrm>
            <a:off x="8565965" y="194875"/>
            <a:ext cx="3435845" cy="3435845"/>
            <a:chOff x="7772400" y="3848478"/>
            <a:chExt cx="2743200" cy="27432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5E0F170-26CF-72E5-7FC0-C0FC3F1ECBB6}"/>
                </a:ext>
              </a:extLst>
            </p:cNvPr>
            <p:cNvCxnSpPr/>
            <p:nvPr/>
          </p:nvCxnSpPr>
          <p:spPr>
            <a:xfrm>
              <a:off x="9143996" y="3848478"/>
              <a:ext cx="0" cy="27432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40D24C-91C7-C485-220F-87855F3187AE}"/>
                </a:ext>
              </a:extLst>
            </p:cNvPr>
            <p:cNvCxnSpPr/>
            <p:nvPr/>
          </p:nvCxnSpPr>
          <p:spPr>
            <a:xfrm>
              <a:off x="7772400" y="5218805"/>
              <a:ext cx="27432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7D8096D-88C6-3B2B-C272-0F3F7ABCF2AE}"/>
              </a:ext>
            </a:extLst>
          </p:cNvPr>
          <p:cNvSpPr/>
          <p:nvPr/>
        </p:nvSpPr>
        <p:spPr>
          <a:xfrm>
            <a:off x="8793344" y="1528521"/>
            <a:ext cx="2803525" cy="1892300"/>
          </a:xfrm>
          <a:custGeom>
            <a:avLst/>
            <a:gdLst>
              <a:gd name="connsiteX0" fmla="*/ 0 w 2803525"/>
              <a:gd name="connsiteY0" fmla="*/ 1116013 h 1892300"/>
              <a:gd name="connsiteX1" fmla="*/ 1422400 w 2803525"/>
              <a:gd name="connsiteY1" fmla="*/ 1892300 h 1892300"/>
              <a:gd name="connsiteX2" fmla="*/ 2636837 w 2803525"/>
              <a:gd name="connsiteY2" fmla="*/ 1358900 h 1892300"/>
              <a:gd name="connsiteX3" fmla="*/ 2803525 w 2803525"/>
              <a:gd name="connsiteY3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3525" h="1892300">
                <a:moveTo>
                  <a:pt x="0" y="1116013"/>
                </a:moveTo>
                <a:lnTo>
                  <a:pt x="1422400" y="1892300"/>
                </a:lnTo>
                <a:lnTo>
                  <a:pt x="2636837" y="1358900"/>
                </a:lnTo>
                <a:lnTo>
                  <a:pt x="2803525" y="0"/>
                </a:lnTo>
              </a:path>
            </a:pathLst>
          </a:cu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C34F163-2EBE-C84C-2840-2C75B8C6C211}"/>
              </a:ext>
            </a:extLst>
          </p:cNvPr>
          <p:cNvSpPr>
            <a:spLocks noChangeAspect="1"/>
          </p:cNvSpPr>
          <p:nvPr/>
        </p:nvSpPr>
        <p:spPr>
          <a:xfrm>
            <a:off x="8729516" y="2584796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AE94339-8536-6CE3-F45F-5AC80AFADC4E}"/>
              </a:ext>
            </a:extLst>
          </p:cNvPr>
          <p:cNvSpPr>
            <a:spLocks noChangeAspect="1"/>
          </p:cNvSpPr>
          <p:nvPr/>
        </p:nvSpPr>
        <p:spPr>
          <a:xfrm>
            <a:off x="11533932" y="1470648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094DAB1-E5A2-D5F2-81FC-3A61EF636C7A}"/>
              </a:ext>
            </a:extLst>
          </p:cNvPr>
          <p:cNvSpPr>
            <a:spLocks noChangeAspect="1"/>
          </p:cNvSpPr>
          <p:nvPr/>
        </p:nvSpPr>
        <p:spPr>
          <a:xfrm>
            <a:off x="11372627" y="2838162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DCE8C54-F5A9-A5A3-88F1-E07B336E50F8}"/>
              </a:ext>
            </a:extLst>
          </p:cNvPr>
          <p:cNvSpPr>
            <a:spLocks noChangeAspect="1"/>
          </p:cNvSpPr>
          <p:nvPr/>
        </p:nvSpPr>
        <p:spPr>
          <a:xfrm>
            <a:off x="10153422" y="3354456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4DBA478-D1FE-85BE-C5ED-C9D5D4AB2C3D}"/>
              </a:ext>
            </a:extLst>
          </p:cNvPr>
          <p:cNvCxnSpPr/>
          <p:nvPr/>
        </p:nvCxnSpPr>
        <p:spPr>
          <a:xfrm>
            <a:off x="1051560" y="6183820"/>
            <a:ext cx="100584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64B7E26-B6AB-E7A0-9EEA-1726196B3964}"/>
                  </a:ext>
                </a:extLst>
              </p:cNvPr>
              <p:cNvSpPr txBox="1"/>
              <p:nvPr/>
            </p:nvSpPr>
            <p:spPr>
              <a:xfrm>
                <a:off x="6080760" y="4064696"/>
                <a:ext cx="467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64B7E26-B6AB-E7A0-9EEA-1726196B3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760" y="4064696"/>
                <a:ext cx="46762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4589A11-7384-AE55-D57F-3A20AA310BD0}"/>
                  </a:ext>
                </a:extLst>
              </p:cNvPr>
              <p:cNvSpPr txBox="1"/>
              <p:nvPr/>
            </p:nvSpPr>
            <p:spPr>
              <a:xfrm>
                <a:off x="10415626" y="6180751"/>
                <a:ext cx="1282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4589A11-7384-AE55-D57F-3A20AA310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626" y="6180751"/>
                <a:ext cx="1282852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408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Upper envelope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lower hull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of a simplex on the lower hull: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There is a non-vertical plane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The points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are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All other points are above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be the affine function whose graph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dirty="0"/>
                  <a:t>Taking the duals:</a:t>
                </a:r>
              </a:p>
              <a:p>
                <a:pPr lvl="2"/>
                <a:r>
                  <a:rPr lang="en-US" dirty="0"/>
                  <a:t>The dual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lies on the graphs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dual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above the graphs of all the other points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Writing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we have: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⋯=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vertex of the upper envelope.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  <a:blipFill>
                <a:blip r:embed="rId3"/>
                <a:stretch>
                  <a:fillRect l="-1217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9FDF43B-6885-EB74-127F-C8F74D33F60F}"/>
              </a:ext>
            </a:extLst>
          </p:cNvPr>
          <p:cNvSpPr/>
          <p:nvPr/>
        </p:nvSpPr>
        <p:spPr>
          <a:xfrm>
            <a:off x="8797096" y="928446"/>
            <a:ext cx="2803525" cy="2489200"/>
          </a:xfrm>
          <a:custGeom>
            <a:avLst/>
            <a:gdLst>
              <a:gd name="connsiteX0" fmla="*/ 676275 w 2809875"/>
              <a:gd name="connsiteY0" fmla="*/ 206375 h 2489200"/>
              <a:gd name="connsiteX1" fmla="*/ 0 w 2809875"/>
              <a:gd name="connsiteY1" fmla="*/ 1714500 h 2489200"/>
              <a:gd name="connsiteX2" fmla="*/ 1412875 w 2809875"/>
              <a:gd name="connsiteY2" fmla="*/ 2489200 h 2489200"/>
              <a:gd name="connsiteX3" fmla="*/ 2809875 w 2809875"/>
              <a:gd name="connsiteY3" fmla="*/ 2085975 h 2489200"/>
              <a:gd name="connsiteX4" fmla="*/ 2803525 w 2809875"/>
              <a:gd name="connsiteY4" fmla="*/ 596900 h 2489200"/>
              <a:gd name="connsiteX5" fmla="*/ 2124075 w 2809875"/>
              <a:gd name="connsiteY5" fmla="*/ 0 h 2489200"/>
              <a:gd name="connsiteX6" fmla="*/ 676275 w 280987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803525 w 2803525"/>
              <a:gd name="connsiteY3" fmla="*/ 596900 h 2489200"/>
              <a:gd name="connsiteX4" fmla="*/ 2124075 w 2803525"/>
              <a:gd name="connsiteY4" fmla="*/ 0 h 2489200"/>
              <a:gd name="connsiteX5" fmla="*/ 676275 w 2803525"/>
              <a:gd name="connsiteY5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525" h="2489200">
                <a:moveTo>
                  <a:pt x="676275" y="206375"/>
                </a:moveTo>
                <a:lnTo>
                  <a:pt x="0" y="1714500"/>
                </a:lnTo>
                <a:lnTo>
                  <a:pt x="1412875" y="2489200"/>
                </a:lnTo>
                <a:lnTo>
                  <a:pt x="2632178" y="1960763"/>
                </a:lnTo>
                <a:lnTo>
                  <a:pt x="2803525" y="596900"/>
                </a:lnTo>
                <a:lnTo>
                  <a:pt x="2124075" y="0"/>
                </a:lnTo>
                <a:lnTo>
                  <a:pt x="676275" y="206375"/>
                </a:ln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CBBB4FD-DDE8-754A-16F3-B943E26C36F6}"/>
              </a:ext>
            </a:extLst>
          </p:cNvPr>
          <p:cNvSpPr>
            <a:spLocks noChangeAspect="1"/>
          </p:cNvSpPr>
          <p:nvPr/>
        </p:nvSpPr>
        <p:spPr>
          <a:xfrm>
            <a:off x="9408772" y="1073117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CB1EF2A-8413-2D84-356A-FDC9FCCBD995}"/>
              </a:ext>
            </a:extLst>
          </p:cNvPr>
          <p:cNvSpPr>
            <a:spLocks noChangeAspect="1"/>
          </p:cNvSpPr>
          <p:nvPr/>
        </p:nvSpPr>
        <p:spPr>
          <a:xfrm>
            <a:off x="10062523" y="1343819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08ABE8E-14CD-23AC-FB16-EBFB41DD84ED}"/>
              </a:ext>
            </a:extLst>
          </p:cNvPr>
          <p:cNvSpPr>
            <a:spLocks noChangeAspect="1"/>
          </p:cNvSpPr>
          <p:nvPr/>
        </p:nvSpPr>
        <p:spPr>
          <a:xfrm>
            <a:off x="10859990" y="874862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B5F2545-83CC-694E-2192-7CA7C2C769BA}"/>
              </a:ext>
            </a:extLst>
          </p:cNvPr>
          <p:cNvSpPr>
            <a:spLocks noChangeAspect="1"/>
          </p:cNvSpPr>
          <p:nvPr/>
        </p:nvSpPr>
        <p:spPr>
          <a:xfrm>
            <a:off x="9622657" y="2758348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2DAB90-1743-269A-E75F-0E08BEAF5D8D}"/>
              </a:ext>
            </a:extLst>
          </p:cNvPr>
          <p:cNvSpPr>
            <a:spLocks noChangeAspect="1"/>
          </p:cNvSpPr>
          <p:nvPr/>
        </p:nvSpPr>
        <p:spPr>
          <a:xfrm>
            <a:off x="10475572" y="2139917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FB953FA-1DB1-C019-9FDC-C74ECDAE9C78}"/>
              </a:ext>
            </a:extLst>
          </p:cNvPr>
          <p:cNvSpPr>
            <a:spLocks noChangeAspect="1"/>
          </p:cNvSpPr>
          <p:nvPr/>
        </p:nvSpPr>
        <p:spPr>
          <a:xfrm>
            <a:off x="11312959" y="2259254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EDA1100-8014-1CB4-CEB8-2351FFA71401}"/>
              </a:ext>
            </a:extLst>
          </p:cNvPr>
          <p:cNvSpPr>
            <a:spLocks noChangeAspect="1"/>
          </p:cNvSpPr>
          <p:nvPr/>
        </p:nvSpPr>
        <p:spPr>
          <a:xfrm>
            <a:off x="9289435" y="1944995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927C8B8-2613-6B9B-4DF6-21B265DD13CB}"/>
              </a:ext>
            </a:extLst>
          </p:cNvPr>
          <p:cNvSpPr>
            <a:spLocks noChangeAspect="1"/>
          </p:cNvSpPr>
          <p:nvPr/>
        </p:nvSpPr>
        <p:spPr>
          <a:xfrm>
            <a:off x="10660473" y="3042402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557D04B-B38C-9EB1-7EA1-99C28BEACA98}"/>
              </a:ext>
            </a:extLst>
          </p:cNvPr>
          <p:cNvSpPr>
            <a:spLocks noChangeAspect="1"/>
          </p:cNvSpPr>
          <p:nvPr/>
        </p:nvSpPr>
        <p:spPr>
          <a:xfrm>
            <a:off x="10710912" y="1463156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FFF00A0-0243-DDB1-7205-91A079957B4A}"/>
              </a:ext>
            </a:extLst>
          </p:cNvPr>
          <p:cNvGrpSpPr>
            <a:grpSpLocks noChangeAspect="1"/>
          </p:cNvGrpSpPr>
          <p:nvPr/>
        </p:nvGrpSpPr>
        <p:grpSpPr>
          <a:xfrm>
            <a:off x="8565965" y="194875"/>
            <a:ext cx="3435845" cy="3435845"/>
            <a:chOff x="7772400" y="3848478"/>
            <a:chExt cx="2743200" cy="27432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7EA60F9-5EF1-2811-1AFB-B3843BB4572D}"/>
                </a:ext>
              </a:extLst>
            </p:cNvPr>
            <p:cNvCxnSpPr/>
            <p:nvPr/>
          </p:nvCxnSpPr>
          <p:spPr>
            <a:xfrm>
              <a:off x="9143996" y="3848478"/>
              <a:ext cx="0" cy="27432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9ACAAB1-04C4-292A-368C-69AD8E7ECFA8}"/>
                </a:ext>
              </a:extLst>
            </p:cNvPr>
            <p:cNvCxnSpPr/>
            <p:nvPr/>
          </p:nvCxnSpPr>
          <p:spPr>
            <a:xfrm>
              <a:off x="7772400" y="5218805"/>
              <a:ext cx="27432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35ABEC8-7568-179F-3870-4082C3B884BE}"/>
              </a:ext>
            </a:extLst>
          </p:cNvPr>
          <p:cNvSpPr/>
          <p:nvPr/>
        </p:nvSpPr>
        <p:spPr>
          <a:xfrm>
            <a:off x="8793344" y="1528521"/>
            <a:ext cx="2803525" cy="1892300"/>
          </a:xfrm>
          <a:custGeom>
            <a:avLst/>
            <a:gdLst>
              <a:gd name="connsiteX0" fmla="*/ 0 w 2803525"/>
              <a:gd name="connsiteY0" fmla="*/ 1116013 h 1892300"/>
              <a:gd name="connsiteX1" fmla="*/ 1422400 w 2803525"/>
              <a:gd name="connsiteY1" fmla="*/ 1892300 h 1892300"/>
              <a:gd name="connsiteX2" fmla="*/ 2636837 w 2803525"/>
              <a:gd name="connsiteY2" fmla="*/ 1358900 h 1892300"/>
              <a:gd name="connsiteX3" fmla="*/ 2803525 w 2803525"/>
              <a:gd name="connsiteY3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3525" h="1892300">
                <a:moveTo>
                  <a:pt x="0" y="1116013"/>
                </a:moveTo>
                <a:lnTo>
                  <a:pt x="1422400" y="1892300"/>
                </a:lnTo>
                <a:lnTo>
                  <a:pt x="2636837" y="1358900"/>
                </a:lnTo>
                <a:lnTo>
                  <a:pt x="2803525" y="0"/>
                </a:lnTo>
              </a:path>
            </a:pathLst>
          </a:cu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4E23E4C-0935-B0C7-3EC6-7CD5F0924300}"/>
              </a:ext>
            </a:extLst>
          </p:cNvPr>
          <p:cNvSpPr>
            <a:spLocks noChangeAspect="1"/>
          </p:cNvSpPr>
          <p:nvPr/>
        </p:nvSpPr>
        <p:spPr>
          <a:xfrm>
            <a:off x="8729516" y="2584796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A1D1ABC-3871-78B5-5A1C-125AB3B9D4A0}"/>
              </a:ext>
            </a:extLst>
          </p:cNvPr>
          <p:cNvSpPr>
            <a:spLocks noChangeAspect="1"/>
          </p:cNvSpPr>
          <p:nvPr/>
        </p:nvSpPr>
        <p:spPr>
          <a:xfrm>
            <a:off x="11533932" y="1470648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72903AB-76A3-6DD9-E438-546144607920}"/>
              </a:ext>
            </a:extLst>
          </p:cNvPr>
          <p:cNvSpPr>
            <a:spLocks noChangeAspect="1"/>
          </p:cNvSpPr>
          <p:nvPr/>
        </p:nvSpPr>
        <p:spPr>
          <a:xfrm>
            <a:off x="11372627" y="2838162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367A77A-9CEF-F710-8AD2-7F814587D18C}"/>
              </a:ext>
            </a:extLst>
          </p:cNvPr>
          <p:cNvSpPr>
            <a:spLocks noChangeAspect="1"/>
          </p:cNvSpPr>
          <p:nvPr/>
        </p:nvSpPr>
        <p:spPr>
          <a:xfrm>
            <a:off x="10153422" y="3354456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Upper envelope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lower hull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of a simplex on the lower hull: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There is a non-vertical plane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The points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are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All other points are above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be the affine function whose graph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dirty="0"/>
                  <a:t>Taking the duals:</a:t>
                </a:r>
              </a:p>
              <a:p>
                <a:pPr lvl="2"/>
                <a:r>
                  <a:rPr lang="en-US" dirty="0"/>
                  <a:t>The dual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lies on the graphs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dual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above the graphs of all the other points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Writing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we have: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vertex of the upper envelope.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  <a:blipFill>
                <a:blip r:embed="rId3"/>
                <a:stretch>
                  <a:fillRect l="-1217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9FDF43B-6885-EB74-127F-C8F74D33F60F}"/>
              </a:ext>
            </a:extLst>
          </p:cNvPr>
          <p:cNvSpPr/>
          <p:nvPr/>
        </p:nvSpPr>
        <p:spPr>
          <a:xfrm>
            <a:off x="8797096" y="928446"/>
            <a:ext cx="2803525" cy="2489200"/>
          </a:xfrm>
          <a:custGeom>
            <a:avLst/>
            <a:gdLst>
              <a:gd name="connsiteX0" fmla="*/ 676275 w 2809875"/>
              <a:gd name="connsiteY0" fmla="*/ 206375 h 2489200"/>
              <a:gd name="connsiteX1" fmla="*/ 0 w 2809875"/>
              <a:gd name="connsiteY1" fmla="*/ 1714500 h 2489200"/>
              <a:gd name="connsiteX2" fmla="*/ 1412875 w 2809875"/>
              <a:gd name="connsiteY2" fmla="*/ 2489200 h 2489200"/>
              <a:gd name="connsiteX3" fmla="*/ 2809875 w 2809875"/>
              <a:gd name="connsiteY3" fmla="*/ 2085975 h 2489200"/>
              <a:gd name="connsiteX4" fmla="*/ 2803525 w 2809875"/>
              <a:gd name="connsiteY4" fmla="*/ 596900 h 2489200"/>
              <a:gd name="connsiteX5" fmla="*/ 2124075 w 2809875"/>
              <a:gd name="connsiteY5" fmla="*/ 0 h 2489200"/>
              <a:gd name="connsiteX6" fmla="*/ 676275 w 280987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803525 w 2803525"/>
              <a:gd name="connsiteY3" fmla="*/ 596900 h 2489200"/>
              <a:gd name="connsiteX4" fmla="*/ 2124075 w 2803525"/>
              <a:gd name="connsiteY4" fmla="*/ 0 h 2489200"/>
              <a:gd name="connsiteX5" fmla="*/ 676275 w 2803525"/>
              <a:gd name="connsiteY5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525" h="2489200">
                <a:moveTo>
                  <a:pt x="676275" y="206375"/>
                </a:moveTo>
                <a:lnTo>
                  <a:pt x="0" y="1714500"/>
                </a:lnTo>
                <a:lnTo>
                  <a:pt x="1412875" y="2489200"/>
                </a:lnTo>
                <a:lnTo>
                  <a:pt x="2632178" y="1960763"/>
                </a:lnTo>
                <a:lnTo>
                  <a:pt x="2803525" y="596900"/>
                </a:lnTo>
                <a:lnTo>
                  <a:pt x="2124075" y="0"/>
                </a:lnTo>
                <a:lnTo>
                  <a:pt x="676275" y="206375"/>
                </a:ln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CBBB4FD-DDE8-754A-16F3-B943E26C36F6}"/>
              </a:ext>
            </a:extLst>
          </p:cNvPr>
          <p:cNvSpPr>
            <a:spLocks noChangeAspect="1"/>
          </p:cNvSpPr>
          <p:nvPr/>
        </p:nvSpPr>
        <p:spPr>
          <a:xfrm>
            <a:off x="9408772" y="1073117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CB1EF2A-8413-2D84-356A-FDC9FCCBD995}"/>
              </a:ext>
            </a:extLst>
          </p:cNvPr>
          <p:cNvSpPr>
            <a:spLocks noChangeAspect="1"/>
          </p:cNvSpPr>
          <p:nvPr/>
        </p:nvSpPr>
        <p:spPr>
          <a:xfrm>
            <a:off x="10062523" y="1343819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08ABE8E-14CD-23AC-FB16-EBFB41DD84ED}"/>
              </a:ext>
            </a:extLst>
          </p:cNvPr>
          <p:cNvSpPr>
            <a:spLocks noChangeAspect="1"/>
          </p:cNvSpPr>
          <p:nvPr/>
        </p:nvSpPr>
        <p:spPr>
          <a:xfrm>
            <a:off x="10859990" y="874862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B5F2545-83CC-694E-2192-7CA7C2C769BA}"/>
              </a:ext>
            </a:extLst>
          </p:cNvPr>
          <p:cNvSpPr>
            <a:spLocks noChangeAspect="1"/>
          </p:cNvSpPr>
          <p:nvPr/>
        </p:nvSpPr>
        <p:spPr>
          <a:xfrm>
            <a:off x="9622657" y="2758348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2DAB90-1743-269A-E75F-0E08BEAF5D8D}"/>
              </a:ext>
            </a:extLst>
          </p:cNvPr>
          <p:cNvSpPr>
            <a:spLocks noChangeAspect="1"/>
          </p:cNvSpPr>
          <p:nvPr/>
        </p:nvSpPr>
        <p:spPr>
          <a:xfrm>
            <a:off x="10475572" y="2139917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FB953FA-1DB1-C019-9FDC-C74ECDAE9C78}"/>
              </a:ext>
            </a:extLst>
          </p:cNvPr>
          <p:cNvSpPr>
            <a:spLocks noChangeAspect="1"/>
          </p:cNvSpPr>
          <p:nvPr/>
        </p:nvSpPr>
        <p:spPr>
          <a:xfrm>
            <a:off x="11312959" y="2259254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EDA1100-8014-1CB4-CEB8-2351FFA71401}"/>
              </a:ext>
            </a:extLst>
          </p:cNvPr>
          <p:cNvSpPr>
            <a:spLocks noChangeAspect="1"/>
          </p:cNvSpPr>
          <p:nvPr/>
        </p:nvSpPr>
        <p:spPr>
          <a:xfrm>
            <a:off x="9289435" y="1944995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927C8B8-2613-6B9B-4DF6-21B265DD13CB}"/>
              </a:ext>
            </a:extLst>
          </p:cNvPr>
          <p:cNvSpPr>
            <a:spLocks noChangeAspect="1"/>
          </p:cNvSpPr>
          <p:nvPr/>
        </p:nvSpPr>
        <p:spPr>
          <a:xfrm>
            <a:off x="10660473" y="3042402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557D04B-B38C-9EB1-7EA1-99C28BEACA98}"/>
              </a:ext>
            </a:extLst>
          </p:cNvPr>
          <p:cNvSpPr>
            <a:spLocks noChangeAspect="1"/>
          </p:cNvSpPr>
          <p:nvPr/>
        </p:nvSpPr>
        <p:spPr>
          <a:xfrm>
            <a:off x="10710912" y="1463156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FFF00A0-0243-DDB1-7205-91A079957B4A}"/>
              </a:ext>
            </a:extLst>
          </p:cNvPr>
          <p:cNvGrpSpPr>
            <a:grpSpLocks noChangeAspect="1"/>
          </p:cNvGrpSpPr>
          <p:nvPr/>
        </p:nvGrpSpPr>
        <p:grpSpPr>
          <a:xfrm>
            <a:off x="8565965" y="194875"/>
            <a:ext cx="3435845" cy="3435845"/>
            <a:chOff x="7772400" y="3848478"/>
            <a:chExt cx="2743200" cy="27432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7EA60F9-5EF1-2811-1AFB-B3843BB4572D}"/>
                </a:ext>
              </a:extLst>
            </p:cNvPr>
            <p:cNvCxnSpPr/>
            <p:nvPr/>
          </p:nvCxnSpPr>
          <p:spPr>
            <a:xfrm>
              <a:off x="9143996" y="3848478"/>
              <a:ext cx="0" cy="27432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9ACAAB1-04C4-292A-368C-69AD8E7ECFA8}"/>
                </a:ext>
              </a:extLst>
            </p:cNvPr>
            <p:cNvCxnSpPr/>
            <p:nvPr/>
          </p:nvCxnSpPr>
          <p:spPr>
            <a:xfrm>
              <a:off x="7772400" y="5218805"/>
              <a:ext cx="27432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35ABEC8-7568-179F-3870-4082C3B884BE}"/>
              </a:ext>
            </a:extLst>
          </p:cNvPr>
          <p:cNvSpPr/>
          <p:nvPr/>
        </p:nvSpPr>
        <p:spPr>
          <a:xfrm>
            <a:off x="8793344" y="1528521"/>
            <a:ext cx="2803525" cy="1892300"/>
          </a:xfrm>
          <a:custGeom>
            <a:avLst/>
            <a:gdLst>
              <a:gd name="connsiteX0" fmla="*/ 0 w 2803525"/>
              <a:gd name="connsiteY0" fmla="*/ 1116013 h 1892300"/>
              <a:gd name="connsiteX1" fmla="*/ 1422400 w 2803525"/>
              <a:gd name="connsiteY1" fmla="*/ 1892300 h 1892300"/>
              <a:gd name="connsiteX2" fmla="*/ 2636837 w 2803525"/>
              <a:gd name="connsiteY2" fmla="*/ 1358900 h 1892300"/>
              <a:gd name="connsiteX3" fmla="*/ 2803525 w 2803525"/>
              <a:gd name="connsiteY3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3525" h="1892300">
                <a:moveTo>
                  <a:pt x="0" y="1116013"/>
                </a:moveTo>
                <a:lnTo>
                  <a:pt x="1422400" y="1892300"/>
                </a:lnTo>
                <a:lnTo>
                  <a:pt x="2636837" y="1358900"/>
                </a:lnTo>
                <a:lnTo>
                  <a:pt x="2803525" y="0"/>
                </a:lnTo>
              </a:path>
            </a:pathLst>
          </a:cu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4E23E4C-0935-B0C7-3EC6-7CD5F0924300}"/>
              </a:ext>
            </a:extLst>
          </p:cNvPr>
          <p:cNvSpPr>
            <a:spLocks noChangeAspect="1"/>
          </p:cNvSpPr>
          <p:nvPr/>
        </p:nvSpPr>
        <p:spPr>
          <a:xfrm>
            <a:off x="8729516" y="2584796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A1D1ABC-3871-78B5-5A1C-125AB3B9D4A0}"/>
              </a:ext>
            </a:extLst>
          </p:cNvPr>
          <p:cNvSpPr>
            <a:spLocks noChangeAspect="1"/>
          </p:cNvSpPr>
          <p:nvPr/>
        </p:nvSpPr>
        <p:spPr>
          <a:xfrm>
            <a:off x="11533932" y="1470648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72903AB-76A3-6DD9-E438-546144607920}"/>
              </a:ext>
            </a:extLst>
          </p:cNvPr>
          <p:cNvSpPr>
            <a:spLocks noChangeAspect="1"/>
          </p:cNvSpPr>
          <p:nvPr/>
        </p:nvSpPr>
        <p:spPr>
          <a:xfrm>
            <a:off x="11372627" y="2838162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367A77A-9CEF-F710-8AD2-7F814587D18C}"/>
              </a:ext>
            </a:extLst>
          </p:cNvPr>
          <p:cNvSpPr>
            <a:spLocks noChangeAspect="1"/>
          </p:cNvSpPr>
          <p:nvPr/>
        </p:nvSpPr>
        <p:spPr>
          <a:xfrm>
            <a:off x="10153422" y="3354456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2979B-661C-6F7D-E206-5CB918435593}"/>
              </a:ext>
            </a:extLst>
          </p:cNvPr>
          <p:cNvSpPr txBox="1"/>
          <p:nvPr/>
        </p:nvSpPr>
        <p:spPr>
          <a:xfrm>
            <a:off x="2145175" y="6200487"/>
            <a:ext cx="790165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The proof in the other direction is analogous</a:t>
            </a:r>
          </a:p>
        </p:txBody>
      </p:sp>
    </p:spTree>
    <p:extLst>
      <p:ext uri="{BB962C8B-B14F-4D97-AF65-F5344CB8AC3E}">
        <p14:creationId xmlns:p14="http://schemas.microsoft.com/office/powerpoint/2010/main" val="3301185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9892-E43D-ED83-6787-3BB0C82E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multi-label segmentation (version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4A027-A0B7-AA7B-7BC9-A74EE351C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535680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For each (d+1)-tuple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914400" lvl="2" indent="0">
                  <a:buNone/>
                  <a:tabLst>
                    <a:tab pos="914400" algn="l"/>
                  </a:tabLst>
                </a:pPr>
                <a:r>
                  <a:rPr lang="en-US" dirty="0">
                    <a:latin typeface="Consolas" panose="020B0609020204030204" pitchFamily="49" charset="0"/>
                  </a:rPr>
                  <a:t>Compute the point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latin typeface="Consolas" panose="020B0609020204030204" pitchFamily="49" charset="0"/>
                  </a:rPr>
                  <a:t>s.t.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1371600" lvl="3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is in the original simplex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1828800" lvl="4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the vertex list (with annotations)</a:t>
                </a:r>
              </a:p>
              <a:p>
                <a:pPr marL="0" indent="0">
                  <a:buNone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Compute the convex hull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457200" lvl="1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-dimensional simplex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914400" lvl="2" indent="0">
                  <a:buNone/>
                  <a:tabLst>
                    <a:tab pos="914400" algn="l"/>
                  </a:tabLst>
                </a:pPr>
                <a:r>
                  <a:rPr lang="en-US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is on the lower hull</a:t>
                </a:r>
              </a:p>
              <a:p>
                <a:pPr marL="1371600" lvl="3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Compute the affine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whose graph contains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1371600" lvl="3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be the dual</a:t>
                </a:r>
              </a:p>
              <a:p>
                <a:pPr marL="1371600" lvl="3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is in the original simplex</a:t>
                </a:r>
              </a:p>
              <a:p>
                <a:pPr marL="1828800" lvl="4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the vertex list (with annotations)</a:t>
                </a:r>
              </a:p>
              <a:p>
                <a:pPr marL="1828800" lvl="4" indent="0">
                  <a:buNone/>
                  <a:tabLst>
                    <a:tab pos="914400" algn="l"/>
                  </a:tabLst>
                </a:pPr>
                <a:endParaRPr lang="en-US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4A027-A0B7-AA7B-7BC9-A74EE351C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535680"/>
              </a:xfrm>
              <a:blipFill>
                <a:blip r:embed="rId2"/>
                <a:stretch>
                  <a:fillRect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3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9892-E43D-ED83-6787-3BB0C82E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multi-label segmentation (version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4A027-A0B7-AA7B-7BC9-A74EE351C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535680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For each (d+1)-tuple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914400" lvl="2" indent="0">
                  <a:buNone/>
                  <a:tabLst>
                    <a:tab pos="914400" algn="l"/>
                  </a:tabLst>
                </a:pPr>
                <a:r>
                  <a:rPr lang="en-US" dirty="0">
                    <a:latin typeface="Consolas" panose="020B0609020204030204" pitchFamily="49" charset="0"/>
                  </a:rPr>
                  <a:t>Compute the point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latin typeface="Consolas" panose="020B0609020204030204" pitchFamily="49" charset="0"/>
                  </a:rPr>
                  <a:t>s.t.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1371600" lvl="3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is in the original simplex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1828800" lvl="4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the vertex list (with annotations)</a:t>
                </a:r>
              </a:p>
              <a:p>
                <a:pPr marL="0" indent="0">
                  <a:buNone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Compute the convex hull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457200" lvl="1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-dimensional simplex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914400" lvl="2" indent="0">
                  <a:buNone/>
                  <a:tabLst>
                    <a:tab pos="914400" algn="l"/>
                  </a:tabLst>
                </a:pPr>
                <a:r>
                  <a:rPr lang="en-US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is on the lower hull</a:t>
                </a:r>
              </a:p>
              <a:p>
                <a:pPr marL="1371600" lvl="3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be the intersection point at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1371600" lvl="3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is in the original simplex</a:t>
                </a:r>
              </a:p>
              <a:p>
                <a:pPr marL="1828800" lvl="4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the vertex list (with annotations)</a:t>
                </a:r>
              </a:p>
              <a:p>
                <a:pPr marL="1828800" lvl="4" indent="0">
                  <a:buNone/>
                  <a:tabLst>
                    <a:tab pos="914400" algn="l"/>
                  </a:tabLst>
                </a:pPr>
                <a:endParaRPr lang="en-US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4A027-A0B7-AA7B-7BC9-A74EE351C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535680"/>
              </a:xfrm>
              <a:blipFill>
                <a:blip r:embed="rId2"/>
                <a:stretch>
                  <a:fillRect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93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369-6D30-2FC0-EB57-2996466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Multi-label segmentation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7E9E0-4E05-6322-345A-6044E5BCC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Per-simplex algorithm:</a:t>
                </a:r>
              </a:p>
              <a:p>
                <a:pPr marL="0" indent="0"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  <a:p>
                <a:pPr marL="457200" lvl="1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For each (d+1)-tuple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914400" lvl="2" indent="0">
                  <a:buNone/>
                  <a:tabLst>
                    <a:tab pos="914400" algn="l"/>
                  </a:tabLst>
                </a:pPr>
                <a:r>
                  <a:rPr lang="en-US" dirty="0">
                    <a:latin typeface="Consolas" panose="020B0609020204030204" pitchFamily="49" charset="0"/>
                  </a:rPr>
                  <a:t>Compute the point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latin typeface="Consolas" panose="020B0609020204030204" pitchFamily="49" charset="0"/>
                  </a:rPr>
                  <a:t>s.t.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1371600" lvl="3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is in the simplex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1828800" lvl="4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the vertex list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7E9E0-4E05-6322-345A-6044E5BCC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53F045-B354-6515-51E3-404BBFC54B99}"/>
                  </a:ext>
                </a:extLst>
              </p:cNvPr>
              <p:cNvSpPr txBox="1"/>
              <p:nvPr/>
            </p:nvSpPr>
            <p:spPr>
              <a:xfrm>
                <a:off x="3340317" y="5560705"/>
                <a:ext cx="5522794" cy="5786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Per simplex complexity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!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53F045-B354-6515-51E3-404BBFC54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317" y="5560705"/>
                <a:ext cx="5522794" cy="578685"/>
              </a:xfrm>
              <a:prstGeom prst="rect">
                <a:avLst/>
              </a:prstGeom>
              <a:blipFill>
                <a:blip r:embed="rId3"/>
                <a:stretch>
                  <a:fillRect l="-2088" t="-2020" r="-989" b="-2222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609369-6D30-2FC0-EB57-29964664E0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Multi-label segmentation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609369-6D30-2FC0-EB57-29964664E0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7E9E0-4E05-6322-345A-6044E5BCC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Given an edge on the real line</a:t>
                </a:r>
              </a:p>
              <a:p>
                <a:pPr lvl="1"/>
                <a:r>
                  <a:rPr lang="en-US" dirty="0"/>
                  <a:t>Consider the graphs of the affine functions</a:t>
                </a:r>
              </a:p>
              <a:p>
                <a:pPr lvl="1"/>
                <a:r>
                  <a:rPr lang="en-US" dirty="0"/>
                  <a:t>Our goal is to find the positions where:</a:t>
                </a:r>
              </a:p>
              <a:p>
                <a:pPr lvl="2"/>
                <a:r>
                  <a:rPr lang="en-US" dirty="0"/>
                  <a:t>Two functions are equal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their graphs intersect</a:t>
                </a:r>
              </a:p>
              <a:p>
                <a:pPr lvl="2"/>
                <a:r>
                  <a:rPr lang="en-US" dirty="0"/>
                  <a:t>The two functions dominate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the point of intersection is above the other graphs</a:t>
                </a:r>
              </a:p>
              <a:p>
                <a:pPr lvl="1">
                  <a:buFont typeface="Wingdings" panose="05000000000000000000" pitchFamily="2" charset="2"/>
                  <a:buChar char="û"/>
                </a:pPr>
                <a:r>
                  <a:rPr lang="en-US" dirty="0"/>
                  <a:t>Our implementation does this by:</a:t>
                </a:r>
              </a:p>
              <a:p>
                <a:pPr lvl="2"/>
                <a:r>
                  <a:rPr lang="en-US" dirty="0"/>
                  <a:t>Trying </a:t>
                </a:r>
                <a:r>
                  <a:rPr lang="en-US" b="1" dirty="0"/>
                  <a:t>all</a:t>
                </a:r>
                <a:r>
                  <a:rPr lang="en-US" dirty="0"/>
                  <a:t> intersections</a:t>
                </a:r>
              </a:p>
              <a:p>
                <a:pPr lvl="2"/>
                <a:r>
                  <a:rPr lang="en-US" dirty="0"/>
                  <a:t>Testing if they dominate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7E9E0-4E05-6322-345A-6044E5BCC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2A7D4C-037F-6918-CD90-7EDEE7978964}"/>
              </a:ext>
            </a:extLst>
          </p:cNvPr>
          <p:cNvCxnSpPr/>
          <p:nvPr/>
        </p:nvCxnSpPr>
        <p:spPr>
          <a:xfrm>
            <a:off x="1965960" y="6183820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5DA1C0-5A37-AE34-08A6-EA7A79A290DE}"/>
              </a:ext>
            </a:extLst>
          </p:cNvPr>
          <p:cNvGrpSpPr/>
          <p:nvPr/>
        </p:nvGrpSpPr>
        <p:grpSpPr>
          <a:xfrm>
            <a:off x="1965960" y="4302227"/>
            <a:ext cx="8594684" cy="2121825"/>
            <a:chOff x="1965960" y="4302227"/>
            <a:chExt cx="8594684" cy="212182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C77C51-D708-C4E6-AD36-97E2BDFAA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960" y="4556506"/>
              <a:ext cx="8229600" cy="186754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125DB8-694D-2C13-0B73-56CFCDF130AE}"/>
                    </a:ext>
                  </a:extLst>
                </p:cNvPr>
                <p:cNvSpPr txBox="1"/>
                <p:nvPr/>
              </p:nvSpPr>
              <p:spPr>
                <a:xfrm>
                  <a:off x="10131552" y="4302227"/>
                  <a:ext cx="429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125DB8-694D-2C13-0B73-56CFCDF13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552" y="4302227"/>
                  <a:ext cx="42909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A9236C9-5764-1CC4-37B1-B549EBDF28C3}"/>
              </a:ext>
            </a:extLst>
          </p:cNvPr>
          <p:cNvGrpSpPr/>
          <p:nvPr/>
        </p:nvGrpSpPr>
        <p:grpSpPr>
          <a:xfrm>
            <a:off x="1965960" y="5015581"/>
            <a:ext cx="8594684" cy="727685"/>
            <a:chOff x="1965960" y="4967946"/>
            <a:chExt cx="8594684" cy="72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B3F7BC-6129-7F0A-9A7C-DEB06E3F2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960" y="5137692"/>
              <a:ext cx="8229600" cy="557939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344F6E5-1026-5287-3A22-508E4E59A85A}"/>
                    </a:ext>
                  </a:extLst>
                </p:cNvPr>
                <p:cNvSpPr txBox="1"/>
                <p:nvPr/>
              </p:nvSpPr>
              <p:spPr>
                <a:xfrm>
                  <a:off x="10131552" y="4967946"/>
                  <a:ext cx="429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344F6E5-1026-5287-3A22-508E4E59A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552" y="4967946"/>
                  <a:ext cx="42909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52EB9A-4D63-BB4E-F072-53DFD74D1F0D}"/>
              </a:ext>
            </a:extLst>
          </p:cNvPr>
          <p:cNvGrpSpPr/>
          <p:nvPr/>
        </p:nvGrpSpPr>
        <p:grpSpPr>
          <a:xfrm>
            <a:off x="1965960" y="4554428"/>
            <a:ext cx="8594684" cy="1187384"/>
            <a:chOff x="1965960" y="4554428"/>
            <a:chExt cx="8594684" cy="118738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CED3A32-6B90-6012-426B-00120AC5C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960" y="4764589"/>
              <a:ext cx="8229600" cy="977223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F7EF1EE-1BAA-2AC7-0DE9-F8F6FE58C115}"/>
                    </a:ext>
                  </a:extLst>
                </p:cNvPr>
                <p:cNvSpPr txBox="1"/>
                <p:nvPr/>
              </p:nvSpPr>
              <p:spPr>
                <a:xfrm>
                  <a:off x="10131552" y="4554428"/>
                  <a:ext cx="429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F7EF1EE-1BAA-2AC7-0DE9-F8F6FE58C1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552" y="4554428"/>
                  <a:ext cx="42909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5748C8D-0369-AD7E-BC97-3284545D131C}"/>
              </a:ext>
            </a:extLst>
          </p:cNvPr>
          <p:cNvGrpSpPr/>
          <p:nvPr/>
        </p:nvGrpSpPr>
        <p:grpSpPr>
          <a:xfrm>
            <a:off x="1965960" y="5589412"/>
            <a:ext cx="8594684" cy="460631"/>
            <a:chOff x="1965960" y="5589412"/>
            <a:chExt cx="8594684" cy="46063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C8B3D8-DC99-CBFE-467C-5EA8425CA85B}"/>
                </a:ext>
              </a:extLst>
            </p:cNvPr>
            <p:cNvCxnSpPr>
              <a:cxnSpLocks/>
            </p:cNvCxnSpPr>
            <p:nvPr/>
          </p:nvCxnSpPr>
          <p:spPr>
            <a:xfrm>
              <a:off x="1965960" y="5589412"/>
              <a:ext cx="8229600" cy="29448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10B58C7-2B55-317C-F20E-0A60DE8A4BC9}"/>
                    </a:ext>
                  </a:extLst>
                </p:cNvPr>
                <p:cNvSpPr txBox="1"/>
                <p:nvPr/>
              </p:nvSpPr>
              <p:spPr>
                <a:xfrm>
                  <a:off x="10131552" y="5680711"/>
                  <a:ext cx="429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10B58C7-2B55-317C-F20E-0A60DE8A4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552" y="5680711"/>
                  <a:ext cx="42909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76B204-B370-223B-F82B-4160602E547C}"/>
              </a:ext>
            </a:extLst>
          </p:cNvPr>
          <p:cNvGrpSpPr/>
          <p:nvPr/>
        </p:nvGrpSpPr>
        <p:grpSpPr>
          <a:xfrm>
            <a:off x="1965960" y="4964624"/>
            <a:ext cx="8585642" cy="1605088"/>
            <a:chOff x="1965960" y="4964624"/>
            <a:chExt cx="8585642" cy="160508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77FBA5-2952-AB2D-6943-25ED0393EB7E}"/>
                </a:ext>
              </a:extLst>
            </p:cNvPr>
            <p:cNvCxnSpPr>
              <a:cxnSpLocks/>
            </p:cNvCxnSpPr>
            <p:nvPr/>
          </p:nvCxnSpPr>
          <p:spPr>
            <a:xfrm>
              <a:off x="1965960" y="4964624"/>
              <a:ext cx="8229600" cy="138968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49574BA-ADB5-D871-F17B-5E929B9C58A0}"/>
                    </a:ext>
                  </a:extLst>
                </p:cNvPr>
                <p:cNvSpPr txBox="1"/>
                <p:nvPr/>
              </p:nvSpPr>
              <p:spPr>
                <a:xfrm>
                  <a:off x="10131552" y="6200380"/>
                  <a:ext cx="4200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49574BA-ADB5-D871-F17B-5E929B9C5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552" y="6200380"/>
                  <a:ext cx="42005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0A5B1D-D390-7D42-359B-4F3B22725742}"/>
              </a:ext>
            </a:extLst>
          </p:cNvPr>
          <p:cNvGrpSpPr/>
          <p:nvPr/>
        </p:nvGrpSpPr>
        <p:grpSpPr>
          <a:xfrm>
            <a:off x="1965960" y="5165324"/>
            <a:ext cx="8594684" cy="460631"/>
            <a:chOff x="1965960" y="5589412"/>
            <a:chExt cx="8594684" cy="46063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A59C3D7-1F51-FF03-9616-2A8D906B68A3}"/>
                </a:ext>
              </a:extLst>
            </p:cNvPr>
            <p:cNvCxnSpPr>
              <a:cxnSpLocks/>
            </p:cNvCxnSpPr>
            <p:nvPr/>
          </p:nvCxnSpPr>
          <p:spPr>
            <a:xfrm>
              <a:off x="1965960" y="5589412"/>
              <a:ext cx="8229600" cy="29448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C6019B4-E5DB-6DD5-C592-84E6C8BA33E6}"/>
                    </a:ext>
                  </a:extLst>
                </p:cNvPr>
                <p:cNvSpPr txBox="1"/>
                <p:nvPr/>
              </p:nvSpPr>
              <p:spPr>
                <a:xfrm>
                  <a:off x="10131552" y="5680711"/>
                  <a:ext cx="429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C6019B4-E5DB-6DD5-C592-84E6C8BA3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552" y="5680711"/>
                  <a:ext cx="42909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7BFF1D-7F8C-A35C-8935-F4A2A6E07828}"/>
              </a:ext>
            </a:extLst>
          </p:cNvPr>
          <p:cNvGrpSpPr/>
          <p:nvPr/>
        </p:nvGrpSpPr>
        <p:grpSpPr>
          <a:xfrm>
            <a:off x="5085675" y="6070412"/>
            <a:ext cx="2069181" cy="229804"/>
            <a:chOff x="6080991" y="6070412"/>
            <a:chExt cx="2069181" cy="22980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EAEB58D-B2DB-FB20-B15C-5D398CBF5DBF}"/>
                </a:ext>
              </a:extLst>
            </p:cNvPr>
            <p:cNvCxnSpPr/>
            <p:nvPr/>
          </p:nvCxnSpPr>
          <p:spPr>
            <a:xfrm>
              <a:off x="8150172" y="6071616"/>
              <a:ext cx="0" cy="2286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A237052-4897-4E18-8194-2B215737990C}"/>
                </a:ext>
              </a:extLst>
            </p:cNvPr>
            <p:cNvCxnSpPr/>
            <p:nvPr/>
          </p:nvCxnSpPr>
          <p:spPr>
            <a:xfrm>
              <a:off x="6088251" y="6183820"/>
              <a:ext cx="2057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3BA35EC-868D-E728-22DC-5AA5867B43B7}"/>
                </a:ext>
              </a:extLst>
            </p:cNvPr>
            <p:cNvCxnSpPr/>
            <p:nvPr/>
          </p:nvCxnSpPr>
          <p:spPr>
            <a:xfrm>
              <a:off x="6080991" y="6070412"/>
              <a:ext cx="0" cy="2286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754F3F2-0B3A-9C48-FA15-6F9AFBE10C58}"/>
              </a:ext>
            </a:extLst>
          </p:cNvPr>
          <p:cNvGrpSpPr/>
          <p:nvPr/>
        </p:nvGrpSpPr>
        <p:grpSpPr>
          <a:xfrm>
            <a:off x="3441549" y="4952081"/>
            <a:ext cx="4843807" cy="1231739"/>
            <a:chOff x="3441549" y="4952081"/>
            <a:chExt cx="4843807" cy="123173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D8C495-431C-4F5D-DB3C-868742BF2096}"/>
                </a:ext>
              </a:extLst>
            </p:cNvPr>
            <p:cNvCxnSpPr>
              <a:cxnSpLocks/>
            </p:cNvCxnSpPr>
            <p:nvPr/>
          </p:nvCxnSpPr>
          <p:spPr>
            <a:xfrm>
              <a:off x="3483462" y="5218885"/>
              <a:ext cx="0" cy="95807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FF1DEBE-85F9-01E1-4A3E-B532D941C2CF}"/>
                </a:ext>
              </a:extLst>
            </p:cNvPr>
            <p:cNvCxnSpPr>
              <a:cxnSpLocks/>
            </p:cNvCxnSpPr>
            <p:nvPr/>
          </p:nvCxnSpPr>
          <p:spPr>
            <a:xfrm>
              <a:off x="8243443" y="4998195"/>
              <a:ext cx="0" cy="11856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18C289E-9CB4-7EB2-F8C3-D63AA4C561D6}"/>
                </a:ext>
              </a:extLst>
            </p:cNvPr>
            <p:cNvCxnSpPr>
              <a:cxnSpLocks/>
            </p:cNvCxnSpPr>
            <p:nvPr/>
          </p:nvCxnSpPr>
          <p:spPr>
            <a:xfrm>
              <a:off x="5671364" y="5295801"/>
              <a:ext cx="0" cy="88116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7573E7B-7A78-CFA0-4E8A-38D1604ECD9C}"/>
                </a:ext>
              </a:extLst>
            </p:cNvPr>
            <p:cNvGrpSpPr/>
            <p:nvPr/>
          </p:nvGrpSpPr>
          <p:grpSpPr>
            <a:xfrm>
              <a:off x="3441549" y="4952081"/>
              <a:ext cx="4843807" cy="384508"/>
              <a:chOff x="3441549" y="4952081"/>
              <a:chExt cx="4843807" cy="384508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D1F42FB-EA53-20D7-070E-E517025D01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04707" y="4952081"/>
                <a:ext cx="80649" cy="80649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AD2CC11-F786-DFB0-FDCA-4C42F6EB51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1040" y="5255940"/>
                <a:ext cx="80649" cy="80649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9B20093-1B68-AEE8-4AAD-4DFC81CDF9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1549" y="5178732"/>
                <a:ext cx="80649" cy="80649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0ACBCBE-245A-EFBF-7232-A3F122806A04}"/>
              </a:ext>
            </a:extLst>
          </p:cNvPr>
          <p:cNvGrpSpPr/>
          <p:nvPr/>
        </p:nvGrpSpPr>
        <p:grpSpPr>
          <a:xfrm>
            <a:off x="1925635" y="5293658"/>
            <a:ext cx="5687932" cy="505749"/>
            <a:chOff x="1925635" y="5293658"/>
            <a:chExt cx="5687932" cy="505749"/>
          </a:xfrm>
          <a:solidFill>
            <a:srgbClr val="FF0000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585F568-0E49-1F11-0023-4D333AD80A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4934" y="5443752"/>
              <a:ext cx="80649" cy="80649"/>
            </a:xfrm>
            <a:prstGeom prst="ellipse">
              <a:avLst/>
            </a:prstGeom>
            <a:grp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57D8779-5E5A-F35D-2A79-41B0499B1E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2084" y="5667015"/>
              <a:ext cx="80649" cy="80649"/>
            </a:xfrm>
            <a:prstGeom prst="ellipse">
              <a:avLst/>
            </a:prstGeom>
            <a:grp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FC6099D-57CE-10AA-5AF8-2160ABE92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7072" y="5549087"/>
              <a:ext cx="80649" cy="80649"/>
            </a:xfrm>
            <a:prstGeom prst="ellipse">
              <a:avLst/>
            </a:prstGeom>
            <a:grp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D73CCB5-B7E3-BB2A-BFAD-E4B3352DBB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8734" y="5418924"/>
              <a:ext cx="80649" cy="80649"/>
            </a:xfrm>
            <a:prstGeom prst="ellipse">
              <a:avLst/>
            </a:prstGeom>
            <a:grp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F4DC7F2-8FF9-B74F-0CBC-BC79E0129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8698" y="5600062"/>
              <a:ext cx="80649" cy="80649"/>
            </a:xfrm>
            <a:prstGeom prst="ellipse">
              <a:avLst/>
            </a:prstGeom>
            <a:grp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50471C-D266-91C5-63BD-C5ECC8F0C4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4498" y="5578817"/>
              <a:ext cx="80649" cy="80649"/>
            </a:xfrm>
            <a:prstGeom prst="ellipse">
              <a:avLst/>
            </a:prstGeom>
            <a:grp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A568FBA-4195-DBB2-6BA7-E346921CE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35" y="5705305"/>
              <a:ext cx="80649" cy="80649"/>
            </a:xfrm>
            <a:prstGeom prst="ellipse">
              <a:avLst/>
            </a:prstGeom>
            <a:grp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BEFB476-6427-E65E-1D34-9D7B11E95A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5145" y="5718758"/>
              <a:ext cx="80649" cy="80649"/>
            </a:xfrm>
            <a:prstGeom prst="ellipse">
              <a:avLst/>
            </a:prstGeom>
            <a:grp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DD59976-673D-5050-5BA5-EF2EB341C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8059" y="5371741"/>
              <a:ext cx="80649" cy="80649"/>
            </a:xfrm>
            <a:prstGeom prst="ellipse">
              <a:avLst/>
            </a:prstGeom>
            <a:grp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980DB4A-4856-4AB3-E36B-9B7622A89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4671" y="5293658"/>
              <a:ext cx="80649" cy="80649"/>
            </a:xfrm>
            <a:prstGeom prst="ellipse">
              <a:avLst/>
            </a:prstGeom>
            <a:grp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CC3E341-0949-1C5A-F724-F135C89E4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2918" y="5331416"/>
              <a:ext cx="80649" cy="80649"/>
            </a:xfrm>
            <a:prstGeom prst="ellipse">
              <a:avLst/>
            </a:prstGeom>
            <a:grp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38B99E4-87B7-60BB-106B-45DAADE8685A}"/>
              </a:ext>
            </a:extLst>
          </p:cNvPr>
          <p:cNvGrpSpPr/>
          <p:nvPr/>
        </p:nvGrpSpPr>
        <p:grpSpPr>
          <a:xfrm>
            <a:off x="1965960" y="6390869"/>
            <a:ext cx="8229600" cy="378806"/>
            <a:chOff x="1965960" y="6390869"/>
            <a:chExt cx="8229600" cy="378806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6C5CEF7-2BBB-2589-2831-F5E4DE3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965960" y="6569712"/>
              <a:ext cx="14963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7942360-8A1A-DE84-F09D-82738F3BCDD8}"/>
                </a:ext>
              </a:extLst>
            </p:cNvPr>
            <p:cNvCxnSpPr>
              <a:cxnSpLocks/>
            </p:cNvCxnSpPr>
            <p:nvPr/>
          </p:nvCxnSpPr>
          <p:spPr>
            <a:xfrm>
              <a:off x="3478698" y="6569712"/>
              <a:ext cx="22090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BC45C4F-7961-86EF-B7C8-8F31FBE0BC8A}"/>
                </a:ext>
              </a:extLst>
            </p:cNvPr>
            <p:cNvCxnSpPr>
              <a:cxnSpLocks/>
            </p:cNvCxnSpPr>
            <p:nvPr/>
          </p:nvCxnSpPr>
          <p:spPr>
            <a:xfrm>
              <a:off x="5699125" y="6569712"/>
              <a:ext cx="254431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2008361-7514-A634-76A3-0BAE893EAAEB}"/>
                </a:ext>
              </a:extLst>
            </p:cNvPr>
            <p:cNvCxnSpPr>
              <a:cxnSpLocks/>
            </p:cNvCxnSpPr>
            <p:nvPr/>
          </p:nvCxnSpPr>
          <p:spPr>
            <a:xfrm>
              <a:off x="8261080" y="6569712"/>
              <a:ext cx="19344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33EEB26-CAD4-AEE2-7E5F-87092C42FAA9}"/>
                    </a:ext>
                  </a:extLst>
                </p:cNvPr>
                <p:cNvSpPr txBox="1"/>
                <p:nvPr/>
              </p:nvSpPr>
              <p:spPr>
                <a:xfrm>
                  <a:off x="2507470" y="6393272"/>
                  <a:ext cx="42005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33EEB26-CAD4-AEE2-7E5F-87092C42F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470" y="6393272"/>
                  <a:ext cx="42005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3329A2C-2E09-48CF-8D7D-CE9E024614A8}"/>
                    </a:ext>
                  </a:extLst>
                </p:cNvPr>
                <p:cNvSpPr txBox="1"/>
                <p:nvPr/>
              </p:nvSpPr>
              <p:spPr>
                <a:xfrm>
                  <a:off x="4367150" y="6391366"/>
                  <a:ext cx="42909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3329A2C-2E09-48CF-8D7D-CE9E02461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150" y="6391366"/>
                  <a:ext cx="42909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10DB56A-C9FF-5E02-5AFC-299D82C7B900}"/>
                    </a:ext>
                  </a:extLst>
                </p:cNvPr>
                <p:cNvSpPr txBox="1"/>
                <p:nvPr/>
              </p:nvSpPr>
              <p:spPr>
                <a:xfrm>
                  <a:off x="6805320" y="6390869"/>
                  <a:ext cx="42909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10DB56A-C9FF-5E02-5AFC-299D82C7B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5320" y="6390869"/>
                  <a:ext cx="42909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F377D05-62CA-5A4C-E56E-F796232285FA}"/>
                    </a:ext>
                  </a:extLst>
                </p:cNvPr>
                <p:cNvSpPr txBox="1"/>
                <p:nvPr/>
              </p:nvSpPr>
              <p:spPr>
                <a:xfrm>
                  <a:off x="9001101" y="6400343"/>
                  <a:ext cx="42909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F377D05-62CA-5A4C-E56E-F79623228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101" y="6400343"/>
                  <a:ext cx="429092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836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A region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said to be </a:t>
                </a:r>
                <a:r>
                  <a:rPr lang="en-US" i="1" dirty="0"/>
                  <a:t>convex</a:t>
                </a:r>
                <a:r>
                  <a:rPr lang="en-US" dirty="0"/>
                  <a:t> if it is the intersection of</a:t>
                </a:r>
                <a:br>
                  <a:rPr lang="en-US" dirty="0"/>
                </a:br>
                <a:r>
                  <a:rPr lang="en-US" dirty="0"/>
                  <a:t>(closed) half-spaces.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3E716D9-11B7-BEF7-6AF5-E38135CCB90A}"/>
              </a:ext>
            </a:extLst>
          </p:cNvPr>
          <p:cNvSpPr/>
          <p:nvPr/>
        </p:nvSpPr>
        <p:spPr>
          <a:xfrm>
            <a:off x="8035485" y="3606177"/>
            <a:ext cx="3230379" cy="2705723"/>
          </a:xfrm>
          <a:custGeom>
            <a:avLst/>
            <a:gdLst>
              <a:gd name="connsiteX0" fmla="*/ 869429 w 4557009"/>
              <a:gd name="connsiteY0" fmla="*/ 996846 h 3095469"/>
              <a:gd name="connsiteX1" fmla="*/ 0 w 4557009"/>
              <a:gd name="connsiteY1" fmla="*/ 2233535 h 3095469"/>
              <a:gd name="connsiteX2" fmla="*/ 3335311 w 4557009"/>
              <a:gd name="connsiteY2" fmla="*/ 3095469 h 3095469"/>
              <a:gd name="connsiteX3" fmla="*/ 4557009 w 4557009"/>
              <a:gd name="connsiteY3" fmla="*/ 1349115 h 3095469"/>
              <a:gd name="connsiteX4" fmla="*/ 3740045 w 4557009"/>
              <a:gd name="connsiteY4" fmla="*/ 0 h 3095469"/>
              <a:gd name="connsiteX5" fmla="*/ 869429 w 4557009"/>
              <a:gd name="connsiteY5" fmla="*/ 996846 h 3095469"/>
              <a:gd name="connsiteX0" fmla="*/ 0 w 3687580"/>
              <a:gd name="connsiteY0" fmla="*/ 996846 h 3095469"/>
              <a:gd name="connsiteX1" fmla="*/ 337279 w 3687580"/>
              <a:gd name="connsiteY1" fmla="*/ 2825646 h 3095469"/>
              <a:gd name="connsiteX2" fmla="*/ 2465882 w 3687580"/>
              <a:gd name="connsiteY2" fmla="*/ 3095469 h 3095469"/>
              <a:gd name="connsiteX3" fmla="*/ 3687580 w 3687580"/>
              <a:gd name="connsiteY3" fmla="*/ 1349115 h 3095469"/>
              <a:gd name="connsiteX4" fmla="*/ 2870616 w 3687580"/>
              <a:gd name="connsiteY4" fmla="*/ 0 h 3095469"/>
              <a:gd name="connsiteX5" fmla="*/ 0 w 3687580"/>
              <a:gd name="connsiteY5" fmla="*/ 996846 h 3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7580" h="3095469">
                <a:moveTo>
                  <a:pt x="0" y="996846"/>
                </a:moveTo>
                <a:lnTo>
                  <a:pt x="337279" y="2825646"/>
                </a:lnTo>
                <a:lnTo>
                  <a:pt x="2465882" y="3095469"/>
                </a:lnTo>
                <a:lnTo>
                  <a:pt x="3687580" y="1349115"/>
                </a:lnTo>
                <a:lnTo>
                  <a:pt x="2870616" y="0"/>
                </a:lnTo>
                <a:lnTo>
                  <a:pt x="0" y="996846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7280D50-7422-02F5-AB63-D5AC8B30A5BE}"/>
              </a:ext>
            </a:extLst>
          </p:cNvPr>
          <p:cNvGrpSpPr>
            <a:grpSpLocks noChangeAspect="1"/>
          </p:cNvGrpSpPr>
          <p:nvPr/>
        </p:nvGrpSpPr>
        <p:grpSpPr>
          <a:xfrm>
            <a:off x="7932758" y="3422155"/>
            <a:ext cx="3435845" cy="3435845"/>
            <a:chOff x="7772400" y="3848478"/>
            <a:chExt cx="2743200" cy="2743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1D8303-CCBB-6FF2-4B39-70B06D695628}"/>
                </a:ext>
              </a:extLst>
            </p:cNvPr>
            <p:cNvCxnSpPr/>
            <p:nvPr/>
          </p:nvCxnSpPr>
          <p:spPr>
            <a:xfrm>
              <a:off x="9143996" y="3848478"/>
              <a:ext cx="0" cy="27432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FB7734-8494-D060-8442-1AFFCC890F86}"/>
                </a:ext>
              </a:extLst>
            </p:cNvPr>
            <p:cNvCxnSpPr/>
            <p:nvPr/>
          </p:nvCxnSpPr>
          <p:spPr>
            <a:xfrm>
              <a:off x="7772400" y="5218805"/>
              <a:ext cx="27432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3A3E7-CDCD-AF84-E40C-31983C7B72FC}"/>
                  </a:ext>
                </a:extLst>
              </p:cNvPr>
              <p:cNvSpPr txBox="1"/>
              <p:nvPr/>
            </p:nvSpPr>
            <p:spPr>
              <a:xfrm>
                <a:off x="9012667" y="4435818"/>
                <a:ext cx="5343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3A3E7-CDCD-AF84-E40C-31983C7B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67" y="4435818"/>
                <a:ext cx="53431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27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a set of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:r>
                  <a:rPr lang="en-US" i="1" dirty="0"/>
                  <a:t>convex hull,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is the smallest convex set containing the points.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hull is described be a set of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-dimensional simplices.</a:t>
                </a:r>
                <a:r>
                  <a:rPr lang="en-US" baseline="30000" dirty="0"/>
                  <a:t>*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913528A-0751-BA17-5B5A-C887466355AA}"/>
              </a:ext>
            </a:extLst>
          </p:cNvPr>
          <p:cNvSpPr txBox="1"/>
          <p:nvPr/>
        </p:nvSpPr>
        <p:spPr>
          <a:xfrm>
            <a:off x="7437" y="6492875"/>
            <a:ext cx="682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*</a:t>
            </a:r>
            <a:r>
              <a:rPr lang="en-US" dirty="0"/>
              <a:t>Throughout will be assuming that geometry is “in general position”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F7558A-0B77-7122-9908-9B90DEB904AB}"/>
                  </a:ext>
                </a:extLst>
              </p:cNvPr>
              <p:cNvSpPr txBox="1"/>
              <p:nvPr/>
            </p:nvSpPr>
            <p:spPr>
              <a:xfrm>
                <a:off x="9791156" y="6012885"/>
                <a:ext cx="18693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F7558A-0B77-7122-9908-9B90DEB90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156" y="6012885"/>
                <a:ext cx="1869358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DAA7F8F-C4C1-00DB-3E61-95E7D35CFE3C}"/>
              </a:ext>
            </a:extLst>
          </p:cNvPr>
          <p:cNvSpPr/>
          <p:nvPr/>
        </p:nvSpPr>
        <p:spPr>
          <a:xfrm>
            <a:off x="8079365" y="3663950"/>
            <a:ext cx="2803525" cy="2489200"/>
          </a:xfrm>
          <a:custGeom>
            <a:avLst/>
            <a:gdLst>
              <a:gd name="connsiteX0" fmla="*/ 676275 w 2809875"/>
              <a:gd name="connsiteY0" fmla="*/ 206375 h 2489200"/>
              <a:gd name="connsiteX1" fmla="*/ 0 w 2809875"/>
              <a:gd name="connsiteY1" fmla="*/ 1714500 h 2489200"/>
              <a:gd name="connsiteX2" fmla="*/ 1412875 w 2809875"/>
              <a:gd name="connsiteY2" fmla="*/ 2489200 h 2489200"/>
              <a:gd name="connsiteX3" fmla="*/ 2809875 w 2809875"/>
              <a:gd name="connsiteY3" fmla="*/ 2085975 h 2489200"/>
              <a:gd name="connsiteX4" fmla="*/ 2803525 w 2809875"/>
              <a:gd name="connsiteY4" fmla="*/ 596900 h 2489200"/>
              <a:gd name="connsiteX5" fmla="*/ 2124075 w 2809875"/>
              <a:gd name="connsiteY5" fmla="*/ 0 h 2489200"/>
              <a:gd name="connsiteX6" fmla="*/ 676275 w 280987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803525 w 2803525"/>
              <a:gd name="connsiteY3" fmla="*/ 596900 h 2489200"/>
              <a:gd name="connsiteX4" fmla="*/ 2124075 w 2803525"/>
              <a:gd name="connsiteY4" fmla="*/ 0 h 2489200"/>
              <a:gd name="connsiteX5" fmla="*/ 676275 w 2803525"/>
              <a:gd name="connsiteY5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525" h="2489200">
                <a:moveTo>
                  <a:pt x="676275" y="206375"/>
                </a:moveTo>
                <a:lnTo>
                  <a:pt x="0" y="1714500"/>
                </a:lnTo>
                <a:lnTo>
                  <a:pt x="1412875" y="2489200"/>
                </a:lnTo>
                <a:lnTo>
                  <a:pt x="2632178" y="1960763"/>
                </a:lnTo>
                <a:lnTo>
                  <a:pt x="2803525" y="596900"/>
                </a:lnTo>
                <a:lnTo>
                  <a:pt x="2124075" y="0"/>
                </a:lnTo>
                <a:lnTo>
                  <a:pt x="676275" y="206375"/>
                </a:ln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F73968E-AFE1-3183-CAC0-942C1632162B}"/>
              </a:ext>
            </a:extLst>
          </p:cNvPr>
          <p:cNvSpPr>
            <a:spLocks noChangeAspect="1"/>
          </p:cNvSpPr>
          <p:nvPr/>
        </p:nvSpPr>
        <p:spPr>
          <a:xfrm>
            <a:off x="8011785" y="5320300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A712E4A-A117-D331-05C9-3D4204BD28FB}"/>
              </a:ext>
            </a:extLst>
          </p:cNvPr>
          <p:cNvSpPr>
            <a:spLocks noChangeAspect="1"/>
          </p:cNvSpPr>
          <p:nvPr/>
        </p:nvSpPr>
        <p:spPr>
          <a:xfrm>
            <a:off x="8691041" y="3808621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D54CB0D-1A36-FBAF-5BB4-848352B8CAED}"/>
              </a:ext>
            </a:extLst>
          </p:cNvPr>
          <p:cNvSpPr>
            <a:spLocks noChangeAspect="1"/>
          </p:cNvSpPr>
          <p:nvPr/>
        </p:nvSpPr>
        <p:spPr>
          <a:xfrm>
            <a:off x="9344792" y="4079323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5A386CD-CD23-292C-CE26-4C424A90242A}"/>
              </a:ext>
            </a:extLst>
          </p:cNvPr>
          <p:cNvSpPr>
            <a:spLocks noChangeAspect="1"/>
          </p:cNvSpPr>
          <p:nvPr/>
        </p:nvSpPr>
        <p:spPr>
          <a:xfrm>
            <a:off x="10816201" y="4206152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BD0B601-F5C0-66C2-2FEF-BBBBCBFF04C6}"/>
              </a:ext>
            </a:extLst>
          </p:cNvPr>
          <p:cNvSpPr>
            <a:spLocks noChangeAspect="1"/>
          </p:cNvSpPr>
          <p:nvPr/>
        </p:nvSpPr>
        <p:spPr>
          <a:xfrm>
            <a:off x="10142259" y="3610366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61CB55-5A22-94F0-EA27-28907B793A88}"/>
              </a:ext>
            </a:extLst>
          </p:cNvPr>
          <p:cNvSpPr>
            <a:spLocks noChangeAspect="1"/>
          </p:cNvSpPr>
          <p:nvPr/>
        </p:nvSpPr>
        <p:spPr>
          <a:xfrm>
            <a:off x="8904926" y="5493852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40A680F-73CA-35F2-92AC-988CC17E6F80}"/>
              </a:ext>
            </a:extLst>
          </p:cNvPr>
          <p:cNvSpPr>
            <a:spLocks noChangeAspect="1"/>
          </p:cNvSpPr>
          <p:nvPr/>
        </p:nvSpPr>
        <p:spPr>
          <a:xfrm>
            <a:off x="10654896" y="5573666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4B824C-80B7-262D-3AF2-91C01BFD7EE5}"/>
              </a:ext>
            </a:extLst>
          </p:cNvPr>
          <p:cNvSpPr>
            <a:spLocks noChangeAspect="1"/>
          </p:cNvSpPr>
          <p:nvPr/>
        </p:nvSpPr>
        <p:spPr>
          <a:xfrm>
            <a:off x="9435691" y="6089960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201AEF-7D72-CE73-191A-8E95EAFFF11C}"/>
              </a:ext>
            </a:extLst>
          </p:cNvPr>
          <p:cNvSpPr>
            <a:spLocks noChangeAspect="1"/>
          </p:cNvSpPr>
          <p:nvPr/>
        </p:nvSpPr>
        <p:spPr>
          <a:xfrm>
            <a:off x="9757841" y="4875421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D466ED-3B61-21AF-B75E-A6B7D839898E}"/>
              </a:ext>
            </a:extLst>
          </p:cNvPr>
          <p:cNvSpPr>
            <a:spLocks noChangeAspect="1"/>
          </p:cNvSpPr>
          <p:nvPr/>
        </p:nvSpPr>
        <p:spPr>
          <a:xfrm>
            <a:off x="10595228" y="4994758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ED829-7405-BD99-E786-DD7E51006C2C}"/>
              </a:ext>
            </a:extLst>
          </p:cNvPr>
          <p:cNvSpPr>
            <a:spLocks noChangeAspect="1"/>
          </p:cNvSpPr>
          <p:nvPr/>
        </p:nvSpPr>
        <p:spPr>
          <a:xfrm>
            <a:off x="8571704" y="4680499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AF7819C-0743-ED4C-CCDA-F8B9A6D3D812}"/>
              </a:ext>
            </a:extLst>
          </p:cNvPr>
          <p:cNvSpPr>
            <a:spLocks noChangeAspect="1"/>
          </p:cNvSpPr>
          <p:nvPr/>
        </p:nvSpPr>
        <p:spPr>
          <a:xfrm>
            <a:off x="9942742" y="5777906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777D0E-3264-A2E5-3B86-9FF37CC10E2B}"/>
              </a:ext>
            </a:extLst>
          </p:cNvPr>
          <p:cNvSpPr>
            <a:spLocks noChangeAspect="1"/>
          </p:cNvSpPr>
          <p:nvPr/>
        </p:nvSpPr>
        <p:spPr>
          <a:xfrm>
            <a:off x="9993181" y="4198660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A02016-99B8-BAF5-6599-4A91DD0573D1}"/>
              </a:ext>
            </a:extLst>
          </p:cNvPr>
          <p:cNvGrpSpPr>
            <a:grpSpLocks noChangeAspect="1"/>
          </p:cNvGrpSpPr>
          <p:nvPr/>
        </p:nvGrpSpPr>
        <p:grpSpPr>
          <a:xfrm>
            <a:off x="7932758" y="3422155"/>
            <a:ext cx="3435845" cy="3435845"/>
            <a:chOff x="7772400" y="3848478"/>
            <a:chExt cx="2743200" cy="27432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E3B4B29-D845-3074-7A9C-51BC4BF5A3C5}"/>
                </a:ext>
              </a:extLst>
            </p:cNvPr>
            <p:cNvCxnSpPr/>
            <p:nvPr/>
          </p:nvCxnSpPr>
          <p:spPr>
            <a:xfrm>
              <a:off x="9143996" y="3848478"/>
              <a:ext cx="0" cy="27432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74321CA-FC59-257D-8B19-7B65214731D9}"/>
                </a:ext>
              </a:extLst>
            </p:cNvPr>
            <p:cNvCxnSpPr/>
            <p:nvPr/>
          </p:nvCxnSpPr>
          <p:spPr>
            <a:xfrm>
              <a:off x="7772400" y="5218805"/>
              <a:ext cx="27432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579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Naïve convex hull algorithm:</a:t>
                </a:r>
              </a:p>
              <a:p>
                <a:pPr marL="457200" lvl="1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For each d-tuple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914400" lvl="2" indent="0">
                  <a:buNone/>
                  <a:tabLst>
                    <a:tab pos="914400" algn="l"/>
                  </a:tabLst>
                </a:pPr>
                <a:r>
                  <a:rPr lang="en-US" dirty="0">
                    <a:latin typeface="Consolas" panose="020B0609020204030204" pitchFamily="49" charset="0"/>
                  </a:rPr>
                  <a:t>Compute the hyperplane going through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1371600" lvl="3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If the remaining points are on one side of the hyperplane</a:t>
                </a:r>
              </a:p>
              <a:p>
                <a:pPr marL="1828800" lvl="4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Add the simplex through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the hull</a:t>
                </a:r>
              </a:p>
              <a:p>
                <a:pPr>
                  <a:buFont typeface="Wingdings" panose="05000000000000000000" pitchFamily="2" charset="2"/>
                  <a:buChar char="û"/>
                  <a:tabLst>
                    <a:tab pos="914400" algn="l"/>
                  </a:tabLst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û"/>
                  <a:tabLst>
                    <a:tab pos="914400" algn="l"/>
                  </a:tabLst>
                </a:pPr>
                <a:r>
                  <a:rPr lang="en-US" dirty="0"/>
                  <a:t> Naïve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ü"/>
                  <a:tabLst>
                    <a:tab pos="914400" algn="l"/>
                  </a:tabLst>
                </a:pPr>
                <a:r>
                  <a:rPr lang="en-US" dirty="0"/>
                  <a:t> 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 solutions exist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7EB6689-1A50-C929-CA8D-6C3C4C275CB6}"/>
              </a:ext>
            </a:extLst>
          </p:cNvPr>
          <p:cNvSpPr/>
          <p:nvPr/>
        </p:nvSpPr>
        <p:spPr>
          <a:xfrm>
            <a:off x="8079365" y="3663950"/>
            <a:ext cx="2803525" cy="2489200"/>
          </a:xfrm>
          <a:custGeom>
            <a:avLst/>
            <a:gdLst>
              <a:gd name="connsiteX0" fmla="*/ 676275 w 2809875"/>
              <a:gd name="connsiteY0" fmla="*/ 206375 h 2489200"/>
              <a:gd name="connsiteX1" fmla="*/ 0 w 2809875"/>
              <a:gd name="connsiteY1" fmla="*/ 1714500 h 2489200"/>
              <a:gd name="connsiteX2" fmla="*/ 1412875 w 2809875"/>
              <a:gd name="connsiteY2" fmla="*/ 2489200 h 2489200"/>
              <a:gd name="connsiteX3" fmla="*/ 2809875 w 2809875"/>
              <a:gd name="connsiteY3" fmla="*/ 2085975 h 2489200"/>
              <a:gd name="connsiteX4" fmla="*/ 2803525 w 2809875"/>
              <a:gd name="connsiteY4" fmla="*/ 596900 h 2489200"/>
              <a:gd name="connsiteX5" fmla="*/ 2124075 w 2809875"/>
              <a:gd name="connsiteY5" fmla="*/ 0 h 2489200"/>
              <a:gd name="connsiteX6" fmla="*/ 676275 w 280987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803525 w 2803525"/>
              <a:gd name="connsiteY3" fmla="*/ 596900 h 2489200"/>
              <a:gd name="connsiteX4" fmla="*/ 2124075 w 2803525"/>
              <a:gd name="connsiteY4" fmla="*/ 0 h 2489200"/>
              <a:gd name="connsiteX5" fmla="*/ 676275 w 2803525"/>
              <a:gd name="connsiteY5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  <a:gd name="connsiteX0" fmla="*/ 676275 w 2803525"/>
              <a:gd name="connsiteY0" fmla="*/ 206375 h 2489200"/>
              <a:gd name="connsiteX1" fmla="*/ 0 w 2803525"/>
              <a:gd name="connsiteY1" fmla="*/ 1714500 h 2489200"/>
              <a:gd name="connsiteX2" fmla="*/ 1412875 w 2803525"/>
              <a:gd name="connsiteY2" fmla="*/ 2489200 h 2489200"/>
              <a:gd name="connsiteX3" fmla="*/ 2632178 w 2803525"/>
              <a:gd name="connsiteY3" fmla="*/ 1960763 h 2489200"/>
              <a:gd name="connsiteX4" fmla="*/ 2803525 w 2803525"/>
              <a:gd name="connsiteY4" fmla="*/ 596900 h 2489200"/>
              <a:gd name="connsiteX5" fmla="*/ 2124075 w 2803525"/>
              <a:gd name="connsiteY5" fmla="*/ 0 h 2489200"/>
              <a:gd name="connsiteX6" fmla="*/ 676275 w 2803525"/>
              <a:gd name="connsiteY6" fmla="*/ 206375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525" h="2489200">
                <a:moveTo>
                  <a:pt x="676275" y="206375"/>
                </a:moveTo>
                <a:lnTo>
                  <a:pt x="0" y="1714500"/>
                </a:lnTo>
                <a:lnTo>
                  <a:pt x="1412875" y="2489200"/>
                </a:lnTo>
                <a:lnTo>
                  <a:pt x="2632178" y="1960763"/>
                </a:lnTo>
                <a:lnTo>
                  <a:pt x="2803525" y="596900"/>
                </a:lnTo>
                <a:lnTo>
                  <a:pt x="2124075" y="0"/>
                </a:lnTo>
                <a:lnTo>
                  <a:pt x="676275" y="206375"/>
                </a:ln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55278A-AA06-5138-3E8A-7D9FB78287EE}"/>
              </a:ext>
            </a:extLst>
          </p:cNvPr>
          <p:cNvSpPr>
            <a:spLocks noChangeAspect="1"/>
          </p:cNvSpPr>
          <p:nvPr/>
        </p:nvSpPr>
        <p:spPr>
          <a:xfrm>
            <a:off x="8011785" y="5320300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7DE899-CC7C-01F0-9C11-A59174934511}"/>
              </a:ext>
            </a:extLst>
          </p:cNvPr>
          <p:cNvSpPr>
            <a:spLocks noChangeAspect="1"/>
          </p:cNvSpPr>
          <p:nvPr/>
        </p:nvSpPr>
        <p:spPr>
          <a:xfrm>
            <a:off x="8691041" y="3808621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BE04AE-26C8-86F9-03B1-C901DD3B5223}"/>
              </a:ext>
            </a:extLst>
          </p:cNvPr>
          <p:cNvSpPr>
            <a:spLocks noChangeAspect="1"/>
          </p:cNvSpPr>
          <p:nvPr/>
        </p:nvSpPr>
        <p:spPr>
          <a:xfrm>
            <a:off x="9344792" y="4079323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FE6330-C875-E2A4-8AA0-EDB3FC0B1E33}"/>
              </a:ext>
            </a:extLst>
          </p:cNvPr>
          <p:cNvSpPr>
            <a:spLocks noChangeAspect="1"/>
          </p:cNvSpPr>
          <p:nvPr/>
        </p:nvSpPr>
        <p:spPr>
          <a:xfrm>
            <a:off x="10816201" y="4206152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0FF780-3CE2-0C54-AA9C-3F74EE0AC54B}"/>
              </a:ext>
            </a:extLst>
          </p:cNvPr>
          <p:cNvSpPr>
            <a:spLocks noChangeAspect="1"/>
          </p:cNvSpPr>
          <p:nvPr/>
        </p:nvSpPr>
        <p:spPr>
          <a:xfrm>
            <a:off x="10142259" y="3610366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FF6024-E60A-B8D4-3FBE-339075E86112}"/>
              </a:ext>
            </a:extLst>
          </p:cNvPr>
          <p:cNvSpPr>
            <a:spLocks noChangeAspect="1"/>
          </p:cNvSpPr>
          <p:nvPr/>
        </p:nvSpPr>
        <p:spPr>
          <a:xfrm>
            <a:off x="8904926" y="5493852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331A43-6D45-5A2B-FC5D-ED6B43A73EE7}"/>
              </a:ext>
            </a:extLst>
          </p:cNvPr>
          <p:cNvSpPr>
            <a:spLocks noChangeAspect="1"/>
          </p:cNvSpPr>
          <p:nvPr/>
        </p:nvSpPr>
        <p:spPr>
          <a:xfrm>
            <a:off x="10654896" y="5573666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AE0435-3976-C188-2586-FA7EDA5DE3A6}"/>
              </a:ext>
            </a:extLst>
          </p:cNvPr>
          <p:cNvSpPr>
            <a:spLocks noChangeAspect="1"/>
          </p:cNvSpPr>
          <p:nvPr/>
        </p:nvSpPr>
        <p:spPr>
          <a:xfrm>
            <a:off x="9435691" y="6089960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FF3E5B-96B5-3B20-DC6C-342D03854A41}"/>
              </a:ext>
            </a:extLst>
          </p:cNvPr>
          <p:cNvSpPr>
            <a:spLocks noChangeAspect="1"/>
          </p:cNvSpPr>
          <p:nvPr/>
        </p:nvSpPr>
        <p:spPr>
          <a:xfrm>
            <a:off x="9757841" y="4875421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271AFB-8749-B16E-40DA-1F476A368A74}"/>
              </a:ext>
            </a:extLst>
          </p:cNvPr>
          <p:cNvSpPr>
            <a:spLocks noChangeAspect="1"/>
          </p:cNvSpPr>
          <p:nvPr/>
        </p:nvSpPr>
        <p:spPr>
          <a:xfrm>
            <a:off x="10595228" y="4994758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9951EB-D8B0-09CA-B04F-5EED372E0160}"/>
              </a:ext>
            </a:extLst>
          </p:cNvPr>
          <p:cNvSpPr>
            <a:spLocks noChangeAspect="1"/>
          </p:cNvSpPr>
          <p:nvPr/>
        </p:nvSpPr>
        <p:spPr>
          <a:xfrm>
            <a:off x="8571704" y="4680499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90273FA-DF75-E05F-04DC-5358502532DF}"/>
              </a:ext>
            </a:extLst>
          </p:cNvPr>
          <p:cNvSpPr>
            <a:spLocks noChangeAspect="1"/>
          </p:cNvSpPr>
          <p:nvPr/>
        </p:nvSpPr>
        <p:spPr>
          <a:xfrm>
            <a:off x="9942742" y="5777906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DC607D-B783-E812-ABA8-FAF45A769E96}"/>
              </a:ext>
            </a:extLst>
          </p:cNvPr>
          <p:cNvSpPr>
            <a:spLocks noChangeAspect="1"/>
          </p:cNvSpPr>
          <p:nvPr/>
        </p:nvSpPr>
        <p:spPr>
          <a:xfrm>
            <a:off x="9993181" y="4198660"/>
            <a:ext cx="119337" cy="119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EA820F-2958-A4DC-259E-7A68D707FE7D}"/>
              </a:ext>
            </a:extLst>
          </p:cNvPr>
          <p:cNvGrpSpPr>
            <a:grpSpLocks noChangeAspect="1"/>
          </p:cNvGrpSpPr>
          <p:nvPr/>
        </p:nvGrpSpPr>
        <p:grpSpPr>
          <a:xfrm>
            <a:off x="7932758" y="3422155"/>
            <a:ext cx="3435845" cy="3435845"/>
            <a:chOff x="7772400" y="3848478"/>
            <a:chExt cx="2743200" cy="27432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E1AF41-08FB-4679-D282-A58F2B1C268F}"/>
                </a:ext>
              </a:extLst>
            </p:cNvPr>
            <p:cNvCxnSpPr/>
            <p:nvPr/>
          </p:nvCxnSpPr>
          <p:spPr>
            <a:xfrm>
              <a:off x="9143996" y="3848478"/>
              <a:ext cx="0" cy="27432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4AE531-BAC6-CF57-BB6D-D6811898DBF1}"/>
                </a:ext>
              </a:extLst>
            </p:cNvPr>
            <p:cNvCxnSpPr/>
            <p:nvPr/>
          </p:nvCxnSpPr>
          <p:spPr>
            <a:xfrm>
              <a:off x="7772400" y="5218805"/>
              <a:ext cx="27432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D19C91D-93EF-B277-5D7A-5A6A0B6CF505}"/>
              </a:ext>
            </a:extLst>
          </p:cNvPr>
          <p:cNvSpPr txBox="1"/>
          <p:nvPr/>
        </p:nvSpPr>
        <p:spPr>
          <a:xfrm>
            <a:off x="-15368" y="6245421"/>
            <a:ext cx="682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[Graham, 1972; </a:t>
            </a:r>
            <a:r>
              <a:rPr lang="en-US" dirty="0" err="1"/>
              <a:t>Preparata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1973; Seidel, 1981; Chazelle, 1993]</a:t>
            </a:r>
          </a:p>
          <a:p>
            <a:r>
              <a:rPr lang="en-US" dirty="0"/>
              <a:t>http://www.qhull.org/</a:t>
            </a:r>
          </a:p>
        </p:txBody>
      </p:sp>
    </p:spTree>
    <p:extLst>
      <p:ext uri="{BB962C8B-B14F-4D97-AF65-F5344CB8AC3E}">
        <p14:creationId xmlns:p14="http://schemas.microsoft.com/office/powerpoint/2010/main" val="126935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 vs multi-label segmentation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Naïve convex hull algorithm:</a:t>
                </a:r>
              </a:p>
              <a:p>
                <a:pPr marL="457200" lvl="1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For each d-tuple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914400" lvl="2" indent="0">
                  <a:buNone/>
                  <a:tabLst>
                    <a:tab pos="914400" algn="l"/>
                  </a:tabLst>
                </a:pPr>
                <a:r>
                  <a:rPr lang="en-US" dirty="0">
                    <a:latin typeface="Consolas" panose="020B0609020204030204" pitchFamily="49" charset="0"/>
                  </a:rPr>
                  <a:t>Compute the hyperplane going through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1371600" lvl="3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If the remaining points are on one side of the hyperplane</a:t>
                </a:r>
              </a:p>
              <a:p>
                <a:pPr marL="1828800" lvl="4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Add the simplex through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the hull</a:t>
                </a:r>
              </a:p>
              <a:p>
                <a:pPr marL="0" indent="0">
                  <a:buNone/>
                  <a:tabLst>
                    <a:tab pos="914400" algn="l"/>
                  </a:tabLst>
                </a:pPr>
                <a:r>
                  <a:rPr lang="en-US" dirty="0"/>
                  <a:t>Naïve multi-label segmentation:</a:t>
                </a:r>
              </a:p>
              <a:p>
                <a:pPr marL="457200" lvl="1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For each (d+1)-tuple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914400" lvl="2" indent="0">
                  <a:buNone/>
                  <a:tabLst>
                    <a:tab pos="914400" algn="l"/>
                  </a:tabLst>
                </a:pPr>
                <a:r>
                  <a:rPr lang="en-US" dirty="0">
                    <a:latin typeface="Consolas" panose="020B0609020204030204" pitchFamily="49" charset="0"/>
                  </a:rPr>
                  <a:t>Compute the point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latin typeface="Consolas" panose="020B0609020204030204" pitchFamily="49" charset="0"/>
                  </a:rPr>
                  <a:t>s.t.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1371600" lvl="3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is in the simplex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1828800" lvl="4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the vertex list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  <a:blipFill>
                <a:blip r:embed="rId2"/>
                <a:stretch>
                  <a:fillRect l="-1217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115A50D-8C32-7D7B-FEA8-428DAB043E73}"/>
              </a:ext>
            </a:extLst>
          </p:cNvPr>
          <p:cNvSpPr txBox="1"/>
          <p:nvPr/>
        </p:nvSpPr>
        <p:spPr>
          <a:xfrm>
            <a:off x="1836232" y="5710900"/>
            <a:ext cx="8518037" cy="9541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Goal: Formulate multi-label segmentation as a convex</a:t>
            </a:r>
            <a:br>
              <a:rPr lang="en-US" sz="2800" dirty="0"/>
            </a:br>
            <a:r>
              <a:rPr lang="en-US" sz="2800" dirty="0"/>
              <a:t>hull problem and leverage efficient algorithms</a:t>
            </a:r>
          </a:p>
        </p:txBody>
      </p:sp>
    </p:spTree>
    <p:extLst>
      <p:ext uri="{BB962C8B-B14F-4D97-AF65-F5344CB8AC3E}">
        <p14:creationId xmlns:p14="http://schemas.microsoft.com/office/powerpoint/2010/main" val="56254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 vs multi-label segmentation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Naïve convex hull algorithm:</a:t>
                </a:r>
              </a:p>
              <a:p>
                <a:pPr marL="457200" lvl="1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For each </a:t>
                </a:r>
                <a:r>
                  <a:rPr lang="en-US" sz="2000" dirty="0">
                    <a:highlight>
                      <a:srgbClr val="FFFF00"/>
                    </a:highlight>
                    <a:latin typeface="Consolas" panose="020B0609020204030204" pitchFamily="49" charset="0"/>
                  </a:rPr>
                  <a:t>d-tuple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914400" lvl="2" indent="0">
                  <a:buNone/>
                  <a:tabLst>
                    <a:tab pos="914400" algn="l"/>
                  </a:tabLst>
                </a:pPr>
                <a:r>
                  <a:rPr lang="en-US" dirty="0">
                    <a:latin typeface="Consolas" panose="020B0609020204030204" pitchFamily="49" charset="0"/>
                  </a:rPr>
                  <a:t>Compute the hyperplane going through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1371600" lvl="3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If the remaining points are on one side of the hyperplane</a:t>
                </a:r>
              </a:p>
              <a:p>
                <a:pPr marL="1828800" lvl="4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Add the simplex through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the hull</a:t>
                </a:r>
              </a:p>
              <a:p>
                <a:pPr marL="0" indent="0">
                  <a:buNone/>
                  <a:tabLst>
                    <a:tab pos="914400" algn="l"/>
                  </a:tabLst>
                </a:pPr>
                <a:r>
                  <a:rPr lang="en-US" dirty="0"/>
                  <a:t>Naïve multi-label segmentation:</a:t>
                </a:r>
              </a:p>
              <a:p>
                <a:pPr marL="457200" lvl="1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For each </a:t>
                </a:r>
                <a:r>
                  <a:rPr lang="en-US" sz="2000" dirty="0">
                    <a:highlight>
                      <a:srgbClr val="FFFF00"/>
                    </a:highlight>
                    <a:latin typeface="Consolas" panose="020B0609020204030204" pitchFamily="49" charset="0"/>
                  </a:rPr>
                  <a:t>(d+1)-tuple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914400" lvl="2" indent="0">
                  <a:buNone/>
                  <a:tabLst>
                    <a:tab pos="914400" algn="l"/>
                  </a:tabLst>
                </a:pPr>
                <a:r>
                  <a:rPr lang="en-US" dirty="0">
                    <a:latin typeface="Consolas" panose="020B0609020204030204" pitchFamily="49" charset="0"/>
                  </a:rPr>
                  <a:t>Compute the point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latin typeface="Consolas" panose="020B0609020204030204" pitchFamily="49" charset="0"/>
                  </a:rPr>
                  <a:t>s.t.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1371600" lvl="3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is in the simplex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1828800" lvl="4" indent="0">
                  <a:buNone/>
                  <a:tabLst>
                    <a:tab pos="9144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to the vertex list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7146"/>
              </a:xfrm>
              <a:blipFill>
                <a:blip r:embed="rId2"/>
                <a:stretch>
                  <a:fillRect l="-1217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115A50D-8C32-7D7B-FEA8-428DAB043E73}"/>
              </a:ext>
            </a:extLst>
          </p:cNvPr>
          <p:cNvSpPr txBox="1"/>
          <p:nvPr/>
        </p:nvSpPr>
        <p:spPr>
          <a:xfrm>
            <a:off x="1836232" y="5710900"/>
            <a:ext cx="8518037" cy="9541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Goal: Formulate multi-label segmentation as a convex</a:t>
            </a:r>
            <a:br>
              <a:rPr lang="en-US" sz="2800" dirty="0"/>
            </a:br>
            <a:r>
              <a:rPr lang="en-US" sz="2800" dirty="0"/>
              <a:t>hull problem and leverage efficient algorithms</a:t>
            </a:r>
          </a:p>
        </p:txBody>
      </p:sp>
    </p:spTree>
    <p:extLst>
      <p:ext uri="{BB962C8B-B14F-4D97-AF65-F5344CB8AC3E}">
        <p14:creationId xmlns:p14="http://schemas.microsoft.com/office/powerpoint/2010/main" val="343401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5177</TotalTime>
  <Words>2207</Words>
  <Application>Microsoft Office PowerPoint</Application>
  <PresentationFormat>Widescreen</PresentationFormat>
  <Paragraphs>269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Consolas</vt:lpstr>
      <vt:lpstr>Wingdings</vt:lpstr>
      <vt:lpstr>Office Theme</vt:lpstr>
      <vt:lpstr>Computational Geometry</vt:lpstr>
      <vt:lpstr>Outline</vt:lpstr>
      <vt:lpstr>Multi-label segmentation</vt:lpstr>
      <vt:lpstr>Multi-label segmentation (d=1)</vt:lpstr>
      <vt:lpstr>Convex hull</vt:lpstr>
      <vt:lpstr>Convex hull</vt:lpstr>
      <vt:lpstr>Convex hull</vt:lpstr>
      <vt:lpstr>Convex hull vs multi-label segmentation</vt:lpstr>
      <vt:lpstr>Convex hull vs multi-label segmentation</vt:lpstr>
      <vt:lpstr>Convex hull vs multi-label segmentation</vt:lpstr>
      <vt:lpstr>Convex hull vs multi-label segmentation</vt:lpstr>
      <vt:lpstr>Convex hull vs multi-label segmentation</vt:lpstr>
      <vt:lpstr>Affine functions</vt:lpstr>
      <vt:lpstr>Affine functions</vt:lpstr>
      <vt:lpstr>Duality</vt:lpstr>
      <vt:lpstr>Pairing</vt:lpstr>
      <vt:lpstr>Pairing</vt:lpstr>
      <vt:lpstr>Pairing</vt:lpstr>
      <vt:lpstr>Upper envelope and lower hull</vt:lpstr>
      <vt:lpstr>Upper envelope and lower hull</vt:lpstr>
      <vt:lpstr>Upper envelope ↔ lower hull</vt:lpstr>
      <vt:lpstr>Upper envelope ← lower hull</vt:lpstr>
      <vt:lpstr>Upper envelope → lower hull</vt:lpstr>
      <vt:lpstr>Faster multi-label segmentation (version 1)</vt:lpstr>
      <vt:lpstr>Faster multi-label segmentation (version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Misha Kazhdan</dc:creator>
  <cp:lastModifiedBy>Misha Kazhdan</cp:lastModifiedBy>
  <cp:revision>58</cp:revision>
  <dcterms:created xsi:type="dcterms:W3CDTF">2024-07-16T17:56:50Z</dcterms:created>
  <dcterms:modified xsi:type="dcterms:W3CDTF">2024-07-25T16:23:33Z</dcterms:modified>
</cp:coreProperties>
</file>