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7" r:id="rId3"/>
    <p:sldId id="258" r:id="rId4"/>
    <p:sldId id="265" r:id="rId5"/>
    <p:sldId id="266" r:id="rId6"/>
    <p:sldId id="277" r:id="rId7"/>
    <p:sldId id="259" r:id="rId8"/>
    <p:sldId id="260" r:id="rId9"/>
    <p:sldId id="261" r:id="rId10"/>
    <p:sldId id="278" r:id="rId11"/>
    <p:sldId id="279" r:id="rId12"/>
    <p:sldId id="262" r:id="rId13"/>
    <p:sldId id="263" r:id="rId14"/>
    <p:sldId id="280" r:id="rId15"/>
    <p:sldId id="281" r:id="rId16"/>
    <p:sldId id="274" r:id="rId17"/>
    <p:sldId id="264" r:id="rId18"/>
    <p:sldId id="275" r:id="rId19"/>
    <p:sldId id="276" r:id="rId20"/>
    <p:sldId id="267" r:id="rId21"/>
    <p:sldId id="268" r:id="rId22"/>
    <p:sldId id="273" r:id="rId23"/>
    <p:sldId id="269" r:id="rId24"/>
    <p:sldId id="270" r:id="rId25"/>
    <p:sldId id="27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751527"/>
            <a:ext cx="11582400" cy="4275786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text styles Arial 22/24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EF4C-44EF-431E-80A2-CF6E8AAE357A}" type="datetime1">
              <a:rPr lang="en-US" smtClean="0"/>
              <a:t>7/18/2014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ts val="1000"/>
              </a:lnSpc>
            </a:pPr>
            <a:r>
              <a:rPr lang="en-US" smtClean="0"/>
              <a:t>McKesson Corporation Confidential and Proprietary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E8F2-FE9F-4322-A945-8EFB995C10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ts val="3400"/>
              </a:lnSpc>
            </a:pPr>
            <a:r>
              <a:rPr lang="en-US" dirty="0" smtClean="0"/>
              <a:t>Click to edit Agenda title style Arial 32/34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92100" y="6019800"/>
            <a:ext cx="5801784" cy="457200"/>
          </a:xfrm>
        </p:spPr>
        <p:txBody>
          <a:bodyPr anchor="b" anchorCtr="0"/>
          <a:lstStyle>
            <a:lvl1pPr>
              <a:lnSpc>
                <a:spcPts val="1000"/>
              </a:lnSpc>
              <a:defRPr sz="9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538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q.com/minibooks/domain-driven-design-quickly" TargetMode="Externa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s.google.com/group/masstransit-discuss/" TargetMode="External"/><Relationship Id="rId7" Type="http://schemas.openxmlformats.org/officeDocument/2006/relationships/hyperlink" Target="http://www.martinfowler.com/articles/enterprisePatterns.html" TargetMode="External"/><Relationship Id="rId2" Type="http://schemas.openxmlformats.org/officeDocument/2006/relationships/hyperlink" Target="http://docs.masstransit-projec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didahan.com/" TargetMode="External"/><Relationship Id="rId5" Type="http://schemas.openxmlformats.org/officeDocument/2006/relationships/hyperlink" Target="http://codebetter.com/drusellers/" TargetMode="External"/><Relationship Id="rId4" Type="http://schemas.openxmlformats.org/officeDocument/2006/relationships/hyperlink" Target="http://blog.phatboyg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rickepes.com/" TargetMode="External"/><Relationship Id="rId2" Type="http://schemas.openxmlformats.org/officeDocument/2006/relationships/hyperlink" Target="https://github.com/ekep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kepes/Presentations" TargetMode="External"/><Relationship Id="rId4" Type="http://schemas.openxmlformats.org/officeDocument/2006/relationships/hyperlink" Target="mailto:eric@kepes.n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mp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bbitmq.com/install-windows.html" TargetMode="External"/><Relationship Id="rId2" Type="http://schemas.openxmlformats.org/officeDocument/2006/relationships/hyperlink" Target="http://www.erlang.org/downloa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567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Breaking Down Complex Systems with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Erie Web Development Group</a:t>
            </a:r>
          </a:p>
          <a:p>
            <a:r>
              <a:rPr lang="en-US" dirty="0" smtClean="0"/>
              <a:t>July 23, 2014</a:t>
            </a:r>
          </a:p>
          <a:p>
            <a:r>
              <a:rPr lang="en-US" dirty="0" smtClean="0"/>
              <a:t>Eric Kepes</a:t>
            </a:r>
            <a:endParaRPr lang="en-US" dirty="0"/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Scaling Out Background 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2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Pub/Sub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Publisher</a:t>
            </a:r>
          </a:p>
          <a:p>
            <a:pPr lvl="1"/>
            <a:r>
              <a:rPr lang="en-US" sz="3200" dirty="0" smtClean="0"/>
              <a:t>Sends out messages about it’s activity (events)</a:t>
            </a:r>
          </a:p>
          <a:p>
            <a:r>
              <a:rPr lang="en-US" sz="3600" dirty="0" smtClean="0"/>
              <a:t>Subscriber(s)</a:t>
            </a:r>
          </a:p>
          <a:p>
            <a:pPr lvl="1"/>
            <a:r>
              <a:rPr lang="en-US" sz="3200" dirty="0" smtClean="0"/>
              <a:t>Receive messages and do 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296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Pub/Sub?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work that needs to be done when an event completes</a:t>
            </a:r>
          </a:p>
          <a:p>
            <a:r>
              <a:rPr lang="en-US" dirty="0" smtClean="0"/>
              <a:t>Decoupling to allow flexibility</a:t>
            </a:r>
          </a:p>
          <a:p>
            <a:r>
              <a:rPr lang="en-US" dirty="0" smtClean="0"/>
              <a:t>Refresh multiple clients</a:t>
            </a:r>
          </a:p>
        </p:txBody>
      </p:sp>
    </p:spTree>
    <p:extLst>
      <p:ext uri="{BB962C8B-B14F-4D97-AF65-F5344CB8AC3E}">
        <p14:creationId xmlns:p14="http://schemas.microsoft.com/office/powerpoint/2010/main" val="306983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Pub/Sub – </a:t>
            </a:r>
            <a:r>
              <a:rPr lang="en-US" dirty="0" err="1" smtClean="0"/>
              <a:t>Fanout</a:t>
            </a:r>
            <a:r>
              <a:rPr lang="en-US" dirty="0" smtClean="0"/>
              <a:t> 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0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Pub/Sub – Topic 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0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1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“Good”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message versioning strategy</a:t>
            </a:r>
          </a:p>
          <a:p>
            <a:r>
              <a:rPr lang="en-US" dirty="0" smtClean="0"/>
              <a:t>Don’t use messaging/queues for RPC</a:t>
            </a:r>
          </a:p>
          <a:p>
            <a:r>
              <a:rPr lang="en-US" dirty="0" smtClean="0"/>
              <a:t>Create a meaningful hierarchy for your topics</a:t>
            </a:r>
          </a:p>
          <a:p>
            <a:pPr lvl="1"/>
            <a:r>
              <a:rPr lang="en-US" dirty="0" smtClean="0"/>
              <a:t>Ex: &lt;company name&gt;.&lt;application name&gt;.&lt;concern&gt;.&lt;message purpose&gt;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57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MassTransit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21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Driven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44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Complex Systems with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7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RabbitMQ</a:t>
            </a:r>
            <a:r>
              <a:rPr lang="en-US" sz="3600" dirty="0" smtClean="0"/>
              <a:t> in Action</a:t>
            </a:r>
            <a:endParaRPr lang="en-US" sz="3600" dirty="0"/>
          </a:p>
          <a:p>
            <a:pPr lvl="1"/>
            <a:r>
              <a:rPr lang="en-US" sz="3200" dirty="0" smtClean="0"/>
              <a:t>Alvaro </a:t>
            </a:r>
            <a:r>
              <a:rPr lang="en-US" sz="3200" dirty="0" err="1" smtClean="0"/>
              <a:t>Videla</a:t>
            </a:r>
            <a:endParaRPr lang="en-US" sz="3200" dirty="0" smtClean="0"/>
          </a:p>
          <a:p>
            <a:pPr lvl="1"/>
            <a:r>
              <a:rPr lang="en-US" sz="3200" dirty="0" smtClean="0"/>
              <a:t>Jason Williams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44825"/>
            <a:ext cx="4427375" cy="44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6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Patterns of Enterprise Application Architecture</a:t>
            </a:r>
          </a:p>
          <a:p>
            <a:pPr lvl="1"/>
            <a:r>
              <a:rPr lang="en-US" sz="3200" dirty="0"/>
              <a:t>Martin Fowler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764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0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76400"/>
            <a:ext cx="4210050" cy="421005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1889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Enterprise Integration Patterns: Designing, Building, and Deploying Messaging Solutions</a:t>
            </a:r>
          </a:p>
          <a:p>
            <a:pPr lvl="1"/>
            <a:r>
              <a:rPr lang="en-US" sz="2400" dirty="0" err="1"/>
              <a:t>Gregor</a:t>
            </a:r>
            <a:r>
              <a:rPr lang="en-US" sz="2400" dirty="0"/>
              <a:t> </a:t>
            </a:r>
            <a:r>
              <a:rPr lang="en-US" sz="2400" dirty="0" err="1"/>
              <a:t>Hohpe</a:t>
            </a:r>
            <a:endParaRPr lang="en-US" sz="2400" dirty="0"/>
          </a:p>
          <a:p>
            <a:pPr lvl="1"/>
            <a:r>
              <a:rPr lang="en-US" sz="2400" dirty="0"/>
              <a:t>Bobby Woolf</a:t>
            </a:r>
          </a:p>
        </p:txBody>
      </p:sp>
    </p:spTree>
    <p:extLst>
      <p:ext uri="{BB962C8B-B14F-4D97-AF65-F5344CB8AC3E}">
        <p14:creationId xmlns:p14="http://schemas.microsoft.com/office/powerpoint/2010/main" val="69092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/>
              <a:t>Domain Driven Design – Eric Evans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DDD Quickly (the Cliff Notes): </a:t>
            </a:r>
            <a:r>
              <a:rPr lang="en-US" sz="2000" dirty="0">
                <a:hlinkClick r:id="rId2"/>
              </a:rPr>
              <a:t>http://www.infoq.com/minibooks/domain-driven-design-quickly</a:t>
            </a:r>
            <a:endParaRPr lang="en-US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z="3600" dirty="0"/>
              <a:t>For more details:</a:t>
            </a:r>
          </a:p>
        </p:txBody>
      </p:sp>
    </p:spTree>
    <p:extLst>
      <p:ext uri="{BB962C8B-B14F-4D97-AF65-F5344CB8AC3E}">
        <p14:creationId xmlns:p14="http://schemas.microsoft.com/office/powerpoint/2010/main" val="22691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MassTransit</a:t>
            </a:r>
            <a:endParaRPr lang="en-US" sz="3600" dirty="0"/>
          </a:p>
          <a:p>
            <a:pPr lvl="1"/>
            <a:r>
              <a:rPr lang="en-US" dirty="0"/>
              <a:t>Docs: </a:t>
            </a:r>
            <a:r>
              <a:rPr lang="en-US" dirty="0">
                <a:hlinkClick r:id="rId2"/>
              </a:rPr>
              <a:t>http://docs.masstransit-project.com</a:t>
            </a:r>
            <a:endParaRPr lang="en-US" dirty="0"/>
          </a:p>
          <a:p>
            <a:pPr lvl="1"/>
            <a:r>
              <a:rPr lang="en-US" dirty="0"/>
              <a:t>Google Groups: </a:t>
            </a:r>
            <a:r>
              <a:rPr lang="en-US" dirty="0">
                <a:hlinkClick r:id="rId3"/>
              </a:rPr>
              <a:t>http://groups.google.com/group/masstransit-discuss/</a:t>
            </a:r>
            <a:endParaRPr lang="en-US" dirty="0"/>
          </a:p>
          <a:p>
            <a:pPr lvl="1"/>
            <a:r>
              <a:rPr lang="en-US" dirty="0"/>
              <a:t>Chris Patterson: </a:t>
            </a:r>
            <a:r>
              <a:rPr lang="en-US" dirty="0">
                <a:hlinkClick r:id="rId4"/>
              </a:rPr>
              <a:t>http://blog.phatboyg.com/</a:t>
            </a:r>
            <a:endParaRPr lang="en-US" dirty="0"/>
          </a:p>
          <a:p>
            <a:pPr lvl="1"/>
            <a:r>
              <a:rPr lang="en-US" dirty="0" err="1"/>
              <a:t>Dru</a:t>
            </a:r>
            <a:r>
              <a:rPr lang="en-US" dirty="0"/>
              <a:t> Sellers: </a:t>
            </a:r>
            <a:r>
              <a:rPr lang="en-US" dirty="0">
                <a:hlinkClick r:id="rId5"/>
              </a:rPr>
              <a:t>http://codebetter.com/drusellers/</a:t>
            </a:r>
            <a:endParaRPr lang="en-US" dirty="0"/>
          </a:p>
          <a:p>
            <a:r>
              <a:rPr lang="en-US" sz="3600" dirty="0"/>
              <a:t>Messaging/Distributed Systems</a:t>
            </a:r>
          </a:p>
          <a:p>
            <a:pPr lvl="1"/>
            <a:r>
              <a:rPr lang="en-US" dirty="0" err="1"/>
              <a:t>Udi</a:t>
            </a:r>
            <a:r>
              <a:rPr lang="en-US" dirty="0"/>
              <a:t> </a:t>
            </a:r>
            <a:r>
              <a:rPr lang="en-US" dirty="0" err="1"/>
              <a:t>Dahan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http://www.udidahan.com/</a:t>
            </a:r>
            <a:endParaRPr lang="en-US" dirty="0"/>
          </a:p>
          <a:p>
            <a:pPr lvl="1"/>
            <a:r>
              <a:rPr lang="en-US" dirty="0"/>
              <a:t>Martin Fowler – Patterns in Enterprise Software: </a:t>
            </a:r>
            <a:r>
              <a:rPr lang="en-US" sz="1800" dirty="0">
                <a:hlinkClick r:id="rId7"/>
              </a:rPr>
              <a:t>http://www.martinfowler.com/articles/enterprisePatterns.html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513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Github</a:t>
            </a:r>
            <a:r>
              <a:rPr lang="en-US" sz="3200" dirty="0"/>
              <a:t>: </a:t>
            </a:r>
            <a:r>
              <a:rPr lang="en-US" sz="3200" dirty="0">
                <a:hlinkClick r:id="rId2"/>
              </a:rPr>
              <a:t>https://github.com/ekepes</a:t>
            </a:r>
            <a:endParaRPr lang="en-US" sz="3200" dirty="0"/>
          </a:p>
          <a:p>
            <a:r>
              <a:rPr lang="en-US" sz="3200" dirty="0"/>
              <a:t>Twitter: @</a:t>
            </a:r>
            <a:r>
              <a:rPr lang="en-US" sz="3200" dirty="0" err="1"/>
              <a:t>ekepes</a:t>
            </a:r>
            <a:endParaRPr lang="en-US" sz="3200" dirty="0"/>
          </a:p>
          <a:p>
            <a:r>
              <a:rPr lang="en-US" sz="3200" dirty="0"/>
              <a:t>Blog: </a:t>
            </a:r>
            <a:r>
              <a:rPr lang="en-US" sz="3200" dirty="0">
                <a:hlinkClick r:id="rId3"/>
              </a:rPr>
              <a:t>http://erickepes.com</a:t>
            </a:r>
            <a:endParaRPr lang="en-US" sz="3200" dirty="0"/>
          </a:p>
          <a:p>
            <a:r>
              <a:rPr lang="en-US" sz="3200" dirty="0"/>
              <a:t>Email: </a:t>
            </a:r>
            <a:r>
              <a:rPr lang="en-US" sz="3200" dirty="0" smtClean="0">
                <a:hlinkClick r:id="rId4"/>
              </a:rPr>
              <a:t>eric@kepes.net</a:t>
            </a:r>
            <a:endParaRPr lang="en-US" sz="3200" dirty="0"/>
          </a:p>
          <a:p>
            <a:endParaRPr lang="en-US" dirty="0"/>
          </a:p>
          <a:p>
            <a:r>
              <a:rPr lang="en-US" sz="3200" dirty="0"/>
              <a:t>Demos and Slides:</a:t>
            </a:r>
          </a:p>
          <a:p>
            <a:pPr lvl="1"/>
            <a:r>
              <a:rPr lang="en-US" sz="2800" dirty="0">
                <a:hlinkClick r:id="rId5"/>
              </a:rPr>
              <a:t>https://github.com/ekepes/Presentations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105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RabbitMQ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Message Broker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Implements AMQP standard</a:t>
            </a:r>
          </a:p>
          <a:p>
            <a:r>
              <a:rPr lang="en-US" dirty="0" smtClean="0"/>
              <a:t>Open Source (</a:t>
            </a:r>
            <a:r>
              <a:rPr lang="en-US" dirty="0" smtClean="0">
                <a:hlinkClick r:id="rId2"/>
              </a:rPr>
              <a:t>MPL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Built on </a:t>
            </a:r>
            <a:r>
              <a:rPr lang="en-US" dirty="0" err="1" smtClean="0"/>
              <a:t>Erlang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832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Messaging?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 system to be broken into parts</a:t>
            </a:r>
          </a:p>
          <a:p>
            <a:r>
              <a:rPr lang="en-US" dirty="0" smtClean="0"/>
              <a:t>Facilitates reliable background work</a:t>
            </a:r>
          </a:p>
          <a:p>
            <a:r>
              <a:rPr lang="en-US" dirty="0" smtClean="0"/>
              <a:t>Enables scaling out</a:t>
            </a:r>
          </a:p>
          <a:p>
            <a:r>
              <a:rPr lang="en-US" dirty="0" smtClean="0"/>
              <a:t>Provides a way to recover from/work around outages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43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Break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9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Erlang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http://www.erlang.org/download.html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://www.rabbitmq.com/install-windows.html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</a:t>
            </a:r>
            <a:r>
              <a:rPr lang="en-US" dirty="0" smtClean="0"/>
              <a:t>– Admin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RabbitMQ</a:t>
            </a:r>
            <a:r>
              <a:rPr lang="en-US" dirty="0" smtClean="0"/>
              <a:t> Prompt</a:t>
            </a:r>
          </a:p>
          <a:p>
            <a:r>
              <a:rPr lang="en-US" dirty="0" smtClean="0"/>
              <a:t>Type: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rabbitmq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-plugins enable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rabbitmq_management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Restart </a:t>
            </a:r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/>
              <a:t>Navigate to: </a:t>
            </a:r>
            <a:r>
              <a:rPr lang="en-US" dirty="0">
                <a:hlinkClick r:id="rId2"/>
              </a:rPr>
              <a:t>http://localhost:15672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Default login</a:t>
            </a:r>
            <a:r>
              <a:rPr lang="en-US" smtClean="0"/>
              <a:t>: guest/guest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0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Worker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Offload work</a:t>
            </a:r>
          </a:p>
          <a:p>
            <a:pPr lvl="1"/>
            <a:r>
              <a:rPr lang="en-US" sz="3200" dirty="0" smtClean="0"/>
              <a:t>Same application, background thread</a:t>
            </a:r>
          </a:p>
          <a:p>
            <a:pPr lvl="1"/>
            <a:r>
              <a:rPr lang="en-US" sz="3200" dirty="0" smtClean="0"/>
              <a:t>Different application/service (same or different machine)</a:t>
            </a:r>
          </a:p>
          <a:p>
            <a:pPr lvl="1"/>
            <a:r>
              <a:rPr lang="en-US" sz="3200" dirty="0" smtClean="0"/>
              <a:t>Multiple instances of an application/service on multiple machines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3057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Background 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1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368</Words>
  <Application>Microsoft Office PowerPoint</Application>
  <PresentationFormat>Widescreen</PresentationFormat>
  <Paragraphs>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Book Antiqua</vt:lpstr>
      <vt:lpstr>Consolas</vt:lpstr>
      <vt:lpstr>Sales Direction 16X9</vt:lpstr>
      <vt:lpstr>Breaking Down Complex Systems with RabbitMQ</vt:lpstr>
      <vt:lpstr>Breaking Down Complex Systems with RabbitMQ</vt:lpstr>
      <vt:lpstr>What is RabbitMQ?</vt:lpstr>
      <vt:lpstr>Why Messaging?</vt:lpstr>
      <vt:lpstr>Why Break Up?</vt:lpstr>
      <vt:lpstr>Installing RabbitMQ</vt:lpstr>
      <vt:lpstr>RabbitMQ – Admin Console</vt:lpstr>
      <vt:lpstr>Background Worker Scenarios</vt:lpstr>
      <vt:lpstr>Demo</vt:lpstr>
      <vt:lpstr>Demo</vt:lpstr>
      <vt:lpstr>Pub/Sub</vt:lpstr>
      <vt:lpstr>Why Pub/Sub?</vt:lpstr>
      <vt:lpstr>Demo</vt:lpstr>
      <vt:lpstr>Demo</vt:lpstr>
      <vt:lpstr>Other Considerations</vt:lpstr>
      <vt:lpstr>“Good” Practices</vt:lpstr>
      <vt:lpstr>MassTransit</vt:lpstr>
      <vt:lpstr>Domain Driven Design</vt:lpstr>
      <vt:lpstr>Questions?</vt:lpstr>
      <vt:lpstr>Further Reading</vt:lpstr>
      <vt:lpstr>Further Reading</vt:lpstr>
      <vt:lpstr>Further Reading</vt:lpstr>
      <vt:lpstr>For more details:</vt:lpstr>
      <vt:lpstr>Resources</vt:lpstr>
      <vt:lpstr>Thank You!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2014-07-07T12:25:59Z</dcterms:created>
  <dcterms:modified xsi:type="dcterms:W3CDTF">2014-07-18T16:49:49Z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