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65" r:id="rId5"/>
    <p:sldId id="266" r:id="rId6"/>
    <p:sldId id="277" r:id="rId7"/>
    <p:sldId id="259" r:id="rId8"/>
    <p:sldId id="282" r:id="rId9"/>
    <p:sldId id="260" r:id="rId10"/>
    <p:sldId id="261" r:id="rId11"/>
    <p:sldId id="278" r:id="rId12"/>
    <p:sldId id="279" r:id="rId13"/>
    <p:sldId id="262" r:id="rId14"/>
    <p:sldId id="263" r:id="rId15"/>
    <p:sldId id="280" r:id="rId16"/>
    <p:sldId id="281" r:id="rId17"/>
    <p:sldId id="274" r:id="rId18"/>
    <p:sldId id="264" r:id="rId19"/>
    <p:sldId id="275" r:id="rId20"/>
    <p:sldId id="276" r:id="rId21"/>
    <p:sldId id="267" r:id="rId22"/>
    <p:sldId id="268" r:id="rId23"/>
    <p:sldId id="273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text styles Arial 22/24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F4C-44EF-431E-80A2-CF6E8AAE357A}" type="datetime1">
              <a:rPr lang="en-US" smtClean="0"/>
              <a:t>7/20/2014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ts val="1000"/>
              </a:lnSpc>
            </a:pPr>
            <a:r>
              <a:rPr lang="en-US" smtClean="0"/>
              <a:t>McKesson Corporation Confidential and Proprietary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400"/>
              </a:lnSpc>
            </a:pPr>
            <a:r>
              <a:rPr lang="en-US" dirty="0" smtClean="0"/>
              <a:t>Click to edit Agenda title style Arial 32/34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 anchorCtr="0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3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minibooks/domain-driven-design-quickly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masstransit-discuss/" TargetMode="External"/><Relationship Id="rId7" Type="http://schemas.openxmlformats.org/officeDocument/2006/relationships/hyperlink" Target="http://www.martinfowler.com/articles/enterprisePatterns.html" TargetMode="External"/><Relationship Id="rId2" Type="http://schemas.openxmlformats.org/officeDocument/2006/relationships/hyperlink" Target="http://docs.masstransit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didahan.com/" TargetMode="External"/><Relationship Id="rId5" Type="http://schemas.openxmlformats.org/officeDocument/2006/relationships/hyperlink" Target="http://codebetter.com/drusellers/" TargetMode="External"/><Relationship Id="rId4" Type="http://schemas.openxmlformats.org/officeDocument/2006/relationships/hyperlink" Target="http://blog.phatboyg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ric@kepes.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mp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install-windows.html" TargetMode="External"/><Relationship Id="rId2" Type="http://schemas.openxmlformats.org/officeDocument/2006/relationships/hyperlink" Target="http://www.erlang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Erie Web Development Group</a:t>
            </a:r>
          </a:p>
          <a:p>
            <a:r>
              <a:rPr lang="en-US" dirty="0" smtClean="0"/>
              <a:t>July 23, 2014</a:t>
            </a:r>
          </a:p>
          <a:p>
            <a:r>
              <a:rPr lang="en-US" dirty="0" smtClean="0"/>
              <a:t>Eric Kepes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Background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Scaling Out Background 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Publisher</a:t>
            </a:r>
          </a:p>
          <a:p>
            <a:pPr lvl="1"/>
            <a:r>
              <a:rPr lang="en-US" sz="3200" dirty="0" smtClean="0"/>
              <a:t>Sends out messages about it’s activity (events)</a:t>
            </a:r>
          </a:p>
          <a:p>
            <a:r>
              <a:rPr lang="en-US" sz="3600" dirty="0" smtClean="0"/>
              <a:t>Subscriber(s)</a:t>
            </a:r>
          </a:p>
          <a:p>
            <a:pPr lvl="1"/>
            <a:r>
              <a:rPr lang="en-US" sz="3200" dirty="0" smtClean="0"/>
              <a:t>Receive messages and do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29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Pub/Sub?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work that needs to be done when an event completes</a:t>
            </a:r>
          </a:p>
          <a:p>
            <a:r>
              <a:rPr lang="en-US" dirty="0" smtClean="0"/>
              <a:t>Decoupling to allow flexibility</a:t>
            </a:r>
          </a:p>
          <a:p>
            <a:r>
              <a:rPr lang="en-US" dirty="0" smtClean="0"/>
              <a:t>Refresh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3069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</a:t>
            </a:r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Pub/Sub – Topic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message versioning strategy</a:t>
            </a:r>
          </a:p>
          <a:p>
            <a:r>
              <a:rPr lang="en-US" dirty="0" smtClean="0"/>
              <a:t>Don’t use messaging/queues for RPC</a:t>
            </a:r>
          </a:p>
          <a:p>
            <a:r>
              <a:rPr lang="en-US" dirty="0" smtClean="0"/>
              <a:t>Create a meaningful hierarchy for your topics</a:t>
            </a:r>
          </a:p>
          <a:p>
            <a:pPr lvl="1"/>
            <a:r>
              <a:rPr lang="en-US" dirty="0" smtClean="0"/>
              <a:t>Ex: &lt;company name&gt;.&lt;application name&gt;.&lt;concern&gt;.&lt;message purpose&gt;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RabbitMQ</a:t>
            </a:r>
            <a:r>
              <a:rPr lang="en-US" sz="3600" dirty="0" smtClean="0"/>
              <a:t> in Action</a:t>
            </a:r>
            <a:endParaRPr lang="en-US" sz="3600" dirty="0"/>
          </a:p>
          <a:p>
            <a:pPr lvl="1"/>
            <a:r>
              <a:rPr lang="en-US" sz="3200" dirty="0" smtClean="0"/>
              <a:t>Alvaro </a:t>
            </a:r>
            <a:r>
              <a:rPr lang="en-US" sz="3200" dirty="0" err="1" smtClean="0"/>
              <a:t>Videla</a:t>
            </a:r>
            <a:endParaRPr lang="en-US" sz="3200" dirty="0" smtClean="0"/>
          </a:p>
          <a:p>
            <a:pPr lvl="1"/>
            <a:r>
              <a:rPr lang="en-US" sz="3200" dirty="0" smtClean="0"/>
              <a:t>Jason Williams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44825"/>
            <a:ext cx="4427375" cy="44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Patterns of Enterprise Application Architecture</a:t>
            </a:r>
          </a:p>
          <a:p>
            <a:pPr lvl="1"/>
            <a:r>
              <a:rPr lang="en-US" sz="3200" dirty="0"/>
              <a:t>Martin Fowler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4210050" cy="42100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889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Enterprise Integration Patterns: Designing, Building, and Deploying Messaging Solutions</a:t>
            </a:r>
          </a:p>
          <a:p>
            <a:pPr lvl="1"/>
            <a:r>
              <a:rPr lang="en-US" sz="2400" dirty="0" err="1"/>
              <a:t>Gregor</a:t>
            </a:r>
            <a:r>
              <a:rPr lang="en-US" sz="2400" dirty="0"/>
              <a:t> </a:t>
            </a:r>
            <a:r>
              <a:rPr lang="en-US" sz="2400" dirty="0" err="1"/>
              <a:t>Hohpe</a:t>
            </a:r>
            <a:endParaRPr lang="en-US" sz="2400" dirty="0"/>
          </a:p>
          <a:p>
            <a:pPr lvl="1"/>
            <a:r>
              <a:rPr lang="en-US" sz="2400" dirty="0"/>
              <a:t>Bobby Woolf</a:t>
            </a:r>
          </a:p>
        </p:txBody>
      </p:sp>
    </p:spTree>
    <p:extLst>
      <p:ext uri="{BB962C8B-B14F-4D97-AF65-F5344CB8AC3E}">
        <p14:creationId xmlns:p14="http://schemas.microsoft.com/office/powerpoint/2010/main" val="69092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Domain Driven Design – Eric Evans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DDD Quickly (the Cliff Notes): </a:t>
            </a:r>
            <a:r>
              <a:rPr lang="en-US" sz="2000" dirty="0">
                <a:hlinkClick r:id="rId2"/>
              </a:rPr>
              <a:t>http://www.infoq.com/minibooks/domain-driven-design-quickly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3600" dirty="0"/>
              <a:t>For more details:</a:t>
            </a:r>
          </a:p>
        </p:txBody>
      </p:sp>
    </p:spTree>
    <p:extLst>
      <p:ext uri="{BB962C8B-B14F-4D97-AF65-F5344CB8AC3E}">
        <p14:creationId xmlns:p14="http://schemas.microsoft.com/office/powerpoint/2010/main" val="22691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MassTransit</a:t>
            </a:r>
            <a:endParaRPr lang="en-US" sz="3600" dirty="0"/>
          </a:p>
          <a:p>
            <a:pPr lvl="1"/>
            <a:r>
              <a:rPr lang="en-US" dirty="0"/>
              <a:t>Docs: </a:t>
            </a:r>
            <a:r>
              <a:rPr lang="en-US" dirty="0">
                <a:hlinkClick r:id="rId2"/>
              </a:rPr>
              <a:t>http://docs.masstransit-project.com</a:t>
            </a:r>
            <a:endParaRPr lang="en-US" dirty="0"/>
          </a:p>
          <a:p>
            <a:pPr lvl="1"/>
            <a:r>
              <a:rPr lang="en-US" dirty="0"/>
              <a:t>Google Groups: </a:t>
            </a:r>
            <a:r>
              <a:rPr lang="en-US" dirty="0">
                <a:hlinkClick r:id="rId3"/>
              </a:rPr>
              <a:t>http://groups.google.com/group/masstransit-discuss/</a:t>
            </a:r>
            <a:endParaRPr lang="en-US" dirty="0"/>
          </a:p>
          <a:p>
            <a:pPr lvl="1"/>
            <a:r>
              <a:rPr lang="en-US" dirty="0"/>
              <a:t>Chris Patterson: </a:t>
            </a:r>
            <a:r>
              <a:rPr lang="en-US" dirty="0">
                <a:hlinkClick r:id="rId4"/>
              </a:rPr>
              <a:t>http://blog.phatboyg.com/</a:t>
            </a:r>
            <a:endParaRPr lang="en-US" dirty="0"/>
          </a:p>
          <a:p>
            <a:pPr lvl="1"/>
            <a:r>
              <a:rPr lang="en-US" dirty="0" err="1"/>
              <a:t>Dru</a:t>
            </a:r>
            <a:r>
              <a:rPr lang="en-US" dirty="0"/>
              <a:t> Sellers: </a:t>
            </a:r>
            <a:r>
              <a:rPr lang="en-US" dirty="0">
                <a:hlinkClick r:id="rId5"/>
              </a:rPr>
              <a:t>http://codebetter.com/drusellers/</a:t>
            </a:r>
            <a:endParaRPr lang="en-US" dirty="0"/>
          </a:p>
          <a:p>
            <a:r>
              <a:rPr lang="en-US" sz="3600" dirty="0"/>
              <a:t>Messaging/Distributed Systems</a:t>
            </a:r>
          </a:p>
          <a:p>
            <a:pPr lvl="1"/>
            <a:r>
              <a:rPr lang="en-US" dirty="0" err="1"/>
              <a:t>Udi</a:t>
            </a:r>
            <a:r>
              <a:rPr lang="en-US" dirty="0"/>
              <a:t> </a:t>
            </a:r>
            <a:r>
              <a:rPr lang="en-US" dirty="0" err="1"/>
              <a:t>Dahan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http://www.udidahan.com/</a:t>
            </a:r>
            <a:endParaRPr lang="en-US" dirty="0"/>
          </a:p>
          <a:p>
            <a:pPr lvl="1"/>
            <a:r>
              <a:rPr lang="en-US" dirty="0"/>
              <a:t>Martin Fowler – Patterns in Enterprise Software: </a:t>
            </a:r>
            <a:r>
              <a:rPr lang="en-US" sz="1800" dirty="0">
                <a:hlinkClick r:id="rId7"/>
              </a:rPr>
              <a:t>http://www.martinfowler.com/articles/enterprisePatterns.html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https://github.com/ekepes</a:t>
            </a:r>
            <a:endParaRPr lang="en-US" sz="3200" dirty="0"/>
          </a:p>
          <a:p>
            <a:r>
              <a:rPr lang="en-US" sz="3200" dirty="0"/>
              <a:t>Twitter: @</a:t>
            </a:r>
            <a:r>
              <a:rPr lang="en-US" sz="3200" dirty="0" err="1"/>
              <a:t>ekepes</a:t>
            </a:r>
            <a:endParaRPr lang="en-US" sz="3200" dirty="0"/>
          </a:p>
          <a:p>
            <a:r>
              <a:rPr lang="en-US" sz="3200" dirty="0"/>
              <a:t>Blog: </a:t>
            </a:r>
            <a:r>
              <a:rPr lang="en-US" sz="3200" dirty="0">
                <a:hlinkClick r:id="rId3"/>
              </a:rPr>
              <a:t>http://erickepes.com</a:t>
            </a:r>
            <a:endParaRPr lang="en-US" sz="3200" dirty="0"/>
          </a:p>
          <a:p>
            <a:r>
              <a:rPr lang="en-US" sz="3200" dirty="0"/>
              <a:t>Email: </a:t>
            </a:r>
            <a:r>
              <a:rPr lang="en-US" sz="3200" dirty="0" smtClean="0">
                <a:hlinkClick r:id="rId4"/>
              </a:rPr>
              <a:t>eric@kepes.net</a:t>
            </a:r>
            <a:endParaRPr lang="en-US" sz="3200" dirty="0"/>
          </a:p>
          <a:p>
            <a:endParaRPr lang="en-US" dirty="0"/>
          </a:p>
          <a:p>
            <a:r>
              <a:rPr lang="en-US" sz="3200" dirty="0"/>
              <a:t>Demos and Slides:</a:t>
            </a:r>
          </a:p>
          <a:p>
            <a:pPr lvl="1"/>
            <a:r>
              <a:rPr lang="en-US" sz="2800" dirty="0">
                <a:hlinkClick r:id="rId5"/>
              </a:rPr>
              <a:t>https://github.com/ekepes/Presentations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0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Implements AMQP standard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MPL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3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Messaging?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system to be broken into parts</a:t>
            </a:r>
          </a:p>
          <a:p>
            <a:r>
              <a:rPr lang="en-US" dirty="0" smtClean="0"/>
              <a:t>Facilitates reliable background work</a:t>
            </a:r>
          </a:p>
          <a:p>
            <a:r>
              <a:rPr lang="en-US" dirty="0" smtClean="0"/>
              <a:t>Enables scaling out</a:t>
            </a:r>
          </a:p>
          <a:p>
            <a:r>
              <a:rPr lang="en-US" dirty="0" smtClean="0"/>
              <a:t>Provides a way to recover from/work around outages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Break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http://www.erlang.org/download.html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://www.rabbitmq.com/install-windows.html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</a:p>
          <a:p>
            <a:r>
              <a:rPr lang="en-US" dirty="0" smtClean="0"/>
              <a:t>Consumers</a:t>
            </a:r>
          </a:p>
          <a:p>
            <a:r>
              <a:rPr lang="en-US" dirty="0" smtClean="0"/>
              <a:t>Queues</a:t>
            </a:r>
          </a:p>
          <a:p>
            <a:r>
              <a:rPr lang="en-US" smtClean="0"/>
              <a:t>Exchanges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9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Admin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RabbitMQ</a:t>
            </a:r>
            <a:r>
              <a:rPr lang="en-US" dirty="0" smtClean="0"/>
              <a:t> Prompt</a:t>
            </a:r>
          </a:p>
          <a:p>
            <a:r>
              <a:rPr lang="en-US" dirty="0" smtClean="0"/>
              <a:t>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-plugins enable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rabbitmq_management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Restart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http://localhost:15672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Default login</a:t>
            </a:r>
            <a:r>
              <a:rPr lang="en-US" smtClean="0"/>
              <a:t>: guest/guest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Worker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Offload work</a:t>
            </a:r>
          </a:p>
          <a:p>
            <a:pPr lvl="1"/>
            <a:r>
              <a:rPr lang="en-US" sz="3200" dirty="0" smtClean="0"/>
              <a:t>Same application, background thread</a:t>
            </a:r>
          </a:p>
          <a:p>
            <a:pPr lvl="1"/>
            <a:r>
              <a:rPr lang="en-US" sz="3200" dirty="0" smtClean="0"/>
              <a:t>Different application/service (same or different machine)</a:t>
            </a:r>
          </a:p>
          <a:p>
            <a:pPr lvl="1"/>
            <a:r>
              <a:rPr lang="en-US" sz="3200" dirty="0" smtClean="0"/>
              <a:t>Multiple instances of an application/service on multiple machines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375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Book Antiqua</vt:lpstr>
      <vt:lpstr>Consolas</vt:lpstr>
      <vt:lpstr>Sales Direction 16X9</vt:lpstr>
      <vt:lpstr>Breaking Down Complex Systems with RabbitMQ</vt:lpstr>
      <vt:lpstr>Breaking Down Complex Systems with RabbitMQ</vt:lpstr>
      <vt:lpstr>What is RabbitMQ?</vt:lpstr>
      <vt:lpstr>Why Messaging?</vt:lpstr>
      <vt:lpstr>Why Break Up?</vt:lpstr>
      <vt:lpstr>Installing RabbitMQ</vt:lpstr>
      <vt:lpstr>Parts of RabbitMQ</vt:lpstr>
      <vt:lpstr>RabbitMQ – Admin Console</vt:lpstr>
      <vt:lpstr>Background Worker Scenarios</vt:lpstr>
      <vt:lpstr>Demo</vt:lpstr>
      <vt:lpstr>Demo</vt:lpstr>
      <vt:lpstr>Pub/Sub</vt:lpstr>
      <vt:lpstr>Why Pub/Sub?</vt:lpstr>
      <vt:lpstr>Demo</vt:lpstr>
      <vt:lpstr>Demo</vt:lpstr>
      <vt:lpstr>Other Considerations</vt:lpstr>
      <vt:lpstr>“Good” Practices</vt:lpstr>
      <vt:lpstr>MassTransit</vt:lpstr>
      <vt:lpstr>Domain Driven Design</vt:lpstr>
      <vt:lpstr>Questions?</vt:lpstr>
      <vt:lpstr>Further Reading</vt:lpstr>
      <vt:lpstr>Further Reading</vt:lpstr>
      <vt:lpstr>Further Reading</vt:lpstr>
      <vt:lpstr>For more details:</vt:lpstr>
      <vt:lpstr>Resources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2014-07-07T12:25:59Z</dcterms:created>
  <dcterms:modified xsi:type="dcterms:W3CDTF">2014-07-20T20:10:07Z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