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4f37dac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4f37dac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4f37dac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4f37dac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4f37dac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4f37dac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4f37dac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4f37dac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4f37dac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4f37dac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4f37dac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4f37dac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4f37dac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4f37dac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4f37dac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4f37dac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4f37dac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4f37dac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statistical methods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you can: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000" y="1229425"/>
            <a:ext cx="4534200" cy="28300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002625" y="4388400"/>
            <a:ext cx="69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the Baltimore Sun darkroom: Inner Harbor during the 1973 City Fair.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https://darkroom.baltimoresun.com/2016/10/a-birds-eye-view-of-baltimore-in-1973/#1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3955200" cy="29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Get stuff done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Take a bird’s-eye 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choose statistical 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Computer-driven data analysis is now important in: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Economics &amp; political science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Public health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Molecular and cell biology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Astronomy &amp; physics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Meteorology &amp; climate science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fields of engineering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Fraud detection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soon run into this: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350" y="1064425"/>
            <a:ext cx="3900474" cy="39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5" y="1204900"/>
            <a:ext cx="2186000" cy="35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81325" y="2962275"/>
            <a:ext cx="77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672150" y="2962275"/>
            <a:ext cx="77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524" y="19488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 yourself and your colleagues by asking “Why?”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test the answers via simulation studies.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Programming (lesson 1) and the binomial distribution (lesson 2): fundamental tools to help design simulation studies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0467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Efficiency (lesson 3) and robustness against mistaken assumptions (lesson 4): we used two estimation methods and outlined situations where each of them works better.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044" y="2587525"/>
            <a:ext cx="2376500" cy="24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044" y="119246"/>
            <a:ext cx="2376500" cy="245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9781" y="2587525"/>
            <a:ext cx="2240280" cy="231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9781" y="266413"/>
            <a:ext cx="2238975" cy="23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6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Outliers (session 5):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studied outlier robustness of the mean and median (“Bill Gates walks into a cafe.”)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studied a linear regression problem where the overall trend was clear, but hard to capture statistically due to outliers.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5802" l="4997" r="0" t="0"/>
          <a:stretch/>
        </p:blipFill>
        <p:spPr>
          <a:xfrm>
            <a:off x="5119150" y="238075"/>
            <a:ext cx="3400250" cy="33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flipH="1" rot="-5400000">
            <a:off x="5535725" y="2348621"/>
            <a:ext cx="134700" cy="63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flipH="1" rot="-5400000">
            <a:off x="6700924" y="1488230"/>
            <a:ext cx="134700" cy="22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81300" y="4114375"/>
            <a:ext cx="2124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slope locally within each “bin”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161000" y="4112675"/>
            <a:ext cx="1570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</a:t>
            </a:r>
            <a:r>
              <a:rPr lang="en">
                <a:solidFill>
                  <a:srgbClr val="FF0000"/>
                </a:solidFill>
              </a:rPr>
              <a:t> median slope</a:t>
            </a:r>
            <a:r>
              <a:rPr lang="en">
                <a:solidFill>
                  <a:schemeClr val="dk1"/>
                </a:solidFill>
              </a:rPr>
              <a:t> across bins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5" name="Google Shape;105;p19"/>
          <p:cNvCxnSpPr>
            <a:stCxn id="103" idx="0"/>
            <a:endCxn id="102" idx="1"/>
          </p:cNvCxnSpPr>
          <p:nvPr/>
        </p:nvCxnSpPr>
        <p:spPr>
          <a:xfrm flipH="1" rot="10800000">
            <a:off x="5943450" y="1665775"/>
            <a:ext cx="824700" cy="24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>
            <a:stCxn id="103" idx="0"/>
            <a:endCxn id="101" idx="1"/>
          </p:cNvCxnSpPr>
          <p:nvPr/>
        </p:nvCxnSpPr>
        <p:spPr>
          <a:xfrm rot="10800000">
            <a:off x="5602950" y="2732575"/>
            <a:ext cx="340500" cy="13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>
            <a:stCxn id="104" idx="0"/>
          </p:cNvCxnSpPr>
          <p:nvPr/>
        </p:nvCxnSpPr>
        <p:spPr>
          <a:xfrm rot="10800000">
            <a:off x="7821750" y="3560975"/>
            <a:ext cx="1245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46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selection</a:t>
            </a:r>
            <a:r>
              <a:rPr lang="en">
                <a:solidFill>
                  <a:schemeClr val="dk1"/>
                </a:solidFill>
              </a:rPr>
              <a:t> (lesson 6): We selected subsets of three “predictor” variables on an outcome, based on three criteria.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“Best fit to the sample” always uses all predictors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“Null hypothesis testing” uses a predictor only if it clears a strict standard of evidence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“Train-test split” is in between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282825" y="298950"/>
            <a:ext cx="339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 =</a:t>
            </a:r>
            <a:r>
              <a:rPr lang="en" sz="2000">
                <a:solidFill>
                  <a:schemeClr val="dk1"/>
                </a:solidFill>
              </a:rPr>
              <a:t> b</a:t>
            </a:r>
            <a:r>
              <a:rPr baseline="-25000" lang="en" sz="2000">
                <a:solidFill>
                  <a:schemeClr val="dk1"/>
                </a:solidFill>
              </a:rPr>
              <a:t>0</a:t>
            </a:r>
            <a:r>
              <a:rPr lang="en" sz="2000">
                <a:solidFill>
                  <a:schemeClr val="dk1"/>
                </a:solidFill>
              </a:rPr>
              <a:t> + b</a:t>
            </a:r>
            <a:r>
              <a:rPr baseline="-25000" lang="en" sz="2000">
                <a:solidFill>
                  <a:schemeClr val="dk1"/>
                </a:solidFill>
              </a:rPr>
              <a:t>1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1</a:t>
            </a:r>
            <a:r>
              <a:rPr lang="en" sz="2000">
                <a:solidFill>
                  <a:schemeClr val="dk1"/>
                </a:solidFill>
              </a:rPr>
              <a:t> +  b</a:t>
            </a:r>
            <a:r>
              <a:rPr baseline="-25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 +  b</a:t>
            </a:r>
            <a:r>
              <a:rPr baseline="-25000" lang="en" sz="2000">
                <a:solidFill>
                  <a:schemeClr val="dk1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X</a:t>
            </a:r>
            <a:r>
              <a:rPr baseline="-25000" lang="en" sz="2000">
                <a:solidFill>
                  <a:schemeClr val="dk1"/>
                </a:solidFill>
              </a:rPr>
              <a:t>3</a:t>
            </a:r>
            <a:endParaRPr baseline="-25000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X given; b unknown </a:t>
            </a:r>
            <a:endParaRPr sz="20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41269" r="0" t="0"/>
          <a:stretch/>
        </p:blipFill>
        <p:spPr>
          <a:xfrm>
            <a:off x="5116001" y="1324950"/>
            <a:ext cx="3799402" cy="36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priorities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Applied math: </a:t>
            </a:r>
            <a:r>
              <a:rPr lang="en">
                <a:solidFill>
                  <a:schemeClr val="dk1"/>
                </a:solidFill>
              </a:rPr>
              <a:t>no measurement error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Most intro stats: </a:t>
            </a:r>
            <a:r>
              <a:rPr lang="en">
                <a:solidFill>
                  <a:schemeClr val="dk1"/>
                </a:solidFill>
              </a:rPr>
              <a:t>well-understood measurement error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Modern stats research: </a:t>
            </a:r>
            <a:r>
              <a:rPr lang="en">
                <a:solidFill>
                  <a:schemeClr val="dk1"/>
                </a:solidFill>
              </a:rPr>
              <a:t>poorly understood measurement error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Most modern ML: </a:t>
            </a:r>
            <a:r>
              <a:rPr lang="en">
                <a:solidFill>
                  <a:schemeClr val="dk1"/>
                </a:solidFill>
              </a:rPr>
              <a:t>“We want good predictions and we don’t care how the system we’re studying actually works.”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