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7266FB1-8DBC-4222-A82C-47E44D1FC562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97000"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605CF53-1D3D-4E2F-8569-0239054F45CF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Choosing statistical methods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Final recap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I hope you can: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Google Shape;127;p22" descr=""/>
          <p:cNvPicPr/>
          <p:nvPr/>
        </p:nvPicPr>
        <p:blipFill>
          <a:blip r:embed="rId1"/>
          <a:stretch/>
        </p:blipFill>
        <p:spPr>
          <a:xfrm>
            <a:off x="4304880" y="1229400"/>
            <a:ext cx="4533840" cy="2829600"/>
          </a:xfrm>
          <a:prstGeom prst="rect">
            <a:avLst/>
          </a:prstGeom>
          <a:ln>
            <a:noFill/>
          </a:ln>
        </p:spPr>
      </p:pic>
      <p:sp>
        <p:nvSpPr>
          <p:cNvPr id="116" name="CustomShape 2"/>
          <p:cNvSpPr/>
          <p:nvPr/>
        </p:nvSpPr>
        <p:spPr>
          <a:xfrm>
            <a:off x="2002680" y="4388400"/>
            <a:ext cx="696924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Image from the Baltimore Sun darkroom: Inner Harbor during the 1973 City Fair.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https://darkroom.baltimoresun.com/2016/10/a-birds-eye-view-of-baltimore-in-1973/#1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311760" y="1152360"/>
            <a:ext cx="3954960" cy="2906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Get stuff done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Take a bird’s-eye view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You will choose statistical methods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Computer-driven data analysis is now important in: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Economics &amp; political science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Public health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Molecular and cell biology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Astronomy &amp; physics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Meteorology &amp; climate science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Many fields of engineering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Fraud detection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You’ll soon run into this: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Google Shape;67;p15" descr=""/>
          <p:cNvPicPr/>
          <p:nvPr/>
        </p:nvPicPr>
        <p:blipFill>
          <a:blip r:embed="rId1"/>
          <a:stretch/>
        </p:blipFill>
        <p:spPr>
          <a:xfrm>
            <a:off x="2650320" y="1064520"/>
            <a:ext cx="3900240" cy="3900240"/>
          </a:xfrm>
          <a:prstGeom prst="rect">
            <a:avLst/>
          </a:prstGeom>
          <a:ln>
            <a:noFill/>
          </a:ln>
        </p:spPr>
      </p:pic>
      <p:pic>
        <p:nvPicPr>
          <p:cNvPr id="84" name="Google Shape;68;p15" descr=""/>
          <p:cNvPicPr/>
          <p:nvPr/>
        </p:nvPicPr>
        <p:blipFill>
          <a:blip r:embed="rId2"/>
          <a:stretch/>
        </p:blipFill>
        <p:spPr>
          <a:xfrm>
            <a:off x="542880" y="1204920"/>
            <a:ext cx="2185560" cy="351432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2881440" y="2962440"/>
            <a:ext cx="778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3"/>
          <p:cNvSpPr/>
          <p:nvPr/>
        </p:nvSpPr>
        <p:spPr>
          <a:xfrm>
            <a:off x="5672160" y="2962440"/>
            <a:ext cx="778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Google Shape;71;p15" descr=""/>
          <p:cNvPicPr/>
          <p:nvPr/>
        </p:nvPicPr>
        <p:blipFill>
          <a:blip r:embed="rId3"/>
          <a:stretch/>
        </p:blipFill>
        <p:spPr>
          <a:xfrm>
            <a:off x="6817680" y="1948680"/>
            <a:ext cx="1904760" cy="190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 fontScale="76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Orient yourself and your colleagues by asking “Why?”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And test the answers via simulation studies.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What we did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Programming (lesson 1) and the binomial distribution (lesson 2): fundamental tools to help design simulation studies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What we did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11760" y="1152360"/>
            <a:ext cx="4046400" cy="21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Efficiency (lesson 3) and robustness against mistaken assumptions (lesson 4): we used two estimation methods and outlined situations where each of them works better.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Google Shape;90;p18" descr=""/>
          <p:cNvPicPr/>
          <p:nvPr/>
        </p:nvPicPr>
        <p:blipFill>
          <a:blip r:embed="rId1"/>
          <a:stretch/>
        </p:blipFill>
        <p:spPr>
          <a:xfrm>
            <a:off x="4457880" y="2587680"/>
            <a:ext cx="2376000" cy="2452320"/>
          </a:xfrm>
          <a:prstGeom prst="rect">
            <a:avLst/>
          </a:prstGeom>
          <a:ln>
            <a:noFill/>
          </a:ln>
        </p:spPr>
      </p:pic>
      <p:pic>
        <p:nvPicPr>
          <p:cNvPr id="95" name="Google Shape;91;p18" descr=""/>
          <p:cNvPicPr/>
          <p:nvPr/>
        </p:nvPicPr>
        <p:blipFill>
          <a:blip r:embed="rId2"/>
          <a:stretch/>
        </p:blipFill>
        <p:spPr>
          <a:xfrm>
            <a:off x="4457880" y="119160"/>
            <a:ext cx="2376000" cy="2452320"/>
          </a:xfrm>
          <a:prstGeom prst="rect">
            <a:avLst/>
          </a:prstGeom>
          <a:ln>
            <a:noFill/>
          </a:ln>
        </p:spPr>
      </p:pic>
      <p:pic>
        <p:nvPicPr>
          <p:cNvPr id="96" name="Google Shape;92;p18" descr=""/>
          <p:cNvPicPr/>
          <p:nvPr/>
        </p:nvPicPr>
        <p:blipFill>
          <a:blip r:embed="rId3"/>
          <a:stretch/>
        </p:blipFill>
        <p:spPr>
          <a:xfrm>
            <a:off x="6869880" y="2587680"/>
            <a:ext cx="2239920" cy="2318400"/>
          </a:xfrm>
          <a:prstGeom prst="rect">
            <a:avLst/>
          </a:prstGeom>
          <a:ln>
            <a:noFill/>
          </a:ln>
        </p:spPr>
      </p:pic>
      <p:pic>
        <p:nvPicPr>
          <p:cNvPr id="97" name="Google Shape;93;p18" descr=""/>
          <p:cNvPicPr/>
          <p:nvPr/>
        </p:nvPicPr>
        <p:blipFill>
          <a:blip r:embed="rId4"/>
          <a:stretch/>
        </p:blipFill>
        <p:spPr>
          <a:xfrm>
            <a:off x="6869880" y="266400"/>
            <a:ext cx="2238480" cy="231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What we did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11760" y="1152360"/>
            <a:ext cx="46285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Outliers (session 5):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We studied outlier robustness of the mean and median (“Bill Gates walks into a cafe.”)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We studied a linear regression problem where the overall trend was clear, but hard to capture statistically due to outliers.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Google Shape;100;p19" descr=""/>
          <p:cNvPicPr/>
          <p:nvPr/>
        </p:nvPicPr>
        <p:blipFill>
          <a:blip r:embed="rId1"/>
          <a:srcRect l="4997" t="0" r="0" b="5802"/>
          <a:stretch/>
        </p:blipFill>
        <p:spPr>
          <a:xfrm>
            <a:off x="5119200" y="237960"/>
            <a:ext cx="3399840" cy="3371040"/>
          </a:xfrm>
          <a:prstGeom prst="rect">
            <a:avLst/>
          </a:prstGeom>
          <a:ln>
            <a:noFill/>
          </a:ln>
        </p:spPr>
      </p:pic>
      <p:sp>
        <p:nvSpPr>
          <p:cNvPr id="101" name="CustomShape 3"/>
          <p:cNvSpPr/>
          <p:nvPr/>
        </p:nvSpPr>
        <p:spPr>
          <a:xfrm flipH="1" rot="16200000">
            <a:off x="5535360" y="2348640"/>
            <a:ext cx="134280" cy="632520"/>
          </a:xfrm>
          <a:prstGeom prst="rightBrace">
            <a:avLst>
              <a:gd name="adj1" fmla="val 50000"/>
              <a:gd name="adj2" fmla="val 50000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4"/>
          <p:cNvSpPr/>
          <p:nvPr/>
        </p:nvSpPr>
        <p:spPr>
          <a:xfrm flipH="1" rot="16200000">
            <a:off x="6700680" y="1488240"/>
            <a:ext cx="134280" cy="219960"/>
          </a:xfrm>
          <a:prstGeom prst="rightBrace">
            <a:avLst>
              <a:gd name="adj1" fmla="val 50000"/>
              <a:gd name="adj2" fmla="val 50000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5"/>
          <p:cNvSpPr/>
          <p:nvPr/>
        </p:nvSpPr>
        <p:spPr>
          <a:xfrm>
            <a:off x="4881240" y="4114440"/>
            <a:ext cx="2124000" cy="6094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Estimate slope locally within each “bin”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4" name="CustomShape 6"/>
          <p:cNvSpPr/>
          <p:nvPr/>
        </p:nvSpPr>
        <p:spPr>
          <a:xfrm>
            <a:off x="7161120" y="4112640"/>
            <a:ext cx="1570320" cy="6094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Find</a:t>
            </a: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 median slope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across bins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5" name="CustomShape 7"/>
          <p:cNvSpPr/>
          <p:nvPr/>
        </p:nvSpPr>
        <p:spPr>
          <a:xfrm flipH="1" rot="10800000">
            <a:off x="5943600" y="1666080"/>
            <a:ext cx="824400" cy="244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8"/>
          <p:cNvSpPr/>
          <p:nvPr/>
        </p:nvSpPr>
        <p:spPr>
          <a:xfrm rot="10800000">
            <a:off x="5603400" y="2733120"/>
            <a:ext cx="340200" cy="138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9"/>
          <p:cNvSpPr/>
          <p:nvPr/>
        </p:nvSpPr>
        <p:spPr>
          <a:xfrm rot="10800000">
            <a:off x="7822080" y="3561120"/>
            <a:ext cx="124200" cy="55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What we did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11760" y="1152360"/>
            <a:ext cx="46285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Model selection (lesson 6): We selected subsets of three “predictor” variables on an outcome, based on three criteria.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Best fit to the sample” always uses all predictors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Null hypothesis testing” uses a predictor only if it clears a strict standard of evidence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Train-test split” is in between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5283000" y="298800"/>
            <a:ext cx="339696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Y = b</a:t>
            </a:r>
            <a:r>
              <a:rPr b="0" lang="en" sz="20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0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+ b</a:t>
            </a:r>
            <a:r>
              <a:rPr b="0" lang="en" sz="20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b="0" lang="en" sz="20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+  b</a:t>
            </a:r>
            <a:r>
              <a:rPr b="0" lang="en" sz="20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b="0" lang="en" sz="20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+  b</a:t>
            </a:r>
            <a:r>
              <a:rPr b="0" lang="en" sz="20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b="0" lang="en" sz="20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X given; b unknown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11" name="Google Shape;115;p20" descr=""/>
          <p:cNvPicPr/>
          <p:nvPr/>
        </p:nvPicPr>
        <p:blipFill>
          <a:blip r:embed="rId1"/>
          <a:srcRect l="41264" t="0" r="0" b="0"/>
          <a:stretch/>
        </p:blipFill>
        <p:spPr>
          <a:xfrm>
            <a:off x="5115960" y="1324800"/>
            <a:ext cx="3799080" cy="363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Priorities of different fields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ff0000"/>
                </a:solidFill>
                <a:latin typeface="Arial"/>
                <a:ea typeface="Arial"/>
              </a:rPr>
              <a:t>Applied math: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no measurement error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ff0000"/>
                </a:solidFill>
                <a:latin typeface="Arial"/>
                <a:ea typeface="Arial"/>
              </a:rPr>
              <a:t>Most intro stats: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well-understood measurement error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ff0000"/>
                </a:solidFill>
                <a:latin typeface="Arial"/>
                <a:ea typeface="Arial"/>
              </a:rPr>
              <a:t>Modern stats research: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poorly understood measurement error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ff0000"/>
                </a:solidFill>
                <a:latin typeface="Arial"/>
                <a:ea typeface="Arial"/>
              </a:rPr>
              <a:t>Most modern ML: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“We want good predictions and we don’t care how the system we’re studying actually works.”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</a:rPr>
              <a:t>You can borrow from anyone whose priorities match your priorities.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2023-07-04T10:54:49Z</dcterms:modified>
  <cp:revision>1</cp:revision>
  <dc:subject/>
  <dc:title/>
</cp:coreProperties>
</file>