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1874-025D-41A3-809D-F28A737A87C1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4913-7958-4BC1-9954-3BD810DAD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50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44913-7958-4BC1-9954-3BD810DAD88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3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01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85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4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9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1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01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2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7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2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1A5B-3646-40AC-824C-E6507BABA440}" type="datetimeFigureOut">
              <a:rPr lang="zh-TW" altLang="en-US" smtClean="0"/>
              <a:t>2014/7/8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029F2-7972-4B09-90AE-E3118F9D1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95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vnccma.itri.org.tw/svn/cloudos/branches/src/03storage/DISCO_Common/tru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tpub.net/26855487/viewspace-754346/" TargetMode="External"/><Relationship Id="rId2" Type="http://schemas.openxmlformats.org/officeDocument/2006/relationships/hyperlink" Target="http://brick.kernel.dk/snaps/fio-2.0.7.tar.gz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ux.die.net/man/7/aio" TargetMode="External"/><Relationship Id="rId4" Type="http://schemas.openxmlformats.org/officeDocument/2006/relationships/hyperlink" Target="http://www.bluestop.org/fio/HOWTO.tx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vnccma.itri.org.tw/svn/cloudos/branches/src/03storage/DISCO_Common/tru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DISCO Performance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20140528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04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tools : </a:t>
            </a:r>
            <a:r>
              <a:rPr lang="en-US" altLang="zh-TW" dirty="0" err="1" smtClean="0"/>
              <a:t>iometer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R/W</a:t>
            </a:r>
          </a:p>
          <a:p>
            <a:pPr lvl="1"/>
            <a:r>
              <a:rPr lang="en-US" altLang="zh-TW" dirty="0" smtClean="0"/>
              <a:t>Volume Size = 10G</a:t>
            </a:r>
          </a:p>
          <a:p>
            <a:pPr lvl="1"/>
            <a:r>
              <a:rPr lang="en-US" altLang="zh-TW" dirty="0" err="1"/>
              <a:t>bs</a:t>
            </a:r>
            <a:r>
              <a:rPr lang="en-US" altLang="zh-TW" dirty="0"/>
              <a:t> = 1M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Outstanding I/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 : 1, 32, 64, 128</a:t>
            </a:r>
          </a:p>
          <a:p>
            <a:pPr lvl="1"/>
            <a:r>
              <a:rPr lang="en-US" altLang="zh-TW" dirty="0" smtClean="0"/>
              <a:t>Duration time : 5 minutes</a:t>
            </a:r>
          </a:p>
          <a:p>
            <a:pPr lvl="1"/>
            <a:r>
              <a:rPr lang="en-US" altLang="zh-TW" dirty="0" smtClean="0"/>
              <a:t>Sequential Read and Sequential Write</a:t>
            </a:r>
          </a:p>
          <a:p>
            <a:pPr lvl="1"/>
            <a:r>
              <a:rPr lang="en-US" altLang="zh-TW" dirty="0" smtClean="0"/>
              <a:t>1 worker threads</a:t>
            </a:r>
            <a:endParaRPr lang="en-US" altLang="zh-TW" dirty="0"/>
          </a:p>
          <a:p>
            <a:r>
              <a:rPr lang="en-US" altLang="zh-TW" dirty="0" smtClean="0"/>
              <a:t>Testing Target:</a:t>
            </a:r>
          </a:p>
          <a:p>
            <a:pPr lvl="1"/>
            <a:r>
              <a:rPr lang="en-US" altLang="zh-TW" dirty="0" smtClean="0"/>
              <a:t>DOM U</a:t>
            </a:r>
          </a:p>
          <a:p>
            <a:pPr lvl="1"/>
            <a:r>
              <a:rPr lang="en-US" altLang="zh-TW" dirty="0" smtClean="0"/>
              <a:t>Not specific operation on First write / Cache hit write …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r>
              <a:rPr lang="en-US" altLang="zh-TW" dirty="0" smtClean="0"/>
              <a:t>NOTE: </a:t>
            </a:r>
          </a:p>
          <a:p>
            <a:pPr lvl="1"/>
            <a:r>
              <a:rPr lang="en-US" altLang="zh-TW" dirty="0" err="1" smtClean="0"/>
              <a:t>Cmd</a:t>
            </a:r>
            <a:r>
              <a:rPr lang="en-US" altLang="zh-TW" dirty="0"/>
              <a:t> at target : ./dynamo -</a:t>
            </a:r>
            <a:r>
              <a:rPr lang="en-US" altLang="zh-TW" dirty="0" err="1"/>
              <a:t>i</a:t>
            </a:r>
            <a:r>
              <a:rPr lang="en-US" altLang="zh-TW" dirty="0"/>
              <a:t> 140.96.27.229 -m 10.209.64.109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 has to stop security :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iptables</a:t>
            </a:r>
            <a:r>
              <a:rPr lang="en-US" altLang="zh-TW" dirty="0" smtClean="0"/>
              <a:t> stop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61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smtClean="0"/>
              <a:t>Outstanding = 1 (Write/Read)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41754"/>
              </p:ext>
            </p:extLst>
          </p:nvPr>
        </p:nvGraphicFramePr>
        <p:xfrm>
          <a:off x="1115616" y="1340768"/>
          <a:ext cx="6864424" cy="501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06"/>
                <a:gridCol w="1716106"/>
                <a:gridCol w="1716106"/>
                <a:gridCol w="1716106"/>
              </a:tblGrid>
              <a:tr h="62817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bs</a:t>
                      </a:r>
                      <a:r>
                        <a:rPr lang="en-US" altLang="zh-TW" dirty="0" smtClean="0"/>
                        <a:t>=1M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IOPs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 (MB/s)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Resp</a:t>
                      </a:r>
                      <a:r>
                        <a:rPr lang="en-US" altLang="zh-TW" baseline="0" dirty="0" smtClean="0"/>
                        <a:t> (</a:t>
                      </a:r>
                      <a:r>
                        <a:rPr lang="en-US" altLang="zh-TW" baseline="0" dirty="0" err="1" smtClean="0"/>
                        <a:t>ms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en-US" altLang="zh-TW" baseline="30000" dirty="0" smtClean="0"/>
                        <a:t>st</a:t>
                      </a:r>
                      <a:r>
                        <a:rPr lang="en-US" altLang="zh-TW" baseline="0" dirty="0" smtClean="0"/>
                        <a:t>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324.96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324.96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3.0784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en-US" altLang="zh-TW" baseline="30000" dirty="0" smtClean="0"/>
                        <a:t>nd</a:t>
                      </a:r>
                      <a:r>
                        <a:rPr lang="en-US" altLang="zh-TW" baseline="0" dirty="0" smtClean="0"/>
                        <a:t>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328.06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328.06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3.066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r>
                        <a:rPr lang="en-US" altLang="zh-TW" baseline="30000" dirty="0" smtClean="0"/>
                        <a:t>rd</a:t>
                      </a:r>
                      <a:r>
                        <a:rPr lang="en-US" altLang="zh-TW" dirty="0" smtClean="0"/>
                        <a:t>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3.1159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baseline="30000" dirty="0" smtClean="0"/>
                        <a:t>th</a:t>
                      </a:r>
                      <a:r>
                        <a:rPr lang="en-US" altLang="zh-TW" dirty="0" smtClean="0"/>
                        <a:t> write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361.52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361.52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2.74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r>
                        <a:rPr lang="en-US" altLang="zh-TW" baseline="30000" dirty="0" smtClean="0"/>
                        <a:t>th</a:t>
                      </a:r>
                      <a:r>
                        <a:rPr lang="en-US" altLang="zh-TW" baseline="0" dirty="0" smtClean="0"/>
                        <a:t>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311.23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311.23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3.2076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321.11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321.11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3.117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en-US" altLang="zh-TW" baseline="30000" dirty="0" smtClean="0"/>
                        <a:t>st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290.18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290.18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3.4339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en-US" altLang="zh-TW" baseline="30000" dirty="0" smtClean="0"/>
                        <a:t>nd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3.3218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r>
                        <a:rPr lang="en-US" altLang="zh-TW" baseline="30000" dirty="0" smtClean="0"/>
                        <a:t>rd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268.97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268.97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3.7071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baseline="30000" dirty="0" smtClean="0"/>
                        <a:t>th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290.94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290.94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3.4168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r>
                        <a:rPr lang="en-US" altLang="zh-TW" baseline="30000" dirty="0" smtClean="0"/>
                        <a:t>th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226.12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226.12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4.444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287.6225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287.6225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smtClean="0"/>
              <a:t>Outstanding = 32 (Write/Read)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32178"/>
              </p:ext>
            </p:extLst>
          </p:nvPr>
        </p:nvGraphicFramePr>
        <p:xfrm>
          <a:off x="1115616" y="1340768"/>
          <a:ext cx="6864424" cy="501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06"/>
                <a:gridCol w="1716106"/>
                <a:gridCol w="1716106"/>
                <a:gridCol w="1716106"/>
              </a:tblGrid>
              <a:tr h="62817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bs</a:t>
                      </a:r>
                      <a:r>
                        <a:rPr lang="en-US" altLang="zh-TW" dirty="0" smtClean="0"/>
                        <a:t>=128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IOPs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 (MB/s)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Resp</a:t>
                      </a:r>
                      <a:r>
                        <a:rPr lang="en-US" altLang="zh-TW" baseline="0" dirty="0" smtClean="0"/>
                        <a:t> (</a:t>
                      </a:r>
                      <a:r>
                        <a:rPr lang="en-US" altLang="zh-TW" baseline="0" dirty="0" err="1" smtClean="0"/>
                        <a:t>ms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en-US" altLang="zh-TW" baseline="30000" dirty="0" smtClean="0"/>
                        <a:t>st</a:t>
                      </a:r>
                      <a:r>
                        <a:rPr lang="en-US" altLang="zh-TW" baseline="0" dirty="0" smtClean="0"/>
                        <a:t>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1037.29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129.66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122.241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en-US" altLang="zh-TW" baseline="30000" dirty="0" smtClean="0"/>
                        <a:t>nd</a:t>
                      </a:r>
                      <a:r>
                        <a:rPr lang="en-US" altLang="zh-TW" baseline="0" dirty="0" smtClean="0"/>
                        <a:t>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r>
                        <a:rPr lang="en-US" altLang="zh-TW" baseline="30000" dirty="0" smtClean="0"/>
                        <a:t>rd</a:t>
                      </a:r>
                      <a:r>
                        <a:rPr lang="en-US" altLang="zh-TW" dirty="0" smtClean="0"/>
                        <a:t>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baseline="30000" dirty="0" smtClean="0"/>
                        <a:t>th</a:t>
                      </a:r>
                      <a:r>
                        <a:rPr lang="en-US" altLang="zh-TW" dirty="0" smtClean="0"/>
                        <a:t>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r>
                        <a:rPr lang="en-US" altLang="zh-TW" baseline="30000" dirty="0" smtClean="0"/>
                        <a:t>th</a:t>
                      </a:r>
                      <a:r>
                        <a:rPr lang="en-US" altLang="zh-TW" baseline="0" dirty="0" smtClean="0"/>
                        <a:t>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en-US" altLang="zh-TW" baseline="30000" dirty="0" smtClean="0"/>
                        <a:t>st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455.98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68.5452</a:t>
                      </a:r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en-US" altLang="zh-TW" baseline="30000" dirty="0" smtClean="0"/>
                        <a:t>nd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r>
                        <a:rPr lang="en-US" altLang="zh-TW" baseline="30000" dirty="0" smtClean="0"/>
                        <a:t>rd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baseline="30000" dirty="0" smtClean="0"/>
                        <a:t>th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r>
                        <a:rPr lang="en-US" altLang="zh-TW" baseline="30000" dirty="0" smtClean="0"/>
                        <a:t>th</a:t>
                      </a:r>
                      <a:r>
                        <a:rPr lang="en-US" altLang="zh-TW" baseline="0" dirty="0" smtClean="0"/>
                        <a:t>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394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0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sz="3600" dirty="0" err="1" smtClean="0"/>
              <a:t>Namenode</a:t>
            </a:r>
            <a:r>
              <a:rPr lang="en-US" altLang="zh-TW" sz="3600" dirty="0" smtClean="0"/>
              <a:t> Performance with fake Client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TW" sz="1800" dirty="0" err="1" smtClean="0"/>
              <a:t>Namenode</a:t>
            </a:r>
            <a:r>
              <a:rPr lang="en-US" altLang="zh-TW" sz="1800" dirty="0" smtClean="0"/>
              <a:t> using HDD for storing </a:t>
            </a:r>
            <a:r>
              <a:rPr lang="en-US" altLang="zh-TW" sz="1800" dirty="0" smtClean="0"/>
              <a:t>metadata</a:t>
            </a:r>
          </a:p>
          <a:p>
            <a:r>
              <a:rPr lang="en-US" altLang="zh-TW" sz="1800" dirty="0" err="1" smtClean="0"/>
              <a:t>Namenode</a:t>
            </a:r>
            <a:r>
              <a:rPr lang="en-US" altLang="zh-TW" sz="1800" dirty="0" smtClean="0"/>
              <a:t> HA (Environment </a:t>
            </a:r>
            <a:r>
              <a:rPr lang="en-US" altLang="zh-TW" sz="1800" dirty="0" err="1" smtClean="0"/>
              <a:t>wistron</a:t>
            </a:r>
            <a:r>
              <a:rPr lang="en-US" altLang="zh-TW" sz="1800" dirty="0" smtClean="0"/>
              <a:t> rack 9 : CWISR9S2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CWISR9S3)</a:t>
            </a:r>
          </a:p>
          <a:p>
            <a:r>
              <a:rPr lang="en-US" altLang="zh-TW" sz="1800" dirty="0" smtClean="0"/>
              <a:t>SW version : </a:t>
            </a:r>
            <a:r>
              <a:rPr lang="en-US" altLang="zh-TW" sz="1800" dirty="0" err="1" smtClean="0"/>
              <a:t>DISCO_common</a:t>
            </a:r>
            <a:r>
              <a:rPr lang="en-US" altLang="zh-TW" sz="1800" dirty="0" smtClean="0"/>
              <a:t> (66392)</a:t>
            </a:r>
            <a:endParaRPr lang="zh-TW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76292"/>
              </p:ext>
            </p:extLst>
          </p:nvPr>
        </p:nvGraphicFramePr>
        <p:xfrm>
          <a:off x="323528" y="1988840"/>
          <a:ext cx="8229600" cy="446913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zh-TW" altLang="en-US" dirty="0">
                          <a:effectLst/>
                          <a:latin typeface="eb0}30f0ed4"/>
                        </a:rPr>
                        <a:t>　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zh-TW" altLang="en-US">
                          <a:effectLst/>
                          <a:latin typeface="Calibri"/>
                        </a:rPr>
                        <a:t>　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zh-TW" altLang="en-US">
                          <a:effectLst/>
                          <a:latin typeface="Calibri"/>
                        </a:rPr>
                        <a:t>　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Total throughput  (MB/s)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Total IOPS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Throughput per vol  (MB/s)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# vol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GB per vol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total IO (GB)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FW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OW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FW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OW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FW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  <a:latin typeface="Calibri"/>
                        </a:rPr>
                        <a:t>OW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428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1241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3424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9928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27 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78 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308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1337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2464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10696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19 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84 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1242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1304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9936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10 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78 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145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1160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8640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9 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68 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1269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920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10152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7 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79 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1248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984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9984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8 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78 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1324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848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10592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7 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83 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229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1832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5 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14 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640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dirty="0"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584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1216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>
                          <a:effectLst/>
                          <a:latin typeface="Calibri"/>
                        </a:rPr>
                        <a:t>5 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dirty="0">
                          <a:effectLst/>
                          <a:latin typeface="Calibri"/>
                        </a:rPr>
                        <a:t>10 </a:t>
                      </a:r>
                    </a:p>
                  </a:txBody>
                  <a:tcPr marL="28575" marR="28575" marT="28575" marB="285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33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Datanode</a:t>
            </a:r>
            <a:r>
              <a:rPr lang="en-US" altLang="zh-TW" dirty="0" smtClean="0"/>
              <a:t> multiple LUN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10.213.58.1 hardware raid</a:t>
            </a:r>
          </a:p>
          <a:p>
            <a:r>
              <a:rPr lang="en-US" altLang="zh-TW" sz="2400" dirty="0"/>
              <a:t>SW version : </a:t>
            </a:r>
            <a:r>
              <a:rPr lang="en-US" altLang="zh-TW" sz="2400" dirty="0" err="1"/>
              <a:t>DISCO_common</a:t>
            </a:r>
            <a:r>
              <a:rPr lang="en-US" altLang="zh-TW" sz="2400" dirty="0"/>
              <a:t> </a:t>
            </a:r>
            <a:r>
              <a:rPr lang="en-US" altLang="zh-TW" sz="2400"/>
              <a:t>(</a:t>
            </a:r>
            <a:r>
              <a:rPr lang="en-US" altLang="zh-TW" sz="2400" smtClean="0"/>
              <a:t>66406)</a:t>
            </a:r>
            <a:endParaRPr lang="en-US" altLang="zh-TW" sz="2400" dirty="0" smtClean="0"/>
          </a:p>
          <a:p>
            <a:r>
              <a:rPr lang="en-US" altLang="zh-TW" sz="2400" dirty="0" smtClean="0"/>
              <a:t>4 LUNs with (10 disks for each LUNs)</a:t>
            </a:r>
          </a:p>
          <a:p>
            <a:r>
              <a:rPr lang="en-US" altLang="zh-TW" sz="2400" dirty="0"/>
              <a:t>7 CNs, 14 </a:t>
            </a:r>
            <a:r>
              <a:rPr lang="en-US" altLang="zh-TW" sz="2400" dirty="0" err="1"/>
              <a:t>vols</a:t>
            </a:r>
            <a:r>
              <a:rPr lang="en-US" altLang="zh-TW" sz="2400" dirty="0"/>
              <a:t>, 4 </a:t>
            </a:r>
            <a:r>
              <a:rPr lang="en-US" altLang="zh-TW" sz="2400" dirty="0" err="1"/>
              <a:t>Luns</a:t>
            </a:r>
            <a:r>
              <a:rPr lang="en-US" altLang="zh-TW" sz="2400" dirty="0"/>
              <a:t>, HDD-NN-HA, 1 DN, </a:t>
            </a:r>
            <a:r>
              <a:rPr lang="en-US" altLang="zh-TW" sz="2400" dirty="0" err="1"/>
              <a:t>bs</a:t>
            </a:r>
            <a:r>
              <a:rPr lang="en-US" altLang="zh-TW" sz="2400" dirty="0"/>
              <a:t>=64k, total=64G</a:t>
            </a:r>
            <a:endParaRPr lang="en-US" altLang="zh-TW" sz="2400" dirty="0"/>
          </a:p>
          <a:p>
            <a:r>
              <a:rPr lang="en-US" altLang="zh-TW" sz="2400" dirty="0" smtClean="0"/>
              <a:t>Concurrent sequential IO at </a:t>
            </a:r>
            <a:r>
              <a:rPr lang="en-US" altLang="zh-TW" sz="2400" dirty="0" smtClean="0">
                <a:solidFill>
                  <a:srgbClr val="FF0000"/>
                </a:solidFill>
              </a:rPr>
              <a:t>DOM-0</a:t>
            </a:r>
          </a:p>
          <a:p>
            <a:r>
              <a:rPr lang="en-US" altLang="zh-TW" sz="2400" dirty="0" smtClean="0"/>
              <a:t>FW : 7 MB/s (total 7*14 = 91 MB/s)</a:t>
            </a:r>
          </a:p>
          <a:p>
            <a:r>
              <a:rPr lang="en-US" altLang="zh-TW" sz="2400" dirty="0" smtClean="0"/>
              <a:t>CMW: 22 MB/s </a:t>
            </a:r>
          </a:p>
          <a:p>
            <a:r>
              <a:rPr lang="en-US" altLang="zh-TW" sz="2400" dirty="0" smtClean="0"/>
              <a:t>CHW: 50 MB/s</a:t>
            </a:r>
          </a:p>
          <a:p>
            <a:r>
              <a:rPr lang="en-US" altLang="zh-TW" sz="2400" dirty="0" smtClean="0"/>
              <a:t>CMR: 20MB/s</a:t>
            </a:r>
          </a:p>
          <a:p>
            <a:r>
              <a:rPr lang="en-US" altLang="zh-TW" sz="2400" dirty="0" smtClean="0"/>
              <a:t>CHR: 23MB/s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687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SVN Revision and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SVN Revision</a:t>
            </a:r>
          </a:p>
          <a:p>
            <a:pPr lvl="1"/>
            <a:r>
              <a:rPr lang="en-US" altLang="zh-TW" dirty="0" smtClean="0">
                <a:hlinkClick r:id="rId2"/>
              </a:rPr>
              <a:t>http://svnccma.itri.org.tw/svn/cloudos/branches/src/03storage/DISCO_Common/trunk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Rev: 65346</a:t>
            </a:r>
          </a:p>
          <a:p>
            <a:pPr lvl="1"/>
            <a:r>
              <a:rPr lang="en-US" altLang="zh-TW" dirty="0" smtClean="0"/>
              <a:t>DMS Setting: </a:t>
            </a:r>
            <a:r>
              <a:rPr lang="en-US" altLang="zh-TW" dirty="0" err="1" smtClean="0"/>
              <a:t>ReplicaFactor</a:t>
            </a:r>
            <a:r>
              <a:rPr lang="en-US" altLang="zh-TW" dirty="0" smtClean="0"/>
              <a:t> = 1</a:t>
            </a:r>
            <a:endParaRPr lang="en-US" altLang="zh-TW" dirty="0"/>
          </a:p>
          <a:p>
            <a:r>
              <a:rPr lang="en-US" altLang="zh-TW" dirty="0" smtClean="0"/>
              <a:t>Hardware Environment</a:t>
            </a:r>
          </a:p>
          <a:p>
            <a:pPr lvl="1"/>
            <a:r>
              <a:rPr lang="en-US" altLang="zh-TW" dirty="0" err="1" smtClean="0"/>
              <a:t>Namenode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smtClean="0"/>
              <a:t>SOFA as metadata data disk : </a:t>
            </a:r>
          </a:p>
          <a:p>
            <a:pPr lvl="2"/>
            <a:r>
              <a:rPr lang="en-US" altLang="zh-TW" dirty="0" smtClean="0"/>
              <a:t>24 core, 64G </a:t>
            </a:r>
            <a:r>
              <a:rPr lang="en-US" altLang="zh-TW" dirty="0" err="1" smtClean="0"/>
              <a:t>mem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HA setting</a:t>
            </a:r>
          </a:p>
          <a:p>
            <a:pPr lvl="2"/>
            <a:r>
              <a:rPr lang="en-US" altLang="zh-TW" dirty="0" smtClean="0"/>
              <a:t>1G </a:t>
            </a:r>
            <a:r>
              <a:rPr lang="en-US" altLang="zh-TW" dirty="0" err="1" smtClean="0"/>
              <a:t>nic</a:t>
            </a:r>
            <a:r>
              <a:rPr lang="en-US" altLang="zh-TW" dirty="0" smtClean="0"/>
              <a:t> card</a:t>
            </a:r>
          </a:p>
          <a:p>
            <a:pPr lvl="1"/>
            <a:r>
              <a:rPr lang="en-US" altLang="zh-TW" dirty="0" err="1" smtClean="0"/>
              <a:t>Datanode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10.213.58.1</a:t>
            </a:r>
          </a:p>
          <a:p>
            <a:pPr lvl="2"/>
            <a:r>
              <a:rPr lang="en-US" altLang="zh-TW" dirty="0" smtClean="0"/>
              <a:t>Hardware raid card</a:t>
            </a:r>
          </a:p>
          <a:p>
            <a:pPr lvl="2"/>
            <a:r>
              <a:rPr lang="en-US" altLang="zh-TW" dirty="0" smtClean="0"/>
              <a:t>4 core, 32G </a:t>
            </a:r>
            <a:r>
              <a:rPr lang="en-US" altLang="zh-TW" dirty="0" err="1" smtClean="0"/>
              <a:t>mem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10G </a:t>
            </a:r>
            <a:r>
              <a:rPr lang="en-US" altLang="zh-TW" dirty="0" err="1" smtClean="0"/>
              <a:t>nic</a:t>
            </a:r>
            <a:r>
              <a:rPr lang="en-US" altLang="zh-TW" dirty="0" smtClean="0"/>
              <a:t> card</a:t>
            </a:r>
          </a:p>
          <a:p>
            <a:pPr lvl="2"/>
            <a:r>
              <a:rPr lang="en-US" altLang="zh-TW" dirty="0" smtClean="0"/>
              <a:t>NOTE : This </a:t>
            </a:r>
            <a:r>
              <a:rPr lang="en-US" altLang="zh-TW" dirty="0" err="1" smtClean="0"/>
              <a:t>datanode</a:t>
            </a:r>
            <a:r>
              <a:rPr lang="en-US" altLang="zh-TW" dirty="0" smtClean="0"/>
              <a:t> located at Delta Rack and CN locate at </a:t>
            </a:r>
            <a:r>
              <a:rPr lang="en-US" altLang="zh-TW" dirty="0" err="1" smtClean="0"/>
              <a:t>wistron</a:t>
            </a:r>
            <a:r>
              <a:rPr lang="en-US" altLang="zh-TW" dirty="0" smtClean="0"/>
              <a:t> rack. Network speed may not opt. when measure the performance across different rack. The network performance will shared by other user.</a:t>
            </a:r>
          </a:p>
          <a:p>
            <a:pPr lvl="1"/>
            <a:r>
              <a:rPr lang="en-US" altLang="zh-TW" dirty="0" err="1" smtClean="0"/>
              <a:t>Clientnode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16 core, 48G </a:t>
            </a:r>
            <a:r>
              <a:rPr lang="en-US" altLang="zh-TW" dirty="0" err="1" smtClean="0"/>
              <a:t>mem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Wistron</a:t>
            </a:r>
            <a:r>
              <a:rPr lang="en-US" altLang="zh-TW" dirty="0" smtClean="0"/>
              <a:t> rack9 </a:t>
            </a:r>
          </a:p>
          <a:p>
            <a:pPr lvl="2"/>
            <a:r>
              <a:rPr lang="en-US" altLang="zh-TW" dirty="0" smtClean="0"/>
              <a:t>10G </a:t>
            </a:r>
            <a:r>
              <a:rPr lang="en-US" altLang="zh-TW" dirty="0" err="1" smtClean="0"/>
              <a:t>nic</a:t>
            </a:r>
            <a:r>
              <a:rPr lang="en-US" altLang="zh-TW" dirty="0" smtClean="0"/>
              <a:t> card</a:t>
            </a:r>
          </a:p>
          <a:p>
            <a:pPr lvl="2"/>
            <a:r>
              <a:rPr lang="en-US" altLang="zh-TW" dirty="0" smtClean="0"/>
              <a:t>DOM-0 </a:t>
            </a:r>
            <a:r>
              <a:rPr lang="en-US" altLang="zh-TW" dirty="0" err="1" smtClean="0"/>
              <a:t>mem</a:t>
            </a:r>
            <a:r>
              <a:rPr lang="en-US" altLang="zh-TW" dirty="0" smtClean="0"/>
              <a:t> : 10G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6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commands : </a:t>
            </a:r>
            <a:r>
              <a:rPr lang="en-US" altLang="zh-TW" dirty="0" err="1" smtClean="0"/>
              <a:t>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R/W</a:t>
            </a:r>
          </a:p>
          <a:p>
            <a:pPr lvl="1"/>
            <a:r>
              <a:rPr lang="en-US" altLang="zh-TW" dirty="0" smtClean="0"/>
              <a:t>Total size = 64G</a:t>
            </a:r>
          </a:p>
          <a:p>
            <a:pPr lvl="1"/>
            <a:r>
              <a:rPr lang="en-US" altLang="zh-TW" dirty="0" err="1" smtClean="0"/>
              <a:t>bs</a:t>
            </a:r>
            <a:r>
              <a:rPr lang="en-US" altLang="zh-TW" dirty="0" smtClean="0"/>
              <a:t> = 64K, 128K, 1M, 2M, 2G</a:t>
            </a:r>
          </a:p>
          <a:p>
            <a:pPr lvl="1"/>
            <a:r>
              <a:rPr lang="en-US" altLang="zh-TW" dirty="0" smtClean="0"/>
              <a:t>Write flag : </a:t>
            </a:r>
            <a:r>
              <a:rPr lang="en-US" altLang="zh-TW" dirty="0" err="1" smtClean="0"/>
              <a:t>conv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fsync</a:t>
            </a:r>
            <a:endParaRPr lang="en-US" altLang="zh-TW" dirty="0"/>
          </a:p>
          <a:p>
            <a:r>
              <a:rPr lang="en-US" altLang="zh-TW" dirty="0" smtClean="0"/>
              <a:t>Testing Target:</a:t>
            </a:r>
          </a:p>
          <a:p>
            <a:pPr lvl="1"/>
            <a:r>
              <a:rPr lang="en-US" altLang="zh-TW" dirty="0" smtClean="0"/>
              <a:t>DOM 0/U</a:t>
            </a:r>
          </a:p>
          <a:p>
            <a:pPr lvl="1"/>
            <a:r>
              <a:rPr lang="en-US" altLang="zh-TW" dirty="0" smtClean="0"/>
              <a:t>First write / metadata cache miss write / metadata cache hit write</a:t>
            </a:r>
          </a:p>
          <a:p>
            <a:pPr lvl="1"/>
            <a:r>
              <a:rPr lang="en-US" altLang="zh-TW" dirty="0" smtClean="0"/>
              <a:t>metadata cache miss read / metadata cache hit 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3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6950"/>
          </a:xfrm>
        </p:spPr>
        <p:txBody>
          <a:bodyPr/>
          <a:lstStyle/>
          <a:p>
            <a:r>
              <a:rPr lang="en-US" altLang="zh-TW" dirty="0" err="1" smtClean="0"/>
              <a:t>dd</a:t>
            </a:r>
            <a:r>
              <a:rPr lang="en-US" altLang="zh-TW" dirty="0" smtClean="0"/>
              <a:t> performance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1520" y="6311313"/>
            <a:ext cx="359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VM resource policy: 2 core, 1G </a:t>
            </a:r>
            <a:r>
              <a:rPr lang="en-US" altLang="zh-TW" dirty="0" err="1" smtClean="0"/>
              <a:t>mem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17701"/>
              </p:ext>
            </p:extLst>
          </p:nvPr>
        </p:nvGraphicFramePr>
        <p:xfrm>
          <a:off x="1115616" y="1268760"/>
          <a:ext cx="6995120" cy="2921898"/>
        </p:xfrm>
        <a:graphic>
          <a:graphicData uri="http://schemas.openxmlformats.org/drawingml/2006/table">
            <a:tbl>
              <a:tblPr/>
              <a:tblGrid>
                <a:gridCol w="630628"/>
                <a:gridCol w="1591123"/>
                <a:gridCol w="1591123"/>
                <a:gridCol w="1591123"/>
                <a:gridCol w="1591123"/>
              </a:tblGrid>
              <a:tr h="417414">
                <a:tc>
                  <a:txBody>
                    <a:bodyPr/>
                    <a:lstStyle/>
                    <a:p>
                      <a:pPr rtl="0"/>
                      <a:r>
                        <a:rPr lang="zh-TW" altLang="en-US" sz="160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DOM-U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DOM-0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17414">
                <a:tc>
                  <a:txBody>
                    <a:bodyPr/>
                    <a:lstStyle/>
                    <a:p>
                      <a:pPr rtl="0"/>
                      <a:r>
                        <a:rPr lang="zh-TW" altLang="en-US" sz="160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SOFA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HDD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SOFA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HDD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17414"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FW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407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17414"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CHW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603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17414"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375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363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17414"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CMW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434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694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17414"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CMR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349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3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FIO</a:t>
            </a:r>
          </a:p>
          <a:p>
            <a:pPr lvl="1"/>
            <a:r>
              <a:rPr lang="en-US" altLang="zh-TW" dirty="0"/>
              <a:t>Total size = 64G</a:t>
            </a:r>
          </a:p>
          <a:p>
            <a:pPr lvl="1"/>
            <a:r>
              <a:rPr lang="en-US" altLang="zh-TW" dirty="0" err="1"/>
              <a:t>bs</a:t>
            </a:r>
            <a:r>
              <a:rPr lang="en-US" altLang="zh-TW" dirty="0"/>
              <a:t> = </a:t>
            </a:r>
            <a:r>
              <a:rPr lang="en-US" altLang="zh-TW" dirty="0" smtClean="0"/>
              <a:t>1M</a:t>
            </a:r>
            <a:endParaRPr lang="en-US" altLang="zh-TW" dirty="0"/>
          </a:p>
          <a:p>
            <a:pPr lvl="1"/>
            <a:r>
              <a:rPr lang="en-US" altLang="zh-TW" dirty="0" err="1" smtClean="0"/>
              <a:t>Iodepth</a:t>
            </a:r>
            <a:r>
              <a:rPr lang="en-US" altLang="zh-TW" dirty="0" smtClean="0"/>
              <a:t> = 4096</a:t>
            </a:r>
          </a:p>
          <a:p>
            <a:pPr lvl="1"/>
            <a:r>
              <a:rPr lang="en-US" altLang="zh-TW" dirty="0" err="1" smtClean="0"/>
              <a:t>numjobs</a:t>
            </a:r>
            <a:r>
              <a:rPr lang="en-US" altLang="zh-TW" dirty="0" smtClean="0"/>
              <a:t> = 1</a:t>
            </a:r>
          </a:p>
          <a:p>
            <a:pPr lvl="1"/>
            <a:r>
              <a:rPr lang="en-US" altLang="zh-TW" dirty="0" smtClean="0"/>
              <a:t>direct = 1</a:t>
            </a:r>
          </a:p>
          <a:p>
            <a:pPr lvl="1"/>
            <a:r>
              <a:rPr lang="en-US" altLang="zh-TW" dirty="0" err="1"/>
              <a:t>ioengine</a:t>
            </a:r>
            <a:r>
              <a:rPr lang="en-US" altLang="zh-TW" dirty="0"/>
              <a:t>=</a:t>
            </a:r>
            <a:r>
              <a:rPr lang="en-US" altLang="zh-TW" dirty="0" err="1"/>
              <a:t>libaio</a:t>
            </a:r>
            <a:endParaRPr lang="en-US" altLang="zh-TW" dirty="0" smtClean="0"/>
          </a:p>
          <a:p>
            <a:pPr lvl="1"/>
            <a:r>
              <a:rPr lang="en-US" altLang="zh-TW" dirty="0" err="1"/>
              <a:t>fio</a:t>
            </a:r>
            <a:r>
              <a:rPr lang="en-US" altLang="zh-TW" dirty="0"/>
              <a:t> -filename=/</a:t>
            </a:r>
            <a:r>
              <a:rPr lang="en-US" altLang="zh-TW" dirty="0" err="1"/>
              <a:t>dev</a:t>
            </a:r>
            <a:r>
              <a:rPr lang="en-US" altLang="zh-TW" dirty="0"/>
              <a:t>/dms583934058 -direct=1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 err="1">
                <a:solidFill>
                  <a:srgbClr val="FF0000"/>
                </a:solidFill>
              </a:rPr>
              <a:t>iodepth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4096 </a:t>
            </a:r>
            <a:r>
              <a:rPr lang="en-US" altLang="zh-TW" dirty="0"/>
              <a:t>-thread -</a:t>
            </a:r>
            <a:r>
              <a:rPr lang="en-US" altLang="zh-TW" dirty="0" err="1"/>
              <a:t>rw</a:t>
            </a:r>
            <a:r>
              <a:rPr lang="en-US" altLang="zh-TW" dirty="0"/>
              <a:t>=read -</a:t>
            </a:r>
            <a:r>
              <a:rPr lang="en-US" altLang="zh-TW" dirty="0" err="1"/>
              <a:t>ioengine</a:t>
            </a:r>
            <a:r>
              <a:rPr lang="en-US" altLang="zh-TW" dirty="0"/>
              <a:t>=</a:t>
            </a:r>
            <a:r>
              <a:rPr lang="en-US" altLang="zh-TW" dirty="0" err="1"/>
              <a:t>libaio</a:t>
            </a:r>
            <a:r>
              <a:rPr lang="en-US" altLang="zh-TW" dirty="0"/>
              <a:t> -</a:t>
            </a:r>
            <a:r>
              <a:rPr lang="en-US" altLang="zh-TW" dirty="0" err="1"/>
              <a:t>bs</a:t>
            </a:r>
            <a:r>
              <a:rPr lang="en-US" altLang="zh-TW" dirty="0"/>
              <a:t>=1M -size=64G -</a:t>
            </a:r>
            <a:r>
              <a:rPr lang="en-US" altLang="zh-TW" dirty="0" err="1"/>
              <a:t>numjobs</a:t>
            </a:r>
            <a:r>
              <a:rPr lang="en-US" altLang="zh-TW" dirty="0"/>
              <a:t>=1 -</a:t>
            </a:r>
            <a:r>
              <a:rPr lang="en-US" altLang="zh-TW" dirty="0" err="1"/>
              <a:t>group_reporting</a:t>
            </a:r>
            <a:r>
              <a:rPr lang="en-US" altLang="zh-TW" dirty="0"/>
              <a:t> -name=</a:t>
            </a:r>
            <a:r>
              <a:rPr lang="en-US" altLang="zh-TW" dirty="0" err="1"/>
              <a:t>mytest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26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FIO performance – DOM0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3"/>
            <a:ext cx="8091184" cy="25202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nr_requests</a:t>
            </a:r>
            <a:r>
              <a:rPr lang="en-US" altLang="zh-TW" dirty="0" smtClean="0"/>
              <a:t> = 2048 (volume generated by rev 65080)</a:t>
            </a:r>
          </a:p>
          <a:p>
            <a:pPr lvl="1"/>
            <a:r>
              <a:rPr lang="en-US" altLang="zh-TW" dirty="0" smtClean="0"/>
              <a:t>Read</a:t>
            </a:r>
          </a:p>
          <a:p>
            <a:pPr lvl="2"/>
            <a:r>
              <a:rPr lang="en-US" altLang="zh-TW" dirty="0" err="1" smtClean="0"/>
              <a:t>aggrb</a:t>
            </a:r>
            <a:r>
              <a:rPr lang="en-US" altLang="zh-TW" dirty="0" smtClean="0"/>
              <a:t>=701894KB/s</a:t>
            </a:r>
          </a:p>
          <a:p>
            <a:pPr lvl="2"/>
            <a:r>
              <a:rPr lang="en-US" altLang="zh-TW" dirty="0" err="1"/>
              <a:t>aggrb</a:t>
            </a:r>
            <a:r>
              <a:rPr lang="en-US" altLang="zh-TW" dirty="0"/>
              <a:t>=743316KB/s </a:t>
            </a:r>
            <a:endParaRPr lang="en-US" altLang="zh-TW" dirty="0" smtClean="0"/>
          </a:p>
          <a:p>
            <a:pPr lvl="2"/>
            <a:r>
              <a:rPr lang="en-US" altLang="zh-TW" dirty="0" err="1"/>
              <a:t>aggrb</a:t>
            </a:r>
            <a:r>
              <a:rPr lang="en-US" altLang="zh-TW" dirty="0"/>
              <a:t>=760871KB/s</a:t>
            </a:r>
          </a:p>
          <a:p>
            <a:pPr lvl="1"/>
            <a:r>
              <a:rPr lang="en-US" altLang="zh-TW" dirty="0" smtClean="0"/>
              <a:t>Write</a:t>
            </a:r>
          </a:p>
          <a:p>
            <a:pPr lvl="2"/>
            <a:r>
              <a:rPr lang="en-US" altLang="zh-TW" dirty="0" err="1"/>
              <a:t>aggrb</a:t>
            </a:r>
            <a:r>
              <a:rPr lang="en-US" altLang="zh-TW" dirty="0"/>
              <a:t>=916787KB/s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38" y="5229200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90182" y="5229200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78882" y="5229200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75026" y="5229200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47128" y="5229200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43272" y="5229200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890182" y="458112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78882" y="4581128"/>
            <a:ext cx="7444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475026" y="458112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771170" y="458112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035159" y="458112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10062" y="4187887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RB: RBID=275-1-40(1153499176)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82070" y="468449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 ~ 31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59785" y="46952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 ~ 63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48485" y="47059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64 ~ 95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44629" y="472239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 ~ 127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22630" y="4743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128 ~ 159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312875" y="4695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160 ~ 192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55495" y="616530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0 ~ 31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919633" y="61653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32 ~ 63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89787" y="61653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64 ~ 95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29512" y="616530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96 ~ 127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747128" y="616530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128 ~ 159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175016" y="613076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160 ~ 192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39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FIO performance – DOM0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3"/>
            <a:ext cx="8091184" cy="25202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nr_requests</a:t>
            </a:r>
            <a:r>
              <a:rPr lang="en-US" altLang="zh-TW" dirty="0" smtClean="0"/>
              <a:t> = 2048 (volume generated by rev 65346)</a:t>
            </a:r>
          </a:p>
          <a:p>
            <a:pPr lvl="1"/>
            <a:r>
              <a:rPr lang="en-US" altLang="zh-TW" dirty="0" smtClean="0"/>
              <a:t>Read</a:t>
            </a:r>
          </a:p>
          <a:p>
            <a:pPr lvl="2"/>
            <a:r>
              <a:rPr lang="en-US" altLang="zh-TW" dirty="0" err="1"/>
              <a:t>aggrb</a:t>
            </a:r>
            <a:r>
              <a:rPr lang="en-US" altLang="zh-TW" dirty="0"/>
              <a:t>=413086KB/s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aggrb</a:t>
            </a:r>
            <a:r>
              <a:rPr lang="en-US" altLang="zh-TW" dirty="0" smtClean="0"/>
              <a:t>=432547KB/s </a:t>
            </a:r>
          </a:p>
          <a:p>
            <a:pPr lvl="2"/>
            <a:r>
              <a:rPr lang="en-US" altLang="zh-TW" dirty="0" err="1"/>
              <a:t>aggrb</a:t>
            </a:r>
            <a:r>
              <a:rPr lang="en-US" altLang="zh-TW" dirty="0"/>
              <a:t>=452066KB/s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Write</a:t>
            </a:r>
          </a:p>
          <a:p>
            <a:pPr lvl="2"/>
            <a:r>
              <a:rPr lang="en-US" altLang="zh-TW" dirty="0" smtClean="0"/>
              <a:t>N/A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85066" y="5301208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781210" y="5301208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069910" y="5301208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366054" y="5301208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638156" y="5301208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934300" y="5301208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1781210" y="4653136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069910" y="4653136"/>
            <a:ext cx="7444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4366054" y="4653136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662198" y="4653136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926187" y="4653136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01090" y="3789040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RB: 275-1-7(1153499143)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3098" y="47565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 ~ 31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0813" y="47672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 ~ 63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339513" y="477797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64 ~ 95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635657" y="47944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 ~ 127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813658" y="4815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128 ~ 159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203903" y="4767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160 ~ 192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46523" y="623731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0 ~ 31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810661" y="623731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96 ~ 127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80815" y="62373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64 ~ 95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420540" y="62373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32 ~ 63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638156" y="623731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160 ~ 192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66044" y="620277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LB 128 ~ 159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79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FIO installation</a:t>
            </a:r>
          </a:p>
          <a:p>
            <a:r>
              <a:rPr lang="en-US" altLang="zh-TW" dirty="0" err="1"/>
              <a:t>wget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http://brick.kernel.dk/snaps/fio-2.0.7.tar.gz</a:t>
            </a:r>
            <a:endParaRPr lang="en-US" altLang="zh-TW" dirty="0"/>
          </a:p>
          <a:p>
            <a:r>
              <a:rPr lang="en-US" altLang="zh-TW" dirty="0"/>
              <a:t>yum install </a:t>
            </a:r>
            <a:r>
              <a:rPr lang="en-US" altLang="zh-TW" dirty="0" err="1"/>
              <a:t>libaio-devel</a:t>
            </a:r>
            <a:r>
              <a:rPr lang="en-US" altLang="zh-TW" dirty="0"/>
              <a:t> </a:t>
            </a:r>
          </a:p>
          <a:p>
            <a:r>
              <a:rPr lang="en-US" altLang="zh-TW" dirty="0"/>
              <a:t>tar -</a:t>
            </a:r>
            <a:r>
              <a:rPr lang="en-US" altLang="zh-TW" dirty="0" err="1"/>
              <a:t>zxvf</a:t>
            </a:r>
            <a:r>
              <a:rPr lang="en-US" altLang="zh-TW" dirty="0"/>
              <a:t> fio-2.0.7.tar.gz </a:t>
            </a:r>
          </a:p>
          <a:p>
            <a:r>
              <a:rPr lang="en-US" altLang="zh-TW" dirty="0"/>
              <a:t>cd fio-2.0.7 </a:t>
            </a:r>
          </a:p>
          <a:p>
            <a:r>
              <a:rPr lang="en-US" altLang="zh-TW" dirty="0"/>
              <a:t>make </a:t>
            </a:r>
          </a:p>
          <a:p>
            <a:r>
              <a:rPr lang="en-US" altLang="zh-TW" dirty="0"/>
              <a:t>make install </a:t>
            </a:r>
          </a:p>
          <a:p>
            <a:r>
              <a:rPr lang="en-US" altLang="zh-TW" dirty="0"/>
              <a:t>Ref:</a:t>
            </a:r>
          </a:p>
          <a:p>
            <a:pPr lvl="1"/>
            <a:r>
              <a:rPr lang="en-US" altLang="zh-TW" dirty="0">
                <a:hlinkClick r:id="rId3"/>
              </a:rPr>
              <a:t>http://blog.itpub.net/26855487/viewspace-754346/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http://www.bluestop.org/fio/HOWTO.txt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http://linux.die.net/man/7/aio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64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SVN Revision and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SVN Revision</a:t>
            </a:r>
          </a:p>
          <a:p>
            <a:pPr lvl="1"/>
            <a:r>
              <a:rPr lang="en-US" altLang="zh-TW" dirty="0" smtClean="0">
                <a:hlinkClick r:id="rId2"/>
              </a:rPr>
              <a:t>http://svnccma.itri.org.tw/svn/cloudos/branches/src/03storage/DISCO_Common/trunk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Rev: 65888</a:t>
            </a:r>
          </a:p>
          <a:p>
            <a:pPr lvl="1"/>
            <a:r>
              <a:rPr lang="en-US" altLang="zh-TW" dirty="0" smtClean="0"/>
              <a:t>DMS Setting: </a:t>
            </a:r>
            <a:r>
              <a:rPr lang="en-US" altLang="zh-TW" dirty="0" err="1" smtClean="0"/>
              <a:t>ReplicaFactor</a:t>
            </a:r>
            <a:r>
              <a:rPr lang="en-US" altLang="zh-TW" dirty="0" smtClean="0"/>
              <a:t> = 1</a:t>
            </a:r>
            <a:endParaRPr lang="en-US" altLang="zh-TW" dirty="0"/>
          </a:p>
          <a:p>
            <a:r>
              <a:rPr lang="en-US" altLang="zh-TW" dirty="0" smtClean="0"/>
              <a:t>Hardware Environment</a:t>
            </a:r>
          </a:p>
          <a:p>
            <a:pPr lvl="1"/>
            <a:r>
              <a:rPr lang="en-US" altLang="zh-TW" dirty="0" err="1" smtClean="0"/>
              <a:t>Namenode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smtClean="0"/>
              <a:t>24 core, 64G </a:t>
            </a:r>
            <a:r>
              <a:rPr lang="en-US" altLang="zh-TW" dirty="0" err="1" smtClean="0"/>
              <a:t>mem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HA setting</a:t>
            </a:r>
          </a:p>
          <a:p>
            <a:pPr lvl="2"/>
            <a:r>
              <a:rPr lang="en-US" altLang="zh-TW" dirty="0" smtClean="0"/>
              <a:t>1G </a:t>
            </a:r>
            <a:r>
              <a:rPr lang="en-US" altLang="zh-TW" dirty="0" err="1" smtClean="0"/>
              <a:t>nic</a:t>
            </a:r>
            <a:r>
              <a:rPr lang="en-US" altLang="zh-TW" dirty="0" smtClean="0"/>
              <a:t> card</a:t>
            </a:r>
          </a:p>
          <a:p>
            <a:pPr lvl="1"/>
            <a:r>
              <a:rPr lang="en-US" altLang="zh-TW" dirty="0" err="1" smtClean="0"/>
              <a:t>Datanode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10.213.58.1</a:t>
            </a:r>
          </a:p>
          <a:p>
            <a:pPr lvl="2"/>
            <a:r>
              <a:rPr lang="en-US" altLang="zh-TW" dirty="0" smtClean="0"/>
              <a:t>Hardware raid card</a:t>
            </a:r>
          </a:p>
          <a:p>
            <a:pPr lvl="2"/>
            <a:r>
              <a:rPr lang="en-US" altLang="zh-TW" dirty="0" smtClean="0"/>
              <a:t>4 core, 32G </a:t>
            </a:r>
            <a:r>
              <a:rPr lang="en-US" altLang="zh-TW" dirty="0" err="1" smtClean="0"/>
              <a:t>mem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10G </a:t>
            </a:r>
            <a:r>
              <a:rPr lang="en-US" altLang="zh-TW" dirty="0" err="1" smtClean="0"/>
              <a:t>nic</a:t>
            </a:r>
            <a:r>
              <a:rPr lang="en-US" altLang="zh-TW" dirty="0" smtClean="0"/>
              <a:t> card</a:t>
            </a:r>
          </a:p>
          <a:p>
            <a:pPr lvl="2"/>
            <a:r>
              <a:rPr lang="en-US" altLang="zh-TW" dirty="0" smtClean="0"/>
              <a:t>NOTE : This </a:t>
            </a:r>
            <a:r>
              <a:rPr lang="en-US" altLang="zh-TW" dirty="0" err="1" smtClean="0"/>
              <a:t>datanode</a:t>
            </a:r>
            <a:r>
              <a:rPr lang="en-US" altLang="zh-TW" dirty="0" smtClean="0"/>
              <a:t> located at Delta Rack and CN locate at </a:t>
            </a:r>
            <a:r>
              <a:rPr lang="en-US" altLang="zh-TW" dirty="0" err="1" smtClean="0"/>
              <a:t>wistron</a:t>
            </a:r>
            <a:r>
              <a:rPr lang="en-US" altLang="zh-TW" dirty="0" smtClean="0"/>
              <a:t> rack. Network speed may not opt. when measure the performance across different rack. The network performance will shared by other user.</a:t>
            </a:r>
          </a:p>
          <a:p>
            <a:pPr lvl="1"/>
            <a:r>
              <a:rPr lang="en-US" altLang="zh-TW" dirty="0" err="1" smtClean="0"/>
              <a:t>Clientnode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16 core, 48G </a:t>
            </a:r>
            <a:r>
              <a:rPr lang="en-US" altLang="zh-TW" dirty="0" err="1" smtClean="0"/>
              <a:t>mem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Wistron</a:t>
            </a:r>
            <a:r>
              <a:rPr lang="en-US" altLang="zh-TW" dirty="0" smtClean="0"/>
              <a:t> rack9 </a:t>
            </a:r>
          </a:p>
          <a:p>
            <a:pPr lvl="2"/>
            <a:r>
              <a:rPr lang="en-US" altLang="zh-TW" dirty="0" smtClean="0"/>
              <a:t>10G </a:t>
            </a:r>
            <a:r>
              <a:rPr lang="en-US" altLang="zh-TW" dirty="0" err="1" smtClean="0"/>
              <a:t>nic</a:t>
            </a:r>
            <a:r>
              <a:rPr lang="en-US" altLang="zh-TW" dirty="0" smtClean="0"/>
              <a:t> card</a:t>
            </a:r>
          </a:p>
          <a:p>
            <a:pPr lvl="2"/>
            <a:r>
              <a:rPr lang="en-US" altLang="zh-TW" dirty="0" smtClean="0"/>
              <a:t>DOM-0 </a:t>
            </a:r>
            <a:r>
              <a:rPr lang="en-US" altLang="zh-TW" dirty="0" err="1" smtClean="0"/>
              <a:t>mem</a:t>
            </a:r>
            <a:r>
              <a:rPr lang="en-US" altLang="zh-TW" dirty="0" smtClean="0"/>
              <a:t> : 10G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339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888</Words>
  <Application>Microsoft Office PowerPoint</Application>
  <PresentationFormat>如螢幕大小 (4:3)</PresentationFormat>
  <Paragraphs>354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DISCO Performance</vt:lpstr>
      <vt:lpstr>SVN Revision and Environment</vt:lpstr>
      <vt:lpstr>Test commands : dd</vt:lpstr>
      <vt:lpstr>dd performance</vt:lpstr>
      <vt:lpstr>Test commands</vt:lpstr>
      <vt:lpstr>FIO performance – DOM0</vt:lpstr>
      <vt:lpstr>FIO performance – DOM0</vt:lpstr>
      <vt:lpstr>NOTE</vt:lpstr>
      <vt:lpstr>SVN Revision and Environment</vt:lpstr>
      <vt:lpstr>Test tools : iometer</vt:lpstr>
      <vt:lpstr>Outstanding = 1 (Write/Read)</vt:lpstr>
      <vt:lpstr>Outstanding = 32 (Write/Read)</vt:lpstr>
      <vt:lpstr>Namenode Performance with fake Client</vt:lpstr>
      <vt:lpstr>Datanode multiple LUN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 Performance</dc:title>
  <dc:creator>TEST123</dc:creator>
  <cp:lastModifiedBy>TEST123</cp:lastModifiedBy>
  <cp:revision>61</cp:revision>
  <dcterms:created xsi:type="dcterms:W3CDTF">2014-05-15T00:55:51Z</dcterms:created>
  <dcterms:modified xsi:type="dcterms:W3CDTF">2014-07-08T02:04:36Z</dcterms:modified>
</cp:coreProperties>
</file>