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308" r:id="rId7"/>
    <p:sldId id="284" r:id="rId8"/>
    <p:sldId id="310" r:id="rId9"/>
    <p:sldId id="309" r:id="rId10"/>
    <p:sldId id="30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08" y="52"/>
      </p:cViewPr>
      <p:guideLst>
        <p:guide orient="horz" pos="2118"/>
        <p:guide pos="3838"/>
        <p:guide pos="1057"/>
        <p:guide pos="3010"/>
        <p:guide pos="7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1608-7702-4439-9BD4-6685EBCB70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B53BE7-7A49-465C-8AEA-329C1ACF4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36204" y="0"/>
            <a:ext cx="7055796" cy="6858000"/>
          </a:xfrm>
          <a:custGeom>
            <a:avLst/>
            <a:gdLst>
              <a:gd name="connsiteX0" fmla="*/ 0 w 7055796"/>
              <a:gd name="connsiteY0" fmla="*/ 0 h 6858000"/>
              <a:gd name="connsiteX1" fmla="*/ 7055796 w 7055796"/>
              <a:gd name="connsiteY1" fmla="*/ 0 h 6858000"/>
              <a:gd name="connsiteX2" fmla="*/ 7055796 w 7055796"/>
              <a:gd name="connsiteY2" fmla="*/ 6858000 h 6858000"/>
              <a:gd name="connsiteX3" fmla="*/ 0 w 70557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796" h="6858000">
                <a:moveTo>
                  <a:pt x="0" y="0"/>
                </a:moveTo>
                <a:lnTo>
                  <a:pt x="7055796" y="0"/>
                </a:lnTo>
                <a:lnTo>
                  <a:pt x="70557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45045" y="97944"/>
            <a:ext cx="3073400" cy="6613573"/>
            <a:chOff x="8216900" y="850900"/>
            <a:chExt cx="3073400" cy="5727700"/>
          </a:xfrm>
        </p:grpSpPr>
        <p:sp>
          <p:nvSpPr>
            <p:cNvPr id="10" name="矩形 9"/>
            <p:cNvSpPr/>
            <p:nvPr/>
          </p:nvSpPr>
          <p:spPr>
            <a:xfrm>
              <a:off x="8216900" y="850900"/>
              <a:ext cx="3073400" cy="5727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8350" y="1047175"/>
              <a:ext cx="2730500" cy="93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实验三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8350" y="6071862"/>
              <a:ext cx="2730500" cy="293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2021.12.13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290300" y="53697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703388" y="479329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0600" y="4793290"/>
            <a:ext cx="2083832" cy="2064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44587" y="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7917" y="537831"/>
            <a:ext cx="843266" cy="84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5044"/>
            <a:ext cx="12192000" cy="3105162"/>
          </a:xfrm>
          <a:prstGeom prst="rect">
            <a:avLst/>
          </a:prstGeom>
        </p:spPr>
      </p:pic>
      <p:sp>
        <p:nvSpPr>
          <p:cNvPr id="12" name="单圆角矩形 6"/>
          <p:cNvSpPr/>
          <p:nvPr/>
        </p:nvSpPr>
        <p:spPr>
          <a:xfrm>
            <a:off x="-72390" y="3017694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0175" y="3175033"/>
            <a:ext cx="41553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sz="4400" b="1" noProof="0" dirty="0">
                <a:solidFill>
                  <a:srgbClr val="071F65"/>
                </a:solidFill>
                <a:latin typeface="微软雅黑" panose="020B0503020204020204" pitchFamily="34" charset="-122"/>
              </a:rPr>
              <a:t>关系挖掘实验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11247" y="4153383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指导教师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      </a:t>
            </a:r>
            <a:r>
              <a:rPr kumimoji="1" lang="zh-CN" altLang="en-US" sz="1600" noProof="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崔金华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06550" y="4548259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讲解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             曾志敏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:dissolve/>
      </p:transition>
    </mc:Choice>
    <mc:Fallback>
      <p:transition spd="slow" advClick="0" advTm="40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0" y="0"/>
            <a:ext cx="1717560" cy="1701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587" y="1701800"/>
            <a:ext cx="5600880" cy="787400"/>
            <a:chOff x="-1587" y="1701800"/>
            <a:chExt cx="5600880" cy="787400"/>
          </a:xfrm>
        </p:grpSpPr>
        <p:sp>
          <p:nvSpPr>
            <p:cNvPr id="7" name="矩形 6"/>
            <p:cNvSpPr/>
            <p:nvPr/>
          </p:nvSpPr>
          <p:spPr>
            <a:xfrm>
              <a:off x="-1587" y="1701800"/>
              <a:ext cx="2185987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9266" y="1741557"/>
              <a:ext cx="31100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3777333" y="0"/>
            <a:ext cx="1023267" cy="1013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0" y="2705100"/>
            <a:ext cx="2114908" cy="2095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858780" y="3810000"/>
            <a:ext cx="2435348" cy="2413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477000" y="1866900"/>
            <a:ext cx="4178300" cy="3398667"/>
            <a:chOff x="6477000" y="1866900"/>
            <a:chExt cx="4178300" cy="3398667"/>
          </a:xfrm>
        </p:grpSpPr>
        <p:grpSp>
          <p:nvGrpSpPr>
            <p:cNvPr id="23" name="组合 22"/>
            <p:cNvGrpSpPr/>
            <p:nvPr/>
          </p:nvGrpSpPr>
          <p:grpSpPr>
            <a:xfrm>
              <a:off x="6477000" y="1866900"/>
              <a:ext cx="1524000" cy="2067083"/>
              <a:chOff x="6477000" y="850900"/>
              <a:chExt cx="1524000" cy="375920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6477000" y="850900"/>
                <a:ext cx="15240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477000" y="850900"/>
                <a:ext cx="0" cy="37592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9131300" y="3149600"/>
              <a:ext cx="1524000" cy="2115967"/>
              <a:chOff x="9131300" y="2222500"/>
              <a:chExt cx="1524000" cy="375920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9131300" y="5981700"/>
                <a:ext cx="15240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655300" y="2222500"/>
                <a:ext cx="0" cy="37592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文本框 24"/>
          <p:cNvSpPr txBox="1"/>
          <p:nvPr/>
        </p:nvSpPr>
        <p:spPr>
          <a:xfrm>
            <a:off x="6961894" y="2743750"/>
            <a:ext cx="273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/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61893" y="3228274"/>
            <a:ext cx="3208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/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实验注意事项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858780" y="4305300"/>
            <a:ext cx="1336848" cy="1324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929373" y="2248554"/>
            <a:ext cx="273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/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4102415" y="489128"/>
            <a:ext cx="4489324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关系挖掘实验</a:t>
            </a:r>
            <a:endParaRPr lang="zh-CN" altLang="en-US" sz="4000" b="1" dirty="0"/>
          </a:p>
        </p:txBody>
      </p: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编程实现</a:t>
            </a:r>
            <a:r>
              <a:rPr lang="en-US" altLang="zh-CN" sz="2400" dirty="0" err="1"/>
              <a:t>Apriori</a:t>
            </a:r>
            <a:r>
              <a:rPr lang="zh-CN" altLang="en-US" sz="2400" dirty="0"/>
              <a:t>算法，要求使用给定的数据文件进行实验，获得频繁项集以及关联规则。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以</a:t>
            </a:r>
            <a:r>
              <a:rPr lang="en-US" altLang="zh-CN" sz="2400" dirty="0"/>
              <a:t>Groceries.csv</a:t>
            </a:r>
            <a:r>
              <a:rPr lang="zh-CN" altLang="en-US" sz="2400" dirty="0"/>
              <a:t>作为输入文件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输出</a:t>
            </a:r>
            <a:r>
              <a:rPr lang="en-US" altLang="zh-CN" sz="2400" dirty="0"/>
              <a:t>1~3</a:t>
            </a:r>
            <a:r>
              <a:rPr lang="zh-CN" altLang="en-US" sz="2400" dirty="0"/>
              <a:t>阶频繁项集与关联规则，各个频繁项的支持度，各个规则的置信度，各阶频繁项集的数量以及关联规则的总数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固定参数以方便检查，频繁项集的最小支持度为</a:t>
            </a:r>
            <a:r>
              <a:rPr lang="en-US" altLang="zh-CN" sz="2400" dirty="0"/>
              <a:t>0.005</a:t>
            </a:r>
            <a:r>
              <a:rPr lang="zh-CN" altLang="en-US" sz="2400" dirty="0"/>
              <a:t>，关联规则的最小置信度为</a:t>
            </a:r>
            <a:r>
              <a:rPr lang="en-US" altLang="zh-CN" sz="2400" dirty="0"/>
              <a:t>0.5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50" y="963748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理论回顾 </a:t>
            </a:r>
            <a:r>
              <a:rPr lang="en-US" altLang="zh-CN" dirty="0"/>
              <a:t>—— </a:t>
            </a:r>
            <a:r>
              <a:rPr lang="zh-CN" altLang="en-US" dirty="0"/>
              <a:t>购物篮模型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41" y="1512523"/>
            <a:ext cx="3505380" cy="172728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50698" y="3697461"/>
            <a:ext cx="9191787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项：每一个商品，如</a:t>
            </a:r>
            <a:r>
              <a:rPr lang="en-US" altLang="zh-CN" dirty="0"/>
              <a:t>Bread</a:t>
            </a:r>
            <a:endParaRPr lang="en-US" altLang="zh-CN" dirty="0"/>
          </a:p>
          <a:p>
            <a:r>
              <a:rPr lang="zh-CN" altLang="en-US" dirty="0"/>
              <a:t>项集：一些商品的集合，如</a:t>
            </a:r>
            <a:r>
              <a:rPr lang="en-US" altLang="zh-CN" dirty="0"/>
              <a:t>{Coke, Milk}</a:t>
            </a:r>
            <a:r>
              <a:rPr lang="zh-CN" altLang="en-US" dirty="0"/>
              <a:t>，含</a:t>
            </a:r>
            <a:r>
              <a:rPr lang="en-US" altLang="zh-CN" dirty="0"/>
              <a:t>k</a:t>
            </a:r>
            <a:r>
              <a:rPr lang="zh-CN" altLang="en-US" dirty="0"/>
              <a:t>个项的集合称为</a:t>
            </a:r>
            <a:r>
              <a:rPr lang="en-US" altLang="zh-CN" dirty="0"/>
              <a:t>k</a:t>
            </a:r>
            <a:r>
              <a:rPr lang="zh-CN" altLang="en-US" dirty="0"/>
              <a:t>阶项集</a:t>
            </a:r>
            <a:endParaRPr lang="en-US" altLang="zh-CN" dirty="0"/>
          </a:p>
          <a:p>
            <a:r>
              <a:rPr lang="zh-CN" altLang="en-US" dirty="0"/>
              <a:t>支持度：项集在所有购物篮中出现次数或频率：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2000" b="1" dirty="0"/>
              <a:t>s(itemset)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count(itemset)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size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购物篮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r>
              <a:rPr lang="en-US" altLang="zh-CN" sz="2000" b="1" dirty="0"/>
              <a:t>       </a:t>
            </a:r>
            <a:r>
              <a:rPr lang="zh-CN" altLang="en-US" sz="2000" dirty="0"/>
              <a:t>支持度达到某个阈值的项集称为频繁项集，实验需要得到</a:t>
            </a:r>
            <a:r>
              <a:rPr lang="en-US" altLang="zh-CN" sz="2000" b="1" dirty="0"/>
              <a:t>1~3</a:t>
            </a:r>
            <a:r>
              <a:rPr lang="zh-CN" altLang="en-US" sz="2000" b="1" dirty="0"/>
              <a:t>阶频繁项集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zh-CN" altLang="en-US" dirty="0"/>
              <a:t>关联规则：</a:t>
            </a:r>
            <a:r>
              <a:rPr lang="en-US" altLang="zh-CN" dirty="0"/>
              <a:t>I-&gt;j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是一个项集，</a:t>
            </a:r>
            <a:r>
              <a:rPr lang="en-US" altLang="zh-CN" dirty="0"/>
              <a:t>j</a:t>
            </a:r>
            <a:r>
              <a:rPr lang="zh-CN" altLang="en-US" dirty="0"/>
              <a:t>是一个项</a:t>
            </a:r>
            <a:endParaRPr lang="en-US" altLang="zh-CN" dirty="0"/>
          </a:p>
          <a:p>
            <a:r>
              <a:rPr lang="zh-CN" altLang="en-US" dirty="0"/>
              <a:t>置信度：某个关联规则的可信程 度。</a:t>
            </a:r>
            <a:r>
              <a:rPr lang="en-US" altLang="zh-CN" dirty="0"/>
              <a:t>Rule: J-{j} -&gt; j. J</a:t>
            </a:r>
            <a:r>
              <a:rPr lang="zh-CN" altLang="en-US" dirty="0"/>
              <a:t>是一个频繁集，</a:t>
            </a:r>
            <a:r>
              <a:rPr lang="en-US" altLang="zh-CN" dirty="0"/>
              <a:t>j</a:t>
            </a:r>
            <a:r>
              <a:rPr lang="zh-CN" altLang="en-US" dirty="0"/>
              <a:t>是</a:t>
            </a:r>
            <a:r>
              <a:rPr lang="en-US" altLang="zh-CN" dirty="0"/>
              <a:t>J</a:t>
            </a:r>
            <a:r>
              <a:rPr lang="zh-CN" altLang="en-US" dirty="0"/>
              <a:t>中的一个项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2000" b="1" dirty="0"/>
              <a:t>conf(rule) = s(J) / s(J-{j})</a:t>
            </a:r>
            <a:endParaRPr lang="en-US" altLang="zh-CN" sz="2000" b="1" dirty="0"/>
          </a:p>
          <a:p>
            <a:r>
              <a:rPr lang="zh-CN" altLang="en-US" sz="2000" dirty="0"/>
              <a:t>       实验中要求</a:t>
            </a:r>
            <a:r>
              <a:rPr lang="zh-CN" altLang="en-US" sz="2000" b="1" dirty="0"/>
              <a:t>筛选</a:t>
            </a:r>
            <a:r>
              <a:rPr lang="zh-CN" altLang="en-US" sz="2000" dirty="0"/>
              <a:t>出置信度不低于最小置信度的规则</a:t>
            </a:r>
            <a:endParaRPr lang="en-US" altLang="zh-CN" sz="20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065" y="1512523"/>
            <a:ext cx="6168948" cy="2115883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5195656" y="10078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Groceries.csv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50" y="963748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实验建模 </a:t>
            </a:r>
            <a:r>
              <a:rPr lang="en-US" altLang="zh-CN" dirty="0"/>
              <a:t>—— </a:t>
            </a:r>
            <a:r>
              <a:rPr lang="en-US" altLang="zh-CN" dirty="0" err="1"/>
              <a:t>Apriori</a:t>
            </a:r>
            <a:r>
              <a:rPr lang="zh-CN" altLang="en-US" dirty="0"/>
              <a:t>算法的实施</a:t>
            </a:r>
            <a:endParaRPr lang="zh-CN" altLang="en-US" dirty="0"/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2089279" y="3581193"/>
            <a:ext cx="4363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3765679" y="3581193"/>
            <a:ext cx="3978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5798072" y="3581400"/>
            <a:ext cx="4363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7398272" y="3581400"/>
            <a:ext cx="3978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9501261" y="3581193"/>
            <a:ext cx="4363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7"/>
          <p:cNvSpPr>
            <a:spLocks noChangeArrowheads="1"/>
          </p:cNvSpPr>
          <p:nvPr/>
        </p:nvSpPr>
        <p:spPr bwMode="auto">
          <a:xfrm rot="16200000">
            <a:off x="2699672" y="3351800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AutoShape 8"/>
          <p:cNvSpPr>
            <a:spLocks noChangeArrowheads="1"/>
          </p:cNvSpPr>
          <p:nvPr/>
        </p:nvSpPr>
        <p:spPr bwMode="auto">
          <a:xfrm rot="16200000">
            <a:off x="6332265" y="3352007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8007871" y="3429000"/>
            <a:ext cx="1281657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348682" y="3429000"/>
            <a:ext cx="1220790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>
            <a:off x="2546479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>
            <a:off x="3537079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Line 18"/>
          <p:cNvSpPr>
            <a:spLocks noChangeShapeType="1"/>
          </p:cNvSpPr>
          <p:nvPr/>
        </p:nvSpPr>
        <p:spPr bwMode="auto">
          <a:xfrm>
            <a:off x="4120082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71696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>
            <a:off x="61790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21"/>
          <p:cNvSpPr>
            <a:spLocks noChangeShapeType="1"/>
          </p:cNvSpPr>
          <p:nvPr/>
        </p:nvSpPr>
        <p:spPr bwMode="auto">
          <a:xfrm>
            <a:off x="55694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Line 22"/>
          <p:cNvSpPr>
            <a:spLocks noChangeShapeType="1"/>
          </p:cNvSpPr>
          <p:nvPr/>
        </p:nvSpPr>
        <p:spPr bwMode="auto">
          <a:xfrm>
            <a:off x="9289528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>
            <a:off x="7779272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Line 24"/>
          <p:cNvSpPr>
            <a:spLocks noChangeShapeType="1"/>
          </p:cNvSpPr>
          <p:nvPr/>
        </p:nvSpPr>
        <p:spPr bwMode="auto">
          <a:xfrm>
            <a:off x="9958461" y="37335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34"/>
          <p:cNvGrpSpPr/>
          <p:nvPr/>
        </p:nvGrpSpPr>
        <p:grpSpPr bwMode="auto">
          <a:xfrm>
            <a:off x="1203454" y="2512806"/>
            <a:ext cx="1800231" cy="1068388"/>
            <a:chOff x="-174" y="431"/>
            <a:chExt cx="1134" cy="673"/>
          </a:xfrm>
        </p:grpSpPr>
        <p:sp>
          <p:nvSpPr>
            <p:cNvPr id="99" name="Text Box 25"/>
            <p:cNvSpPr txBox="1">
              <a:spLocks noChangeArrowheads="1"/>
            </p:cNvSpPr>
            <p:nvPr/>
          </p:nvSpPr>
          <p:spPr bwMode="auto">
            <a:xfrm>
              <a:off x="-174" y="431"/>
              <a:ext cx="11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候选频繁一项集</a:t>
              </a:r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Line 26"/>
            <p:cNvSpPr>
              <a:spLocks noChangeShapeType="1"/>
            </p:cNvSpPr>
            <p:nvPr/>
          </p:nvSpPr>
          <p:spPr bwMode="auto">
            <a:xfrm>
              <a:off x="345" y="678"/>
              <a:ext cx="135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36"/>
          <p:cNvGrpSpPr/>
          <p:nvPr/>
        </p:nvGrpSpPr>
        <p:grpSpPr bwMode="auto">
          <a:xfrm>
            <a:off x="5528200" y="4189207"/>
            <a:ext cx="2519365" cy="1284288"/>
            <a:chOff x="2459" y="-481"/>
            <a:chExt cx="1587" cy="809"/>
          </a:xfrm>
        </p:grpSpPr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2459" y="-79"/>
              <a:ext cx="1587" cy="4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计算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中项的频数，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过滤得到频繁二项集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 flipV="1">
              <a:off x="3302" y="-48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37"/>
          <p:cNvGrpSpPr/>
          <p:nvPr/>
        </p:nvGrpSpPr>
        <p:grpSpPr bwMode="auto">
          <a:xfrm>
            <a:off x="8050331" y="1913811"/>
            <a:ext cx="3880888" cy="1535113"/>
            <a:chOff x="4059" y="41"/>
            <a:chExt cx="2507" cy="967"/>
          </a:xfrm>
        </p:grpSpPr>
        <p:sp>
          <p:nvSpPr>
            <p:cNvPr id="105" name="Text Box 32"/>
            <p:cNvSpPr txBox="1">
              <a:spLocks noChangeArrowheads="1"/>
            </p:cNvSpPr>
            <p:nvPr/>
          </p:nvSpPr>
          <p:spPr bwMode="auto">
            <a:xfrm>
              <a:off x="4059" y="41"/>
              <a:ext cx="2507" cy="9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由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构造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比如将两个频繁二项集连接得到一个候选频繁三项集，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例：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 , b} </a:t>
              </a:r>
              <a:r>
                <a:rPr lang="en-US" altLang="zh-CN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 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{a, c} =&gt; {a , b , c}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Line 33"/>
            <p:cNvSpPr>
              <a:spLocks noChangeShapeType="1"/>
            </p:cNvSpPr>
            <p:nvPr/>
          </p:nvSpPr>
          <p:spPr bwMode="auto">
            <a:xfrm flipH="1">
              <a:off x="4368" y="765"/>
              <a:ext cx="48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40"/>
          <p:cNvGrpSpPr/>
          <p:nvPr/>
        </p:nvGrpSpPr>
        <p:grpSpPr bwMode="auto">
          <a:xfrm>
            <a:off x="1618582" y="4158837"/>
            <a:ext cx="3186117" cy="1471613"/>
            <a:chOff x="249" y="-336"/>
            <a:chExt cx="2007" cy="927"/>
          </a:xfrm>
        </p:grpSpPr>
        <p:sp>
          <p:nvSpPr>
            <p:cNvPr id="108" name="Text Box 38"/>
            <p:cNvSpPr txBox="1">
              <a:spLocks noChangeArrowheads="1"/>
            </p:cNvSpPr>
            <p:nvPr/>
          </p:nvSpPr>
          <p:spPr bwMode="auto">
            <a:xfrm>
              <a:off x="249" y="9"/>
              <a:ext cx="2007" cy="5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计算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</a:t>
              </a:r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中项的频数，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过滤掉小于最小支持度的项，</a:t>
              </a:r>
              <a:endPara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得到频繁一项集</a:t>
              </a:r>
              <a:r>
                <a:rPr lang="en-US" altLang="zh-CN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Line 39"/>
            <p:cNvSpPr>
              <a:spLocks noChangeShapeType="1"/>
            </p:cNvSpPr>
            <p:nvPr/>
          </p:nvSpPr>
          <p:spPr bwMode="auto">
            <a:xfrm flipV="1">
              <a:off x="1253" y="-336"/>
              <a:ext cx="9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内容占位符 2">
                <a:extLst>
                  <a:ext uri="{FF2B5EF4-FFF2-40B4-BE49-F238E27FC236}">
                    <ele attr="{27D797D8-8EF9-4015-ADA7-851E187AC0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247" y="5738401"/>
                <a:ext cx="10691191" cy="899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注意，由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构造出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的方法有很多，其目的只是减小后续筛选阶段的工作量。但必须保证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的子集。</a:t>
                </a:r>
              </a:p>
            </p:txBody>
          </p:sp>
        </mc:Choice>
        <mc:Fallback>
          <p:sp>
            <p:nvSpPr>
              <p:cNvPr id="1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47" y="5738401"/>
                <a:ext cx="10691191" cy="899595"/>
              </a:xfrm>
              <a:prstGeom prst="rect">
                <a:avLst/>
              </a:prstGeom>
              <a:blipFill rotWithShape="1">
                <a:blip r:embed="rId4"/>
                <a:stretch>
                  <a:fillRect l="-57" t="-9459" r="-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1" name="文本框 110"/>
          <p:cNvSpPr txBox="1"/>
          <p:nvPr/>
        </p:nvSpPr>
        <p:spPr>
          <a:xfrm>
            <a:off x="467650" y="1430667"/>
            <a:ext cx="8224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基本思路：</a:t>
            </a:r>
            <a:r>
              <a:rPr lang="zh-CN" altLang="en-US" b="1" dirty="0"/>
              <a:t>频繁项集的所有子集也一定是频繁项集。</a:t>
            </a:r>
            <a:endParaRPr lang="en-US" altLang="zh-CN" b="1" dirty="0"/>
          </a:p>
          <a:p>
            <a:r>
              <a:rPr lang="en-US" altLang="zh-CN" dirty="0"/>
              <a:t>Attention</a:t>
            </a:r>
            <a:r>
              <a:rPr lang="zh-CN" altLang="en-US" dirty="0"/>
              <a:t>：子集都是频繁项集的集合，不一定是频繁项集，但是候选频繁项集。</a:t>
            </a:r>
            <a:endParaRPr lang="zh-CN" altLang="en-US" dirty="0"/>
          </a:p>
        </p:txBody>
      </p:sp>
      <p:sp>
        <p:nvSpPr>
          <p:cNvPr id="112" name="Text Box 5"/>
          <p:cNvSpPr txBox="1">
            <a:spLocks noChangeArrowheads="1"/>
          </p:cNvSpPr>
          <p:nvPr/>
        </p:nvSpPr>
        <p:spPr bwMode="auto">
          <a:xfrm>
            <a:off x="10207923" y="3581193"/>
            <a:ext cx="3978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 Box 27"/>
          <p:cNvSpPr txBox="1">
            <a:spLocks noChangeArrowheads="1"/>
          </p:cNvSpPr>
          <p:nvPr/>
        </p:nvSpPr>
        <p:spPr bwMode="auto">
          <a:xfrm>
            <a:off x="3884751" y="2076998"/>
            <a:ext cx="298904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由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构造出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比如两个频繁一项集进行连接得到一个候选频繁二项集</a:t>
            </a:r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例：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{a} </a:t>
            </a: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{b} =&gt; {a , b}</a:t>
            </a:r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48681" y="3202329"/>
            <a:ext cx="170053" cy="22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8948604" y="4827381"/>
            <a:ext cx="251863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中项的频数，</a:t>
            </a:r>
            <a:endParaRPr lang="en-US" altLang="zh-CN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过滤得到频繁三项集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endParaRPr lang="en-US" sz="1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397978" y="4109825"/>
            <a:ext cx="0" cy="47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50" y="96374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实验建模</a:t>
            </a:r>
            <a:r>
              <a:rPr lang="en-US" altLang="zh-CN" dirty="0"/>
              <a:t>—— </a:t>
            </a:r>
            <a:r>
              <a:rPr lang="zh-CN" altLang="en-US" dirty="0"/>
              <a:t>算法流程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9" y="1512523"/>
            <a:ext cx="6049439" cy="488376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72586" y="2785081"/>
            <a:ext cx="3378394" cy="44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94337" y="3187888"/>
            <a:ext cx="3378394" cy="2570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84786" y="4898747"/>
            <a:ext cx="3378394" cy="44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实验注意事项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678401" y="1219177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第一二次实验最晚应该在今天检查完。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若有问题请及时联系助教：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刘伟光：</a:t>
            </a:r>
            <a:r>
              <a:rPr lang="en-US" altLang="zh-CN" sz="2400" dirty="0"/>
              <a:t>TEL: 15827135186	QQ: 1486111482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曾志敏：</a:t>
            </a:r>
            <a:r>
              <a:rPr lang="en-US" altLang="zh-CN" sz="2400" dirty="0"/>
              <a:t>TEL: 15197335951	QQ: 820460891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-144818" y="2723571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PA_文本框 17"/>
          <p:cNvSpPr txBox="1"/>
          <p:nvPr>
            <p:custDataLst>
              <p:tags r:id="rId1"/>
            </p:custDataLst>
          </p:nvPr>
        </p:nvSpPr>
        <p:spPr>
          <a:xfrm>
            <a:off x="995680" y="2902412"/>
            <a:ext cx="883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</a:t>
            </a:r>
            <a:r>
              <a:rPr lang="zh-CN" altLang="en-US" sz="7200" b="1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聆听</a:t>
            </a: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146810" y="4157886"/>
            <a:ext cx="5429885" cy="12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1576</Words>
  <Application>WPS 演示</Application>
  <PresentationFormat>宽屏</PresentationFormat>
  <Paragraphs>123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华文行楷</vt:lpstr>
      <vt:lpstr>Arial Unicode MS</vt:lpstr>
      <vt:lpstr>Calibri Light</vt:lpstr>
      <vt:lpstr>Calibri</vt:lpstr>
      <vt:lpstr>第一PPT，www.1ppt.com</vt:lpstr>
      <vt:lpstr>PowerPoint 演示文稿</vt:lpstr>
      <vt:lpstr>PowerPoint 演示文稿</vt:lpstr>
      <vt:lpstr>关系挖掘实验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ZZMine</cp:lastModifiedBy>
  <cp:revision>111</cp:revision>
  <dcterms:created xsi:type="dcterms:W3CDTF">2016-07-01T08:05:00Z</dcterms:created>
  <dcterms:modified xsi:type="dcterms:W3CDTF">2021-12-13T10:19:01Z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