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159" r:id="rId3"/>
    <p:sldId id="2268" r:id="rId4"/>
    <p:sldId id="2289" r:id="rId5"/>
    <p:sldId id="2279" r:id="rId6"/>
    <p:sldId id="2292" r:id="rId7"/>
    <p:sldId id="2278" r:id="rId8"/>
    <p:sldId id="2290" r:id="rId9"/>
    <p:sldId id="2280" r:id="rId10"/>
    <p:sldId id="2288" r:id="rId11"/>
    <p:sldId id="2271" r:id="rId12"/>
    <p:sldId id="2272" r:id="rId13"/>
    <p:sldId id="2276" r:id="rId14"/>
    <p:sldId id="2273" r:id="rId15"/>
    <p:sldId id="2277" r:id="rId16"/>
    <p:sldId id="2274" r:id="rId17"/>
    <p:sldId id="2281" r:id="rId18"/>
    <p:sldId id="2282" r:id="rId19"/>
    <p:sldId id="2291" r:id="rId20"/>
    <p:sldId id="2285" r:id="rId21"/>
    <p:sldId id="2275" r:id="rId22"/>
    <p:sldId id="2286" r:id="rId23"/>
  </p:sldIdLst>
  <p:sldSz cx="9144000" cy="6858000" type="screen4x3"/>
  <p:notesSz cx="6815138" cy="9931400"/>
  <p:embeddedFontLst>
    <p:embeddedFont>
      <p:font typeface="黑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华文细黑" panose="02010600040101010101" pitchFamily="2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33FF"/>
    <a:srgbClr val="FF00FF"/>
    <a:srgbClr val="CC3300"/>
    <a:srgbClr val="86BC64"/>
    <a:srgbClr val="FFFFFF"/>
    <a:srgbClr val="FFFFCC"/>
    <a:srgbClr val="FF99FF"/>
    <a:srgbClr val="0E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87664" autoAdjust="0"/>
  </p:normalViewPr>
  <p:slideViewPr>
    <p:cSldViewPr>
      <p:cViewPr varScale="1">
        <p:scale>
          <a:sx n="54" d="100"/>
          <a:sy n="54" d="100"/>
        </p:scale>
        <p:origin x="1072" y="68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2020/4/21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388843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Lab2  </a:t>
            </a:r>
            <a:r>
              <a:rPr lang="en-US" altLang="zh-CN" sz="32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Binary Bombs</a:t>
            </a:r>
            <a:endParaRPr lang="zh-CN" altLang="en-US" sz="32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实验步骤提示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499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962084" y="307622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3452" y="366907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1702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563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1706563" indent="-720725">
              <a:buNone/>
            </a:pP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8048a4c:	c7 </a:t>
            </a:r>
            <a:r>
              <a:rPr lang="en-US" altLang="zh-CN" sz="2000" dirty="0"/>
              <a:t>04 24 01 00 00 00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 smtClean="0">
                <a:solidFill>
                  <a:srgbClr val="7030A0"/>
                </a:solidFill>
              </a:rPr>
              <a:t>call   </a:t>
            </a:r>
            <a:r>
              <a:rPr lang="en-US" altLang="zh-CN" sz="2000" dirty="0">
                <a:solidFill>
                  <a:srgbClr val="7030A0"/>
                </a:solidFill>
              </a:rPr>
              <a:t>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zh-CN" altLang="en-US" dirty="0" smtClean="0"/>
              <a:t>演示（续）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29969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8104" y="393305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2892" y="3292117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108520" y="2276872"/>
              <a:ext cx="3816424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的参数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的返回地址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 smtClean="0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46526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201201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5078051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14510" y="483741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508104" y="4243154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5924256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 smtClean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 smtClean="0">
                <a:latin typeface="+mj-lt"/>
              </a:rPr>
              <a:t>&gt;</a:t>
            </a:r>
            <a:r>
              <a:rPr lang="zh-CN" altLang="en-US" sz="1600" i="0" dirty="0" smtClean="0">
                <a:latin typeface="+mj-lt"/>
              </a:rPr>
              <a:t>函数</a:t>
            </a:r>
            <a:r>
              <a:rPr lang="zh-CN" altLang="zh-CN" sz="1600" i="0" dirty="0" smtClean="0">
                <a:latin typeface="+mj-lt"/>
              </a:rPr>
              <a:t>两个</a:t>
            </a:r>
            <a:r>
              <a:rPr lang="zh-CN" altLang="en-US" sz="1600" i="0" dirty="0" smtClean="0">
                <a:latin typeface="+mj-lt"/>
              </a:rPr>
              <a:t>参数</a:t>
            </a:r>
            <a:endParaRPr lang="en-US" altLang="zh-CN" sz="1600" i="0" dirty="0" smtClean="0">
              <a:latin typeface="+mj-lt"/>
            </a:endParaRPr>
          </a:p>
          <a:p>
            <a:pPr algn="l"/>
            <a:r>
              <a:rPr lang="zh-CN" altLang="zh-CN" sz="1600" i="0" dirty="0" smtClean="0">
                <a:latin typeface="+mj-lt"/>
              </a:rPr>
              <a:t>存在</a:t>
            </a:r>
            <a:r>
              <a:rPr lang="zh-CN" altLang="zh-CN" sz="1600" i="0" dirty="0">
                <a:latin typeface="+mj-lt"/>
              </a:rPr>
              <a:t>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</a:t>
            </a:r>
            <a:r>
              <a:rPr lang="zh-CN" altLang="zh-CN" sz="1600" i="0" dirty="0" smtClean="0">
                <a:latin typeface="+mj-lt"/>
              </a:rPr>
              <a:t>里。</a:t>
            </a:r>
            <a:endParaRPr lang="zh-CN" altLang="zh-CN" sz="1600" i="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154216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275856" y="3570742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 smtClean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308304" y="2159517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781237" y="3385611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40153" y="4763279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 smtClean="0"/>
              <a:t>也许你看到的程序和前面的不一样，而是这样的：</a:t>
            </a:r>
            <a:endParaRPr lang="en-US" altLang="zh-CN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 smtClean="0">
                <a:solidFill>
                  <a:srgbClr val="FF0000"/>
                </a:solidFill>
              </a:rPr>
              <a:t>gcc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，程序不</a:t>
            </a:r>
            <a:r>
              <a:rPr lang="zh-CN" altLang="en-US" b="1" i="0" kern="0" dirty="0">
                <a:solidFill>
                  <a:srgbClr val="FF0000"/>
                </a:solidFill>
              </a:rPr>
              <a:t>需要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保存、修改、恢复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8048a58</a:t>
            </a:r>
            <a:r>
              <a:rPr lang="en-US" altLang="zh-CN" sz="2000" b="1" dirty="0">
                <a:solidFill>
                  <a:srgbClr val="FF0000"/>
                </a:solidFill>
              </a:rPr>
              <a:t>:	e8 49 07 00 00  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8048a5d</a:t>
            </a:r>
            <a:r>
              <a:rPr lang="en-US" altLang="zh-CN" sz="2000" b="1" dirty="0">
                <a:solidFill>
                  <a:srgbClr val="FF0000"/>
                </a:solidFill>
              </a:rPr>
              <a:t>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8048f0c:  c7 </a:t>
            </a:r>
            <a:r>
              <a:rPr lang="en-US" altLang="zh-CN" sz="2000" b="1" dirty="0">
                <a:solidFill>
                  <a:srgbClr val="0000FF"/>
                </a:solidFill>
              </a:rPr>
              <a:t>44 24 04 fc a0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04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0x804a0fc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375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5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</a:t>
            </a:r>
            <a:r>
              <a:rPr lang="zh-CN" altLang="en-US" dirty="0" smtClean="0"/>
              <a:t>使用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 smtClean="0"/>
              <a:t>反汇编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的汇编源程序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d bomb 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“&gt;”:</a:t>
            </a:r>
            <a:r>
              <a:rPr lang="zh-CN" altLang="en-US" sz="2000" dirty="0" smtClean="0"/>
              <a:t>重定向，将反汇编出来的源程序输出至文件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2）</a:t>
            </a:r>
            <a:r>
              <a:rPr lang="zh-CN" altLang="en-US" dirty="0" smtClean="0"/>
              <a:t>查看反汇编源代码：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asm.txt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75424"/>
            <a:ext cx="4637409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3429001"/>
            <a:ext cx="2952327" cy="1289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 smtClean="0">
                <a:latin typeface="+mj-ea"/>
                <a:ea typeface="+mj-ea"/>
              </a:rPr>
              <a:t>如何在</a:t>
            </a:r>
            <a:r>
              <a:rPr lang="en-US" altLang="zh-CN" i="0" dirty="0" err="1" smtClean="0">
                <a:latin typeface="+mj-ea"/>
                <a:ea typeface="+mj-ea"/>
              </a:rPr>
              <a:t>asm</a:t>
            </a:r>
            <a:r>
              <a:rPr lang="zh-CN" altLang="en-US" i="0" dirty="0" smtClean="0">
                <a:latin typeface="+mj-ea"/>
                <a:ea typeface="+mj-ea"/>
              </a:rPr>
              <a:t>定位</a:t>
            </a:r>
            <a:r>
              <a:rPr lang="en-US" altLang="zh-CN" i="0" dirty="0" smtClean="0">
                <a:latin typeface="+mj-ea"/>
                <a:ea typeface="+mj-ea"/>
              </a:rPr>
              <a:t>main</a:t>
            </a:r>
            <a:r>
              <a:rPr lang="zh-CN" altLang="en-US" i="0" dirty="0" smtClean="0">
                <a:latin typeface="+mj-ea"/>
                <a:ea typeface="+mj-ea"/>
              </a:rPr>
              <a:t>或</a:t>
            </a:r>
            <a:r>
              <a:rPr lang="en-US" altLang="zh-CN" i="0" dirty="0" smtClean="0">
                <a:latin typeface="+mj-ea"/>
                <a:ea typeface="+mj-ea"/>
              </a:rPr>
              <a:t>phase_1</a:t>
            </a:r>
            <a:r>
              <a:rPr lang="zh-CN" altLang="en-US" i="0" dirty="0" smtClean="0">
                <a:latin typeface="+mj-ea"/>
                <a:ea typeface="+mj-ea"/>
              </a:rPr>
              <a:t>等符号？</a:t>
            </a:r>
            <a:endParaRPr lang="en-US" altLang="zh-CN" i="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 smtClean="0">
                <a:latin typeface="+mj-ea"/>
                <a:ea typeface="+mj-ea"/>
              </a:rPr>
              <a:t>find</a:t>
            </a:r>
            <a:r>
              <a:rPr lang="zh-CN" altLang="en-US" i="0" dirty="0" smtClean="0">
                <a:latin typeface="+mj-ea"/>
                <a:ea typeface="+mj-ea"/>
              </a:rPr>
              <a:t>查找相应字符串即可</a:t>
            </a:r>
            <a:endParaRPr lang="zh-CN" altLang="en-US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5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Bombs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52928" cy="50403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百度网盘下载</a:t>
            </a:r>
            <a:r>
              <a:rPr lang="en-US" altLang="zh-CN" dirty="0" smtClean="0"/>
              <a:t>PPT</a:t>
            </a:r>
            <a:r>
              <a:rPr dirty="0" smtClean="0"/>
              <a:t>和逆向工程</a:t>
            </a:r>
            <a:r>
              <a:rPr altLang="zh-CN" dirty="0" smtClean="0"/>
              <a:t>拆除“</a:t>
            </a:r>
            <a:r>
              <a:rPr dirty="0" smtClean="0"/>
              <a:t>二进制炸弹</a:t>
            </a:r>
            <a:r>
              <a:rPr altLang="zh-CN" dirty="0" smtClean="0"/>
              <a:t>”</a:t>
            </a:r>
            <a:r>
              <a:rPr dirty="0" smtClean="0"/>
              <a:t>程序：</a:t>
            </a:r>
            <a:endParaRPr lang="en-US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https://pan.baidu.com/s/1yJlgEThZDPwdJbQdSZgIEg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增强</a:t>
            </a:r>
            <a:r>
              <a:rPr lang="zh-CN" altLang="zh-CN" dirty="0"/>
              <a:t>对</a:t>
            </a:r>
            <a:r>
              <a:rPr lang="zh-CN" altLang="zh-CN" dirty="0" smtClean="0"/>
              <a:t>程序机器</a:t>
            </a:r>
            <a:r>
              <a:rPr lang="zh-CN" altLang="zh-CN" dirty="0"/>
              <a:t>级表示、汇编语言、调试器和逆向工程</a:t>
            </a:r>
            <a:r>
              <a:rPr lang="zh-CN" altLang="zh-CN" dirty="0" smtClean="0"/>
              <a:t>等</a:t>
            </a:r>
            <a:r>
              <a:rPr lang="zh-CN" altLang="en-US" dirty="0"/>
              <a:t>理解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一个</a:t>
            </a:r>
            <a:r>
              <a:rPr lang="zh-CN" altLang="zh-CN" dirty="0" smtClean="0"/>
              <a:t>“</a:t>
            </a:r>
            <a:r>
              <a:rPr lang="en-US" altLang="zh-CN" dirty="0"/>
              <a:t>Binary Bombs</a:t>
            </a:r>
            <a:r>
              <a:rPr lang="zh-CN" altLang="zh-CN" dirty="0" smtClean="0"/>
              <a:t>”</a:t>
            </a:r>
            <a:r>
              <a:rPr lang="zh-CN" altLang="zh-CN" dirty="0"/>
              <a:t>（二进制炸弹</a:t>
            </a:r>
            <a:r>
              <a:rPr lang="zh-CN" altLang="zh-CN" dirty="0" smtClean="0"/>
              <a:t>，简称炸弹</a:t>
            </a:r>
            <a:r>
              <a:rPr lang="zh-CN" altLang="zh-CN" dirty="0"/>
              <a:t>）是一个</a:t>
            </a:r>
            <a:r>
              <a:rPr lang="en-US" altLang="zh-CN" dirty="0"/>
              <a:t>Linux</a:t>
            </a:r>
            <a:r>
              <a:rPr lang="zh-CN" altLang="zh-CN" dirty="0"/>
              <a:t>可执行</a:t>
            </a:r>
            <a:r>
              <a:rPr lang="en-US" altLang="zh-CN" dirty="0"/>
              <a:t>C</a:t>
            </a:r>
            <a:r>
              <a:rPr lang="zh-CN" altLang="zh-CN" dirty="0"/>
              <a:t>程序，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phase1~phase6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zh-CN" dirty="0"/>
              <a:t>个</a:t>
            </a:r>
            <a:r>
              <a:rPr lang="zh-CN" altLang="zh-CN" dirty="0" smtClean="0"/>
              <a:t>阶段。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炸弹运行</a:t>
            </a:r>
            <a:r>
              <a:rPr lang="zh-CN" altLang="en-US" dirty="0" smtClean="0"/>
              <a:t>各</a:t>
            </a:r>
            <a:r>
              <a:rPr lang="zh-CN" altLang="zh-CN" dirty="0" smtClean="0"/>
              <a:t>阶段要求输入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zh-CN" dirty="0" smtClean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</a:t>
            </a:r>
            <a:r>
              <a:rPr lang="zh-CN" altLang="zh-CN" dirty="0" smtClean="0"/>
              <a:t>若输入</a:t>
            </a:r>
            <a:r>
              <a:rPr lang="zh-CN" altLang="zh-CN" dirty="0"/>
              <a:t>符合程序</a:t>
            </a:r>
            <a:r>
              <a:rPr lang="zh-CN" altLang="zh-CN" dirty="0" smtClean="0"/>
              <a:t>预期，</a:t>
            </a:r>
            <a:r>
              <a:rPr lang="zh-CN" altLang="zh-CN" dirty="0"/>
              <a:t>该</a:t>
            </a:r>
            <a:r>
              <a:rPr lang="zh-CN" altLang="zh-CN" dirty="0" smtClean="0"/>
              <a:t>阶段炸弹被</a:t>
            </a:r>
            <a:r>
              <a:rPr lang="zh-CN" altLang="zh-CN" dirty="0"/>
              <a:t>“拆除”，</a:t>
            </a:r>
            <a:r>
              <a:rPr lang="zh-CN" altLang="zh-CN" dirty="0" smtClean="0"/>
              <a:t>否则“爆炸” 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 smtClean="0"/>
              <a:t>你</a:t>
            </a:r>
            <a:r>
              <a:rPr lang="zh-CN" altLang="en-US" dirty="0"/>
              <a:t>需要</a:t>
            </a:r>
            <a:r>
              <a:rPr lang="zh-CN" altLang="zh-CN" dirty="0" smtClean="0"/>
              <a:t>拆除</a:t>
            </a:r>
            <a:r>
              <a:rPr lang="zh-CN" altLang="zh-CN" dirty="0"/>
              <a:t>尽可能多的</a:t>
            </a:r>
            <a:r>
              <a:rPr lang="zh-CN" altLang="zh-CN" dirty="0" smtClean="0"/>
              <a:t>炸弹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./</a:t>
            </a:r>
            <a:r>
              <a:rPr lang="en-US" altLang="zh-CN" b="1" dirty="0"/>
              <a:t>bomb/</a:t>
            </a:r>
            <a:r>
              <a:rPr lang="en-US" altLang="zh-CN" b="1" dirty="0" err="1"/>
              <a:t>bomblab</a:t>
            </a:r>
            <a:r>
              <a:rPr lang="en-US" altLang="zh-CN" b="1" dirty="0"/>
              <a:t>/</a:t>
            </a:r>
            <a:r>
              <a:rPr lang="en-US" altLang="zh-CN" b="1" dirty="0" err="1"/>
              <a:t>src</a:t>
            </a:r>
            <a:r>
              <a:rPr lang="en-US" altLang="zh-CN" b="1" dirty="0"/>
              <a:t>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4）gdb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itchFamily="2" charset="-122"/>
              </a:rPr>
              <a:t>显示</a:t>
            </a:r>
            <a:r>
              <a:rPr lang="zh-CN" altLang="en-US" dirty="0" smtClean="0">
                <a:ea typeface="宋体" pitchFamily="2" charset="-122"/>
              </a:rPr>
              <a:t>内存内容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itchFamily="2" charset="-122"/>
              </a:rPr>
              <a:t>0x804a0fc</a:t>
            </a:r>
            <a:r>
              <a:rPr lang="zh-CN" altLang="en-US" dirty="0" smtClean="0">
                <a:ea typeface="宋体" pitchFamily="2" charset="-122"/>
              </a:rPr>
              <a:t>处开始的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     </a:t>
            </a:r>
            <a:r>
              <a:rPr lang="zh-CN" altLang="en-US" dirty="0" smtClean="0">
                <a:ea typeface="宋体" pitchFamily="2" charset="-122"/>
              </a:rPr>
              <a:t>字节的内容：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每个</a:t>
            </a:r>
            <a:r>
              <a:rPr lang="zh-CN" altLang="zh-CN" dirty="0"/>
              <a:t>炸弹阶段</a:t>
            </a:r>
            <a:r>
              <a:rPr lang="zh-CN" altLang="zh-CN" dirty="0" smtClean="0"/>
              <a:t>考察</a:t>
            </a:r>
            <a:r>
              <a:rPr lang="zh-CN" altLang="zh-CN" dirty="0" smtClean="0">
                <a:solidFill>
                  <a:srgbClr val="FF0000"/>
                </a:solidFill>
              </a:rPr>
              <a:t>机器</a:t>
            </a:r>
            <a:r>
              <a:rPr lang="zh-CN" altLang="zh-CN" dirty="0">
                <a:solidFill>
                  <a:srgbClr val="FF0000"/>
                </a:solidFill>
              </a:rPr>
              <a:t>级语言</a:t>
            </a:r>
            <a:r>
              <a:rPr lang="zh-CN" altLang="zh-CN" dirty="0" smtClean="0">
                <a:solidFill>
                  <a:srgbClr val="FF0000"/>
                </a:solidFill>
              </a:rPr>
              <a:t>程序</a:t>
            </a:r>
            <a:r>
              <a:rPr lang="zh-CN" altLang="zh-CN" dirty="0" smtClean="0"/>
              <a:t>不同</a:t>
            </a:r>
            <a:r>
              <a:rPr lang="zh-CN" altLang="zh-CN" dirty="0"/>
              <a:t>方面，</a:t>
            </a:r>
            <a:r>
              <a:rPr lang="zh-CN" altLang="zh-CN" dirty="0" smtClean="0"/>
              <a:t>难度递增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/>
              <a:t>：条件</a:t>
            </a:r>
            <a:r>
              <a:rPr lang="en-US" altLang="zh-CN" dirty="0"/>
              <a:t>/</a:t>
            </a:r>
            <a:r>
              <a:rPr lang="zh-CN" altLang="zh-CN" dirty="0"/>
              <a:t>分支</a:t>
            </a:r>
            <a:r>
              <a:rPr lang="zh-CN" altLang="en-US" dirty="0"/>
              <a:t>：含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B050"/>
                </a:solidFill>
              </a:rPr>
              <a:t>阶段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zh-CN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5</a:t>
            </a:r>
            <a:r>
              <a:rPr lang="zh-CN" altLang="zh-CN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6</a:t>
            </a:r>
            <a:r>
              <a:rPr lang="zh-CN" altLang="zh-CN" dirty="0"/>
              <a:t>：链表</a:t>
            </a:r>
            <a:r>
              <a:rPr lang="en-US" altLang="zh-CN" dirty="0"/>
              <a:t>/</a:t>
            </a:r>
            <a:r>
              <a:rPr lang="zh-CN" altLang="zh-CN" dirty="0"/>
              <a:t>指针</a:t>
            </a:r>
            <a:r>
              <a:rPr lang="en-US" altLang="zh-CN" dirty="0"/>
              <a:t>/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隐藏</a:t>
            </a:r>
            <a:r>
              <a:rPr lang="zh-CN" altLang="zh-CN" dirty="0"/>
              <a:t>阶段</a:t>
            </a:r>
            <a:r>
              <a:rPr lang="zh-CN" altLang="zh-CN" dirty="0" smtClean="0"/>
              <a:t>，第</a:t>
            </a:r>
            <a:r>
              <a:rPr lang="en-US" altLang="zh-CN" dirty="0"/>
              <a:t>4</a:t>
            </a:r>
            <a:r>
              <a:rPr lang="zh-CN" altLang="zh-CN" dirty="0" smtClean="0"/>
              <a:t>阶段之后附加特定</a:t>
            </a:r>
            <a:r>
              <a:rPr lang="zh-CN" altLang="zh-CN" dirty="0"/>
              <a:t>字符串</a:t>
            </a:r>
            <a:r>
              <a:rPr lang="zh-CN" altLang="zh-CN" dirty="0" smtClean="0"/>
              <a:t>后出现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0403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拆</a:t>
            </a:r>
            <a:r>
              <a:rPr lang="zh-CN" altLang="en-US" dirty="0" smtClean="0"/>
              <a:t>弹装备：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熟练使用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调试器和</a:t>
            </a: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步跟踪调试每一阶段的机器</a:t>
            </a:r>
            <a:r>
              <a:rPr lang="zh-CN" altLang="en-US" dirty="0" smtClean="0"/>
              <a:t>代码；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理解汇编语言</a:t>
            </a:r>
            <a:r>
              <a:rPr lang="zh-CN" altLang="en-US" dirty="0"/>
              <a:t>代码的行为或</a:t>
            </a:r>
            <a:r>
              <a:rPr lang="zh-CN" altLang="en-US" dirty="0" smtClean="0"/>
              <a:t>作用；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“推断”拆除</a:t>
            </a:r>
            <a:r>
              <a:rPr lang="zh-CN" altLang="en-US" dirty="0"/>
              <a:t>炸弹所需的目标字符串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在各阶段</a:t>
            </a:r>
            <a:r>
              <a:rPr lang="zh-CN" altLang="en-US" dirty="0"/>
              <a:t>的开始代码前和引爆</a:t>
            </a:r>
            <a:r>
              <a:rPr lang="zh-CN" altLang="en-US" dirty="0" smtClean="0"/>
              <a:t>炸弹函数</a:t>
            </a:r>
            <a:r>
              <a:rPr lang="zh-CN" altLang="en-US" dirty="0"/>
              <a:t>前设置断点</a:t>
            </a:r>
            <a:r>
              <a:rPr lang="zh-CN" altLang="en-US" dirty="0" smtClean="0"/>
              <a:t>，便于</a:t>
            </a:r>
            <a:r>
              <a:rPr lang="zh-CN" altLang="en-US" dirty="0"/>
              <a:t>调试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实验语言：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at&amp;t</a:t>
            </a:r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实验环境：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pPr marL="995363" indent="-457200">
              <a:lnSpc>
                <a:spcPct val="150000"/>
              </a:lnSpc>
              <a:spcBef>
                <a:spcPts val="1200"/>
              </a:spcBef>
              <a:buAutoNum type="circleNumDbPlain" startAt="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 smtClean="0"/>
              <a:t>实验技能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9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学生下载实验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040312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dirty="0" smtClean="0"/>
              <a:t>学生下载实验</a:t>
            </a:r>
          </a:p>
          <a:p>
            <a:pPr marL="927100" lvl="1" indent="-45720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0000FF"/>
                </a:solidFill>
              </a:rPr>
              <a:t>http</a:t>
            </a:r>
            <a:r>
              <a:rPr kumimoji="1" lang="en-US" altLang="zh-CN" dirty="0">
                <a:solidFill>
                  <a:srgbClr val="0000FF"/>
                </a:solidFill>
              </a:rPr>
              <a:t>://$SERVER_NAME:$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REQUESTD_PORT/</a:t>
            </a:r>
            <a:endParaRPr kumimoji="1" lang="zh-CN" altLang="en-US" dirty="0">
              <a:solidFill>
                <a:srgbClr val="0000FF"/>
              </a:solidFill>
            </a:endParaRPr>
          </a:p>
          <a:p>
            <a:pPr marL="927100" lvl="1" indent="-457200">
              <a:buFont typeface="Wingdings" charset="2"/>
              <a:buChar char="l"/>
            </a:pPr>
            <a:r>
              <a:rPr lang="en-US" altLang="zh-CN" u="sng" dirty="0" smtClean="0">
                <a:solidFill>
                  <a:srgbClr val="0000FF"/>
                </a:solidFill>
              </a:rPr>
              <a:t>http://211.69.198.69:8080/</a:t>
            </a:r>
            <a:endParaRPr kumimoji="1" lang="zh-CN" altLang="en-US" dirty="0" smtClean="0"/>
          </a:p>
          <a:p>
            <a:pPr marL="927100" lvl="1" indent="-457200">
              <a:buFont typeface="Wingdings" charset="2"/>
              <a:buChar char="l"/>
            </a:pPr>
            <a:r>
              <a:rPr kumimoji="1" lang="zh-CN" altLang="en-US" dirty="0" smtClean="0"/>
              <a:t>可多次下载，编号会变（各文件包代码结构不一样）</a:t>
            </a:r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/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56973"/>
            <a:ext cx="4104456" cy="33859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37" y="3247313"/>
            <a:ext cx="4619515" cy="32355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3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r>
              <a:rPr lang="zh-CN" altLang="en-US" sz="2000" dirty="0" smtClean="0"/>
              <a:t>炸弹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包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（每位同学不一样）</a:t>
            </a:r>
            <a:endParaRPr lang="zh-CN" altLang="zh-CN" sz="2000" dirty="0"/>
          </a:p>
          <a:p>
            <a:pPr marL="1430338" lvl="1"/>
            <a:r>
              <a:rPr lang="en-US" altLang="zh-CN" dirty="0"/>
              <a:t>bomb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的可执行程序。</a:t>
            </a:r>
          </a:p>
          <a:p>
            <a:pPr marL="1430338" lvl="1"/>
            <a:r>
              <a:rPr lang="en-US" altLang="zh-CN" dirty="0" err="1"/>
              <a:t>bomb.c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程序的</a:t>
            </a:r>
            <a:r>
              <a:rPr lang="en-US" altLang="zh-CN" dirty="0"/>
              <a:t>main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1430338" lvl="1"/>
            <a:r>
              <a:rPr lang="en-US" altLang="zh-CN" dirty="0" smtClean="0"/>
              <a:t>ID</a:t>
            </a:r>
          </a:p>
          <a:p>
            <a:pPr marL="1430338" lvl="1"/>
            <a:r>
              <a:rPr lang="en-US" altLang="zh-CN" dirty="0" smtClean="0"/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bomb：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一</a:t>
            </a:r>
            <a:r>
              <a:rPr lang="zh-CN" altLang="zh-CN" sz="2000" dirty="0" smtClean="0"/>
              <a:t>个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</a:t>
            </a:r>
            <a:r>
              <a:rPr lang="zh-CN" altLang="zh-CN" sz="2000" dirty="0" smtClean="0"/>
              <a:t>可</a:t>
            </a:r>
            <a:r>
              <a:rPr lang="zh-CN" altLang="zh-CN" sz="2000" dirty="0"/>
              <a:t>执行程序，需要</a:t>
            </a:r>
            <a:r>
              <a:rPr lang="en-US" altLang="zh-CN" sz="2000" dirty="0"/>
              <a:t>0</a:t>
            </a:r>
            <a:r>
              <a:rPr lang="zh-CN" altLang="zh-CN" sz="2000" dirty="0"/>
              <a:t>或</a:t>
            </a:r>
            <a:r>
              <a:rPr lang="en-US" altLang="zh-CN" sz="2000" dirty="0"/>
              <a:t>1</a:t>
            </a:r>
            <a:r>
              <a:rPr lang="zh-CN" altLang="zh-CN" sz="2000" dirty="0"/>
              <a:t>个命令行</a:t>
            </a:r>
            <a:r>
              <a:rPr lang="zh-CN" altLang="zh-CN" sz="2000" dirty="0" smtClean="0"/>
              <a:t>参数</a:t>
            </a:r>
            <a:endParaRPr lang="en-US" altLang="zh-CN" sz="2000" dirty="0" smtClean="0"/>
          </a:p>
          <a:p>
            <a:pPr marL="1430338" lvl="1"/>
            <a:r>
              <a:rPr lang="zh-CN" altLang="zh-CN" dirty="0" smtClean="0"/>
              <a:t>不</a:t>
            </a:r>
            <a:r>
              <a:rPr lang="zh-CN" altLang="en-US" dirty="0" smtClean="0"/>
              <a:t>带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运行</a:t>
            </a:r>
            <a:r>
              <a:rPr lang="zh-CN" altLang="zh-CN" dirty="0" smtClean="0"/>
              <a:t>，</a:t>
            </a:r>
            <a:r>
              <a:rPr lang="zh-CN" altLang="en-US" dirty="0"/>
              <a:t>输出</a:t>
            </a:r>
            <a:r>
              <a:rPr lang="zh-CN" altLang="zh-CN" dirty="0"/>
              <a:t>欢迎信息后，期待你按行输入</a:t>
            </a:r>
            <a:r>
              <a:rPr lang="en-US" altLang="zh-CN" dirty="0"/>
              <a:t>                </a:t>
            </a:r>
            <a:r>
              <a:rPr lang="zh-CN" altLang="zh-CN" dirty="0" smtClean="0"/>
              <a:t>拆弹字符串，</a:t>
            </a:r>
            <a:r>
              <a:rPr lang="zh-CN" altLang="en-US" dirty="0" smtClean="0"/>
              <a:t>错误炸弹引爆退出，正确提示进入下一关。</a:t>
            </a:r>
            <a:endParaRPr lang="en-US" altLang="zh-CN" dirty="0" smtClean="0"/>
          </a:p>
          <a:p>
            <a:pPr marL="1430338" lvl="1"/>
            <a:r>
              <a:rPr lang="zh-CN" altLang="en-US" dirty="0" smtClean="0"/>
              <a:t>带参数运行，从拆弹者的密码文件中读取用户密码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sz="2000" dirty="0" err="1" smtClean="0"/>
              <a:t>bomb.c：bomb</a:t>
            </a:r>
            <a:r>
              <a:rPr lang="zh-CN" altLang="en-US" sz="2000" dirty="0" smtClean="0"/>
              <a:t>主程序，帮助拆弹者了解代码框架，没有细节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31656" y="2060847"/>
            <a:ext cx="360040" cy="10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139241"/>
            <a:ext cx="1865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 smtClean="0">
                <a:latin typeface="+mj-lt"/>
              </a:rPr>
              <a:t>用文本编辑器打开看看就知道里面有什么了</a:t>
            </a:r>
            <a:endParaRPr lang="zh-CN" altLang="en-US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结果及结果文件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命令行直接运行</a:t>
            </a:r>
            <a:r>
              <a:rPr lang="en-US" altLang="zh-CN" dirty="0"/>
              <a:t>bomb，</a:t>
            </a:r>
            <a:r>
              <a:rPr lang="zh-CN" altLang="en-US" dirty="0"/>
              <a:t>然后根据提示，逐阶段输入</a:t>
            </a:r>
            <a:r>
              <a:rPr lang="zh-CN" altLang="en-US" dirty="0" smtClean="0"/>
              <a:t>拆弹字符串（见演示）。</a:t>
            </a:r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可将</a:t>
            </a:r>
            <a:r>
              <a:rPr lang="zh-CN" altLang="zh-CN" dirty="0" smtClean="0"/>
              <a:t>拆弹字符串</a:t>
            </a:r>
            <a:r>
              <a:rPr lang="zh-CN" altLang="zh-CN" dirty="0"/>
              <a:t>按行组织</a:t>
            </a:r>
            <a:r>
              <a:rPr lang="zh-CN" altLang="zh-CN" dirty="0" smtClean="0"/>
              <a:t>在</a:t>
            </a:r>
            <a:r>
              <a:rPr lang="zh-CN" altLang="en-US" dirty="0" smtClean="0"/>
              <a:t>拆弹密码本</a:t>
            </a:r>
            <a:r>
              <a:rPr lang="zh-CN" altLang="zh-CN" dirty="0" smtClean="0"/>
              <a:t>文件</a:t>
            </a:r>
            <a:r>
              <a:rPr lang="zh-CN" altLang="zh-CN" dirty="0"/>
              <a:t>中</a:t>
            </a:r>
            <a:r>
              <a:rPr lang="zh-CN" altLang="zh-CN" dirty="0" smtClean="0"/>
              <a:t>，然后作为参数传给</a:t>
            </a:r>
            <a:r>
              <a:rPr lang="zh-CN" altLang="zh-CN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拆弹密码本文件</a:t>
            </a:r>
            <a:r>
              <a:rPr lang="zh-CN" altLang="zh-CN" dirty="0" smtClean="0"/>
              <a:t>格式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文本文件，</a:t>
            </a:r>
            <a:r>
              <a:rPr lang="zh-CN" altLang="zh-CN" dirty="0" smtClean="0"/>
              <a:t>每个</a:t>
            </a:r>
            <a:r>
              <a:rPr lang="zh-CN" altLang="zh-CN" dirty="0"/>
              <a:t>拆弹字符串一行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回车结束</a:t>
            </a:r>
            <a:r>
              <a:rPr lang="zh-CN" altLang="en-US" dirty="0" smtClean="0"/>
              <a:t>，最多</a:t>
            </a:r>
            <a:r>
              <a:rPr lang="en-US" altLang="zh-CN" dirty="0"/>
              <a:t>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除此之外</a:t>
            </a:r>
            <a:r>
              <a:rPr lang="zh-CN" altLang="zh-CN" dirty="0"/>
              <a:t>不要包含任何其它字符。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范例如下</a:t>
            </a:r>
            <a:r>
              <a:rPr lang="zh-CN" altLang="en-US" dirty="0"/>
              <a:t>：             </a:t>
            </a:r>
            <a:r>
              <a:rPr lang="en-US" altLang="zh-CN" dirty="0"/>
              <a:t>string1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string2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string6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string7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./bomb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./bomb ans.txt  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Ans.txt</a:t>
            </a:r>
            <a:r>
              <a:rPr lang="zh-CN" altLang="en-US" dirty="0" smtClean="0"/>
              <a:t>为拆弹密码本文件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/>
              <a:t>程序</a:t>
            </a:r>
            <a:r>
              <a:rPr lang="zh-CN" altLang="zh-CN" dirty="0"/>
              <a:t>会自动读取文本文件中的字符串，并依次检查对应每一阶段的字符串来决定炸弹拆除成败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结果文件：即上述的</a:t>
            </a:r>
            <a:r>
              <a:rPr lang="en-US" altLang="zh-CN" sz="2400" dirty="0" smtClean="0"/>
              <a:t>ans.txt，</a:t>
            </a:r>
            <a:r>
              <a:rPr lang="zh-CN" altLang="en-US" sz="2400" dirty="0" smtClean="0"/>
              <a:t>重新命名如下：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CS1201_U201214795.txt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zh-CN" altLang="zh-CN" dirty="0">
                <a:solidFill>
                  <a:schemeClr val="tx1"/>
                </a:solidFill>
              </a:rPr>
              <a:t>安</a:t>
            </a:r>
            <a:r>
              <a:rPr lang="en-US" altLang="zh-CN" dirty="0">
                <a:solidFill>
                  <a:schemeClr val="tx1"/>
                </a:solidFill>
              </a:rPr>
              <a:t> IS   </a:t>
            </a:r>
            <a:r>
              <a:rPr lang="zh-CN" altLang="zh-CN" dirty="0">
                <a:solidFill>
                  <a:schemeClr val="tx1"/>
                </a:solidFill>
              </a:rPr>
              <a:t>物联网</a:t>
            </a:r>
            <a:r>
              <a:rPr lang="en-US" altLang="zh-CN" dirty="0">
                <a:solidFill>
                  <a:schemeClr val="tx1"/>
                </a:solidFill>
              </a:rPr>
              <a:t> IT  </a:t>
            </a:r>
            <a:r>
              <a:rPr lang="zh-CN" altLang="zh-CN" dirty="0">
                <a:solidFill>
                  <a:schemeClr val="tx1"/>
                </a:solidFill>
              </a:rPr>
              <a:t>计算机</a:t>
            </a:r>
            <a:r>
              <a:rPr lang="en-US" altLang="zh-CN" dirty="0">
                <a:solidFill>
                  <a:schemeClr val="tx1"/>
                </a:solidFill>
              </a:rPr>
              <a:t> CS   </a:t>
            </a:r>
            <a:r>
              <a:rPr lang="zh-CN" altLang="zh-CN" dirty="0">
                <a:solidFill>
                  <a:schemeClr val="tx1"/>
                </a:solidFill>
              </a:rPr>
              <a:t>卓越班</a:t>
            </a:r>
            <a:r>
              <a:rPr lang="en-US" altLang="zh-CN" dirty="0">
                <a:solidFill>
                  <a:schemeClr val="tx1"/>
                </a:solidFill>
              </a:rPr>
              <a:t>  ZY   ACM</a:t>
            </a:r>
            <a:r>
              <a:rPr lang="zh-CN" altLang="zh-CN" dirty="0">
                <a:solidFill>
                  <a:schemeClr val="tx1"/>
                </a:solidFill>
              </a:rPr>
              <a:t>班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ACM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报告：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文档。在实验报告中，对你拆除</a:t>
            </a:r>
            <a:r>
              <a:rPr lang="zh-CN" altLang="en-US" sz="2400" dirty="0" smtClean="0"/>
              <a:t>了</a:t>
            </a:r>
            <a:r>
              <a:rPr lang="zh-CN" altLang="en-US" sz="2400" dirty="0"/>
              <a:t>炸弹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每一道题，用文字详细描述分析求解过程。</a:t>
            </a:r>
            <a:endParaRPr lang="en-US" altLang="zh-CN" sz="2400" dirty="0"/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tx1"/>
              </a:solidFill>
              <a:cs typeface="+mn-cs"/>
            </a:endParaRPr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 smtClean="0"/>
              <a:t>以</a:t>
            </a:r>
            <a:r>
              <a:rPr lang="zh-CN" altLang="zh-CN" sz="2400" dirty="0"/>
              <a:t>班为单位集中打包发送</a:t>
            </a:r>
            <a:r>
              <a:rPr lang="zh-CN" altLang="zh-CN" sz="2400" dirty="0" smtClean="0"/>
              <a:t>至</a:t>
            </a:r>
            <a:r>
              <a:rPr lang="en-US" altLang="zh-CN" sz="2400" dirty="0" smtClean="0"/>
              <a:t>895770932@qq.com </a:t>
            </a:r>
            <a:r>
              <a:rPr lang="en-US" altLang="zh-CN" sz="2400" dirty="0"/>
              <a:t>  </a:t>
            </a:r>
            <a:endParaRPr lang="zh-CN" altLang="zh-CN" sz="24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12270</TotalTime>
  <Words>1970</Words>
  <Application>Microsoft Office PowerPoint</Application>
  <PresentationFormat>全屏显示(4:3)</PresentationFormat>
  <Paragraphs>236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Times New Roman</vt:lpstr>
      <vt:lpstr>黑体</vt:lpstr>
      <vt:lpstr>Arial</vt:lpstr>
      <vt:lpstr>微软雅黑</vt:lpstr>
      <vt:lpstr>华文细黑</vt:lpstr>
      <vt:lpstr>Calibri</vt:lpstr>
      <vt:lpstr>Wingdings</vt:lpstr>
      <vt:lpstr>宋体</vt:lpstr>
      <vt:lpstr>2_nordridesign</vt:lpstr>
      <vt:lpstr>1_nordridesign</vt:lpstr>
      <vt:lpstr>PowerPoint 演示文稿</vt:lpstr>
      <vt:lpstr>Lab2  Binary Bombs 实验介绍</vt:lpstr>
      <vt:lpstr>Lab2  Binary Bombs 实验介绍</vt:lpstr>
      <vt:lpstr>实验技能</vt:lpstr>
      <vt:lpstr>学生下载实验</vt:lpstr>
      <vt:lpstr>文件说明</vt:lpstr>
      <vt:lpstr>实验结果及结果文件</vt:lpstr>
      <vt:lpstr>实验结果文件</vt:lpstr>
      <vt:lpstr>实验报告和结果文件</vt:lpstr>
      <vt:lpstr>实验步骤提示</vt:lpstr>
      <vt:lpstr>实验步骤演示</vt:lpstr>
      <vt:lpstr>实验步骤演示（续）</vt:lpstr>
      <vt:lpstr>实验步骤演示（续）</vt:lpstr>
      <vt:lpstr>实验步骤演示（续）</vt:lpstr>
      <vt:lpstr>Gdb调试</vt:lpstr>
      <vt:lpstr>实验步骤演示（续）</vt:lpstr>
      <vt:lpstr>实验步骤演示（续）</vt:lpstr>
      <vt:lpstr>拆弹现场演示</vt:lpstr>
      <vt:lpstr>Gdb和objdump的使用</vt:lpstr>
      <vt:lpstr>Gdb和objdump的使用</vt:lpstr>
      <vt:lpstr>Gdb和objdump的使用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Windows 用户</cp:lastModifiedBy>
  <cp:revision>993</cp:revision>
  <dcterms:created xsi:type="dcterms:W3CDTF">2009-09-14T03:13:49Z</dcterms:created>
  <dcterms:modified xsi:type="dcterms:W3CDTF">2020-04-21T01:36:47Z</dcterms:modified>
</cp:coreProperties>
</file>