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5" r:id="rId2"/>
    <p:sldId id="294" r:id="rId3"/>
    <p:sldId id="257" r:id="rId4"/>
    <p:sldId id="258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0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7" r:id="rId31"/>
    <p:sldId id="289" r:id="rId32"/>
    <p:sldId id="290" r:id="rId33"/>
    <p:sldId id="291" r:id="rId34"/>
    <p:sldId id="292" r:id="rId35"/>
    <p:sldId id="293" r:id="rId36"/>
    <p:sldId id="277" r:id="rId37"/>
    <p:sldId id="278" r:id="rId38"/>
    <p:sldId id="27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8CB06-81E7-4FE7-B286-A2912F730A9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A12B7-446A-49C0-8774-3B60A2BA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2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9pPr>
          </a:lstStyle>
          <a:p>
            <a:fld id="{937CAD82-94EA-4B1C-A257-3B5BE747BB11}" type="slidenum">
              <a:rPr lang="en-US" sz="1200" smtClean="0">
                <a:latin typeface="Times New Roman" charset="0"/>
              </a:rPr>
              <a:pPr/>
              <a:t>14</a:t>
            </a:fld>
            <a:endParaRPr lang="en-US" sz="1200" smtClean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870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0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5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2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536F-DB70-449E-8DD5-8066E2D2E35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5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/module-math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I/interpreter.html" TargetMode="External"/><Relationship Id="rId2" Type="http://schemas.openxmlformats.org/officeDocument/2006/relationships/hyperlink" Target="http://www.webopedia.com/TERM/H/high_level_langu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H/HTML.html" TargetMode="External"/><Relationship Id="rId5" Type="http://schemas.openxmlformats.org/officeDocument/2006/relationships/hyperlink" Target="http://www.webopedia.com/TERM/C/compiler.html" TargetMode="External"/><Relationship Id="rId4" Type="http://schemas.openxmlformats.org/officeDocument/2006/relationships/hyperlink" Target="http://www.webopedia.com/TERM/R/runtime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stri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Programming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cannot use reserved words as variable names / identifiers.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[and del for is raise assert </a:t>
            </a:r>
            <a:r>
              <a:rPr lang="en-US" dirty="0" err="1" smtClean="0"/>
              <a:t>elif</a:t>
            </a:r>
            <a:r>
              <a:rPr lang="en-US" dirty="0" smtClean="0"/>
              <a:t> from lambda return break else global not try class except if or while continue exec import pass yield </a:t>
            </a:r>
            <a:r>
              <a:rPr lang="en-US" dirty="0" err="1" smtClean="0"/>
              <a:t>def</a:t>
            </a:r>
            <a:r>
              <a:rPr lang="en-US" dirty="0" smtClean="0"/>
              <a:t> finally in print as with]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assign a value to a variable using the assignment statement (=) </a:t>
            </a:r>
          </a:p>
          <a:p>
            <a:r>
              <a:rPr lang="en-US" dirty="0" smtClean="0"/>
              <a:t>An assignment statement consists of an expression on the right-hand side and a variable to store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can manipulate them using the arithmetic operators: </a:t>
            </a:r>
          </a:p>
          <a:p>
            <a:pPr marL="400050" lvl="1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(addition), – (subtraction), *(multiplication), / (division), ** (exponentiation)</a:t>
            </a:r>
          </a:p>
          <a:p>
            <a:pPr marL="400050" lvl="1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% (modulus).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Highest precedence rule to lowest precedence rule: </a:t>
            </a:r>
          </a:p>
          <a:p>
            <a:pPr lvl="1"/>
            <a:r>
              <a:rPr lang="en-US" dirty="0" smtClean="0"/>
              <a:t>Parenthesis are always respected</a:t>
            </a:r>
          </a:p>
          <a:p>
            <a:pPr lvl="1"/>
            <a:r>
              <a:rPr lang="en-US" dirty="0" smtClean="0"/>
              <a:t>Exponentiation (raise to a power)</a:t>
            </a:r>
          </a:p>
          <a:p>
            <a:pPr lvl="1"/>
            <a:r>
              <a:rPr lang="en-US" dirty="0" smtClean="0"/>
              <a:t>Multiplication, Division, and Remainder </a:t>
            </a:r>
          </a:p>
          <a:p>
            <a:pPr lvl="1"/>
            <a:r>
              <a:rPr lang="en-US" dirty="0" smtClean="0"/>
              <a:t>Addition and Subtraction </a:t>
            </a:r>
          </a:p>
          <a:p>
            <a:pPr lvl="1"/>
            <a:r>
              <a:rPr lang="en-US" dirty="0" smtClean="0"/>
              <a:t>Left to right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9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Math commands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Python has useful </a:t>
            </a:r>
            <a:r>
              <a:rPr lang="en-US" dirty="0" smtClean="0">
                <a:hlinkClick r:id="rId3"/>
              </a:rPr>
              <a:t>commands</a:t>
            </a:r>
            <a:r>
              <a:rPr lang="en-US" dirty="0" smtClean="0"/>
              <a:t> for performing calculations.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use many of these commands, you must write the following at the top of your Python program: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from math import *</a:t>
            </a:r>
          </a:p>
        </p:txBody>
      </p:sp>
      <p:graphicFrame>
        <p:nvGraphicFramePr>
          <p:cNvPr id="153811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8072"/>
              </p:ext>
            </p:extLst>
          </p:nvPr>
        </p:nvGraphicFramePr>
        <p:xfrm>
          <a:off x="152400" y="1600200"/>
          <a:ext cx="5975350" cy="3657600"/>
        </p:xfrm>
        <a:graphic>
          <a:graphicData uri="http://schemas.openxmlformats.org/drawingml/2006/table">
            <a:tbl>
              <a:tblPr/>
              <a:tblGrid>
                <a:gridCol w="2414588"/>
                <a:gridCol w="3560762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abs(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ceil(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cos(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floor(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log(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logarithm, base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log10(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max(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min(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round(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sin(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sqrt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8115" name="Group 67"/>
          <p:cNvGraphicFramePr>
            <a:graphicFrameLocks noGrp="1"/>
          </p:cNvGraphicFramePr>
          <p:nvPr/>
        </p:nvGraphicFramePr>
        <p:xfrm>
          <a:off x="6219825" y="1600200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/>
                <a:gridCol w="1552575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Integer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division can produce decimal numbers</a:t>
            </a:r>
          </a:p>
          <a:p>
            <a:r>
              <a:rPr lang="en-US" dirty="0" smtClean="0"/>
              <a:t>Floating point division produces floating point numbers </a:t>
            </a:r>
            <a:r>
              <a:rPr lang="en-US" b="1" dirty="0" smtClean="0"/>
              <a:t>(put brackets for parameters in print in python 3.x)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. &gt;&gt;&gt; </a:t>
            </a:r>
            <a:r>
              <a:rPr lang="en-US" dirty="0"/>
              <a:t>p</a:t>
            </a:r>
            <a:r>
              <a:rPr lang="en-US" dirty="0" smtClean="0"/>
              <a:t>rint (9/2)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Integer and Floating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you perform an operation where one operand is an integer and the other operand is a floating point, the result is a floating point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integer is converted to a floating point before the operation </a:t>
            </a:r>
            <a:r>
              <a:rPr lang="en-US" sz="2400" b="1" dirty="0"/>
              <a:t>(put brackets for parameters in print in python </a:t>
            </a:r>
            <a:r>
              <a:rPr lang="en-US" sz="2400" b="1" dirty="0" smtClean="0"/>
              <a:t>3.x)</a:t>
            </a:r>
            <a:endParaRPr lang="en-US" sz="2400" b="1" dirty="0"/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54102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8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“Type”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Python variables, literals and constants have a “type”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knows the difference between an integer number and a string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 “ + ” means “addition” if something is a number and “concatenate” if something is a string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57600"/>
            <a:ext cx="4267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3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knows what “type” everything is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operations are prohibited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cannot “add 1” to a string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ask Python what type something is by using the type() function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29000"/>
            <a:ext cx="6172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8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you put an integer and floating point in an expression, the integer is implicitly converted to a float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can control this with the built-in functions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and float()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4572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7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get 4 labs (4hrs+4hrs+2hrs+2hr)</a:t>
            </a:r>
            <a:endParaRPr lang="en-US" dirty="0"/>
          </a:p>
          <a:p>
            <a:r>
              <a:rPr lang="en-US" dirty="0" smtClean="0"/>
              <a:t>There will be 2 </a:t>
            </a:r>
            <a:r>
              <a:rPr lang="en-US" dirty="0"/>
              <a:t>evaluations (2nd and 3rd lab) for 20 marks each. </a:t>
            </a:r>
          </a:p>
          <a:p>
            <a:r>
              <a:rPr lang="en-US" dirty="0"/>
              <a:t>40 marks scaled up to 60</a:t>
            </a:r>
          </a:p>
          <a:p>
            <a:r>
              <a:rPr lang="en-US" dirty="0"/>
              <a:t>Each evaluation 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6 </a:t>
            </a:r>
            <a:r>
              <a:rPr lang="en-US" dirty="0"/>
              <a:t>marks for record</a:t>
            </a:r>
          </a:p>
          <a:p>
            <a:pPr marL="0" indent="0">
              <a:buNone/>
            </a:pPr>
            <a:r>
              <a:rPr lang="en-US" dirty="0" smtClean="0"/>
              <a:t>	4 </a:t>
            </a:r>
            <a:r>
              <a:rPr lang="en-US" dirty="0"/>
              <a:t>marks  execution </a:t>
            </a:r>
          </a:p>
          <a:p>
            <a:pPr marL="0" indent="0">
              <a:buNone/>
            </a:pPr>
            <a:r>
              <a:rPr lang="en-US" dirty="0" smtClean="0"/>
              <a:t>	10 </a:t>
            </a:r>
            <a:r>
              <a:rPr lang="en-US" dirty="0"/>
              <a:t>marks quiz / give some code to execute 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Last lab Final </a:t>
            </a:r>
            <a:r>
              <a:rPr lang="en-US" dirty="0"/>
              <a:t>exam (</a:t>
            </a:r>
            <a:r>
              <a:rPr lang="en-US" dirty="0" smtClean="0"/>
              <a:t>1.5hrs including write </a:t>
            </a:r>
            <a:r>
              <a:rPr lang="en-US" dirty="0"/>
              <a:t>up + </a:t>
            </a:r>
            <a:r>
              <a:rPr lang="en-US" dirty="0" smtClean="0"/>
              <a:t>execution)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45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can also 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and float() to convert between strings and integers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will get an error if the string does not contain numeric characters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48" y="2895600"/>
            <a:ext cx="489385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6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instruct Python to pause and read data from the user using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nput() function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input() function returns a string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input(‘Enter name’)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print(‘Welcome ’,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we want to read a number from the user, we must convert it from a string to a number using a type conversion function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Later we will deal with bad input data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input(‘Europe floor?’)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)+1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 (‘US floor’,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5157" y="6019800"/>
            <a:ext cx="6607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Anything after a # is ignored by Python(comments)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Courier New" pitchFamily="49" charset="0"/>
              </a:rPr>
              <a:t>input</a:t>
            </a:r>
            <a:r>
              <a:rPr lang="en-US" dirty="0"/>
              <a:t> : Reads a number from user input.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You can assign (store) the result of </a:t>
            </a:r>
            <a:r>
              <a:rPr lang="en-US" dirty="0">
                <a:latin typeface="Courier New" pitchFamily="49" charset="0"/>
              </a:rPr>
              <a:t>input</a:t>
            </a:r>
            <a:r>
              <a:rPr lang="en-US" dirty="0"/>
              <a:t> into a variable.</a:t>
            </a:r>
            <a:endParaRPr lang="en-US" sz="700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Example:</a:t>
            </a:r>
          </a:p>
          <a:p>
            <a:pPr marL="739775" lvl="1" indent="-282575" defTabSz="449263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>
                <a:latin typeface="Courier New" pitchFamily="49" charset="0"/>
              </a:rPr>
              <a:t>	age = input("How old are you? ")</a:t>
            </a:r>
          </a:p>
          <a:p>
            <a:pPr marL="739775" lvl="1" indent="-282575" defTabSz="449263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Courier New" pitchFamily="49" charset="0"/>
              </a:rPr>
              <a:t>	print </a:t>
            </a:r>
            <a:r>
              <a:rPr lang="en-US" dirty="0" smtClean="0">
                <a:latin typeface="Courier New" pitchFamily="49" charset="0"/>
              </a:rPr>
              <a:t>("</a:t>
            </a:r>
            <a:r>
              <a:rPr lang="en-US" dirty="0">
                <a:latin typeface="Courier New" pitchFamily="49" charset="0"/>
              </a:rPr>
              <a:t>Your age is", </a:t>
            </a:r>
            <a:r>
              <a:rPr lang="en-US" dirty="0" smtClean="0">
                <a:latin typeface="Courier New" pitchFamily="49" charset="0"/>
              </a:rPr>
              <a:t>age)</a:t>
            </a:r>
            <a:endParaRPr lang="en-US" dirty="0">
              <a:latin typeface="Courier New" pitchFamily="49" charset="0"/>
            </a:endParaRPr>
          </a:p>
          <a:p>
            <a:pPr marL="739775" lvl="1" indent="-282575" defTabSz="449263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GB" dirty="0">
                <a:latin typeface="Courier New" pitchFamily="49" charset="0"/>
              </a:rPr>
              <a:t>print </a:t>
            </a:r>
            <a:r>
              <a:rPr lang="en-GB" dirty="0" smtClean="0">
                <a:latin typeface="Courier New" pitchFamily="49" charset="0"/>
              </a:rPr>
              <a:t>("</a:t>
            </a:r>
            <a:r>
              <a:rPr lang="en-GB" dirty="0">
                <a:latin typeface="Courier New" pitchFamily="49" charset="0"/>
              </a:rPr>
              <a:t>You have", 65 </a:t>
            </a:r>
            <a:r>
              <a:rPr lang="en-GB" dirty="0" smtClean="0">
                <a:latin typeface="Courier New" pitchFamily="49" charset="0"/>
              </a:rPr>
              <a:t>– </a:t>
            </a:r>
            <a:r>
              <a:rPr lang="en-GB" dirty="0" err="1" smtClean="0">
                <a:latin typeface="Courier New" pitchFamily="49" charset="0"/>
              </a:rPr>
              <a:t>int</a:t>
            </a:r>
            <a:r>
              <a:rPr lang="en-GB" dirty="0" smtClean="0">
                <a:latin typeface="Courier New" pitchFamily="49" charset="0"/>
              </a:rPr>
              <a:t>(age), </a:t>
            </a:r>
            <a:r>
              <a:rPr lang="en-GB" dirty="0">
                <a:latin typeface="Courier New" pitchFamily="49" charset="0"/>
              </a:rPr>
              <a:t>"</a:t>
            </a:r>
            <a:r>
              <a:rPr lang="en-GB" dirty="0" smtClean="0">
                <a:latin typeface="Courier New" pitchFamily="49" charset="0"/>
              </a:rPr>
              <a:t>years)</a:t>
            </a:r>
          </a:p>
          <a:p>
            <a:pPr marL="739775" lvl="1" indent="-282575" defTabSz="449263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</a:rPr>
              <a:t>until retirement"</a:t>
            </a:r>
          </a:p>
          <a:p>
            <a:pPr marL="739775" lvl="1" indent="-282575" defTabSz="449263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>
              <a:latin typeface="Courier New" pitchFamily="49" charset="0"/>
            </a:endParaRPr>
          </a:p>
          <a:p>
            <a:pPr marL="739775" lvl="1" indent="-282575" defTabSz="449263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	Output:</a:t>
            </a:r>
          </a:p>
          <a:p>
            <a:pPr marL="739775" lvl="1" indent="-282575" defTabSz="449263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marL="739775" lvl="1" indent="-282575" defTabSz="449263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>
                <a:latin typeface="Courier New" pitchFamily="49" charset="0"/>
              </a:rPr>
              <a:t>	</a:t>
            </a:r>
            <a:r>
              <a:rPr lang="en-GB" dirty="0">
                <a:latin typeface="Courier New" pitchFamily="49" charset="0"/>
              </a:rPr>
              <a:t>How old are you? </a:t>
            </a:r>
            <a:r>
              <a:rPr lang="en-GB" b="1" u="sng" dirty="0">
                <a:latin typeface="Courier New" pitchFamily="49" charset="0"/>
              </a:rPr>
              <a:t>53</a:t>
            </a:r>
          </a:p>
          <a:p>
            <a:pPr marL="739775" lvl="1" indent="-282575" defTabSz="449263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Courier New" pitchFamily="49" charset="0"/>
              </a:rPr>
              <a:t>	Your age is 53</a:t>
            </a:r>
          </a:p>
          <a:p>
            <a:pPr marL="739775" lvl="1" indent="-282575" defTabSz="449263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Courier New" pitchFamily="49" charset="0"/>
              </a:rPr>
              <a:t>	You have 12 years until retirement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You can create a list </a:t>
            </a:r>
            <a:r>
              <a:rPr lang="en-US" dirty="0"/>
              <a:t>as well as </a:t>
            </a:r>
            <a:r>
              <a:rPr lang="en-US" dirty="0" smtClean="0"/>
              <a:t>assign </a:t>
            </a:r>
            <a:r>
              <a:rPr lang="en-US" dirty="0"/>
              <a:t>it.</a:t>
            </a:r>
          </a:p>
          <a:p>
            <a:pPr algn="just"/>
            <a:r>
              <a:rPr lang="en-US" dirty="0"/>
              <a:t>a list automatically grows or shrinks in size as needed.</a:t>
            </a:r>
          </a:p>
          <a:p>
            <a:r>
              <a:rPr lang="en-US" dirty="0"/>
              <a:t>It can have any number of items and they may be of different types (integer, float, string etc.).</a:t>
            </a:r>
          </a:p>
        </p:txBody>
      </p:sp>
    </p:spTree>
    <p:extLst>
      <p:ext uri="{BB962C8B-B14F-4D97-AF65-F5344CB8AC3E}">
        <p14:creationId xmlns:p14="http://schemas.microsoft.com/office/powerpoint/2010/main" val="16314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empty </a:t>
            </a:r>
            <a:endParaRPr lang="en-US" dirty="0" smtClean="0"/>
          </a:p>
          <a:p>
            <a:pPr lvl="1"/>
            <a:r>
              <a:rPr lang="en-US" dirty="0" err="1" smtClean="0"/>
              <a:t>my_list</a:t>
            </a:r>
            <a:r>
              <a:rPr lang="en-US" dirty="0" smtClean="0"/>
              <a:t> </a:t>
            </a:r>
            <a:r>
              <a:rPr lang="en-US" dirty="0"/>
              <a:t>= []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list of integers </a:t>
            </a:r>
            <a:endParaRPr lang="en-US" dirty="0" smtClean="0"/>
          </a:p>
          <a:p>
            <a:pPr lvl="1"/>
            <a:r>
              <a:rPr lang="en-US" dirty="0" err="1" smtClean="0"/>
              <a:t>my_list</a:t>
            </a:r>
            <a:r>
              <a:rPr lang="en-US" dirty="0" smtClean="0"/>
              <a:t> </a:t>
            </a:r>
            <a:r>
              <a:rPr lang="en-US" dirty="0"/>
              <a:t>= [1, 2, 3]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list with mixed </a:t>
            </a:r>
            <a:r>
              <a:rPr lang="en-US" dirty="0" err="1"/>
              <a:t>datatypes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my_list</a:t>
            </a:r>
            <a:r>
              <a:rPr lang="en-US" dirty="0" smtClean="0"/>
              <a:t> </a:t>
            </a:r>
            <a:r>
              <a:rPr lang="en-US" dirty="0"/>
              <a:t>= [1, "Hello", 3.4]</a:t>
            </a:r>
          </a:p>
        </p:txBody>
      </p:sp>
    </p:spTree>
    <p:extLst>
      <p:ext uri="{BB962C8B-B14F-4D97-AF65-F5344CB8AC3E}">
        <p14:creationId xmlns:p14="http://schemas.microsoft.com/office/powerpoint/2010/main" val="42080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nested list </a:t>
            </a:r>
            <a:endParaRPr lang="en-US" dirty="0" smtClean="0"/>
          </a:p>
          <a:p>
            <a:pPr lvl="1"/>
            <a:r>
              <a:rPr lang="en-US" dirty="0" err="1" smtClean="0"/>
              <a:t>my_list</a:t>
            </a:r>
            <a:r>
              <a:rPr lang="en-US" dirty="0" smtClean="0"/>
              <a:t> </a:t>
            </a:r>
            <a:r>
              <a:rPr lang="en-US" dirty="0"/>
              <a:t>= ["mouse", [8, 4, 6], ['a</a:t>
            </a:r>
            <a:r>
              <a:rPr lang="en-US" dirty="0" smtClean="0"/>
              <a:t>']]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01980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['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p','r','o','b','e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[0])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[2])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[4])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[4.0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Error! Only integer can be used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indexing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Nested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n_list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["Happy", [2,0,1,5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]]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Nested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indexing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n_list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][1]) 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n_list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][3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])   &lt;!--    --&gt;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 = ['</a:t>
            </a:r>
            <a:r>
              <a:rPr lang="en-US" dirty="0" err="1"/>
              <a:t>p','r','o','b','e</a:t>
            </a:r>
            <a:r>
              <a:rPr lang="en-US" dirty="0" smtClean="0"/>
              <a:t>']</a:t>
            </a:r>
          </a:p>
          <a:p>
            <a:r>
              <a:rPr lang="en-US" dirty="0" smtClean="0"/>
              <a:t># </a:t>
            </a:r>
            <a:r>
              <a:rPr lang="en-US" dirty="0"/>
              <a:t>Output: </a:t>
            </a:r>
            <a:r>
              <a:rPr lang="en-US" dirty="0" smtClean="0"/>
              <a:t>e</a:t>
            </a:r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my_list</a:t>
            </a:r>
            <a:r>
              <a:rPr lang="en-US" dirty="0"/>
              <a:t>[-1</a:t>
            </a:r>
            <a:r>
              <a:rPr lang="en-US" dirty="0" smtClean="0"/>
              <a:t>])</a:t>
            </a:r>
          </a:p>
          <a:p>
            <a:r>
              <a:rPr lang="en-US" dirty="0" smtClean="0"/>
              <a:t># </a:t>
            </a:r>
            <a:r>
              <a:rPr lang="en-US" dirty="0"/>
              <a:t>Output: </a:t>
            </a:r>
            <a:r>
              <a:rPr lang="en-US" dirty="0" smtClean="0"/>
              <a:t>p</a:t>
            </a:r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my_list</a:t>
            </a:r>
            <a:r>
              <a:rPr lang="en-US" dirty="0"/>
              <a:t>[-5])</a:t>
            </a:r>
          </a:p>
        </p:txBody>
      </p:sp>
    </p:spTree>
    <p:extLst>
      <p:ext uri="{BB962C8B-B14F-4D97-AF65-F5344CB8AC3E}">
        <p14:creationId xmlns:p14="http://schemas.microsoft.com/office/powerpoint/2010/main" val="15119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</a:t>
            </a:r>
            <a:r>
              <a:rPr lang="en-US"/>
              <a:t>mistake </a:t>
            </a:r>
            <a:r>
              <a:rPr lang="en-US" smtClean="0"/>
              <a:t>odd </a:t>
            </a:r>
            <a:r>
              <a:rPr lang="en-US" dirty="0"/>
              <a:t>= [2, 4, 6, 8</a:t>
            </a:r>
            <a:r>
              <a:rPr lang="en-US" dirty="0" smtClean="0"/>
              <a:t>]</a:t>
            </a:r>
          </a:p>
          <a:p>
            <a:r>
              <a:rPr lang="en-US" dirty="0" smtClean="0"/>
              <a:t># </a:t>
            </a:r>
            <a:r>
              <a:rPr lang="en-US" dirty="0"/>
              <a:t>change the 1st item    </a:t>
            </a:r>
            <a:endParaRPr lang="en-US" dirty="0" smtClean="0"/>
          </a:p>
          <a:p>
            <a:pPr lvl="1"/>
            <a:r>
              <a:rPr lang="en-US" dirty="0" smtClean="0"/>
              <a:t>odd[0</a:t>
            </a:r>
            <a:r>
              <a:rPr lang="en-US" dirty="0"/>
              <a:t>] = 1           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Output: [1, 4, 6, 8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print(odd)</a:t>
            </a:r>
          </a:p>
          <a:p>
            <a:r>
              <a:rPr lang="en-US" dirty="0" smtClean="0"/>
              <a:t># </a:t>
            </a:r>
            <a:r>
              <a:rPr lang="en-US" dirty="0"/>
              <a:t>change 2nd to 4th </a:t>
            </a:r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odd[1:4</a:t>
            </a:r>
            <a:r>
              <a:rPr lang="en-US" dirty="0"/>
              <a:t>] = [3, 5, 7] 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Output: [1, 3, 5, 7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print(odd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00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79857"/>
            <a:ext cx="7200897" cy="795153"/>
          </a:xfrm>
        </p:spPr>
        <p:txBody>
          <a:bodyPr/>
          <a:lstStyle/>
          <a:p>
            <a:pPr algn="ctr"/>
            <a:endParaRPr lang="en-US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455314"/>
            <a:ext cx="7200897" cy="4098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What are Scripting Languages ??</a:t>
            </a:r>
          </a:p>
          <a:p>
            <a:pPr marL="0" indent="0">
              <a:buNone/>
            </a:pPr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high-level programming language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interpreted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another program 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runtime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rather than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compiled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the computer's processor as other programming languages.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Scripting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languages, which can be embedded within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6"/>
              </a:rPr>
              <a:t>HTML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commonly are used to add functionality to a Web page, such as different menu styles or graphic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displays.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my_list</a:t>
            </a:r>
            <a:r>
              <a:rPr lang="en-US" dirty="0"/>
              <a:t> = ['</a:t>
            </a:r>
            <a:r>
              <a:rPr lang="en-US" dirty="0" err="1"/>
              <a:t>p','r','o','g','r','a','m','i','z</a:t>
            </a:r>
            <a:r>
              <a:rPr lang="en-US" dirty="0" smtClean="0"/>
              <a:t>']</a:t>
            </a:r>
          </a:p>
          <a:p>
            <a:r>
              <a:rPr lang="en-US" dirty="0" smtClean="0"/>
              <a:t># </a:t>
            </a:r>
            <a:r>
              <a:rPr lang="en-US" dirty="0"/>
              <a:t>elements 3rd to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my_list</a:t>
            </a:r>
            <a:r>
              <a:rPr lang="en-US" dirty="0" smtClean="0"/>
              <a:t>[2:5])</a:t>
            </a:r>
          </a:p>
          <a:p>
            <a:r>
              <a:rPr lang="en-US" dirty="0" smtClean="0"/>
              <a:t># </a:t>
            </a:r>
            <a:r>
              <a:rPr lang="en-US" dirty="0"/>
              <a:t>elements beginning to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my_list</a:t>
            </a:r>
            <a:r>
              <a:rPr lang="en-US" dirty="0"/>
              <a:t>[:-5</a:t>
            </a:r>
            <a:r>
              <a:rPr lang="en-US" dirty="0" smtClean="0"/>
              <a:t>])</a:t>
            </a:r>
          </a:p>
          <a:p>
            <a:r>
              <a:rPr lang="en-US" dirty="0" smtClean="0"/>
              <a:t># </a:t>
            </a:r>
            <a:r>
              <a:rPr lang="en-US" dirty="0"/>
              <a:t>elements 6th to </a:t>
            </a:r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my_list</a:t>
            </a:r>
            <a:r>
              <a:rPr lang="en-US" dirty="0" smtClean="0"/>
              <a:t>[5:])</a:t>
            </a:r>
          </a:p>
          <a:p>
            <a:r>
              <a:rPr lang="en-US" dirty="0" smtClean="0"/>
              <a:t># </a:t>
            </a:r>
            <a:r>
              <a:rPr lang="en-US" dirty="0"/>
              <a:t>elements beginning to </a:t>
            </a:r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my_list</a:t>
            </a:r>
            <a:r>
              <a:rPr lang="en-US" dirty="0"/>
              <a:t>[:])</a:t>
            </a:r>
          </a:p>
        </p:txBody>
      </p:sp>
    </p:spTree>
    <p:extLst>
      <p:ext uri="{BB962C8B-B14F-4D97-AF65-F5344CB8AC3E}">
        <p14:creationId xmlns:p14="http://schemas.microsoft.com/office/powerpoint/2010/main" val="1380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odd = [1, 3, 5] </a:t>
            </a:r>
            <a:r>
              <a:rPr lang="en-US" dirty="0" err="1"/>
              <a:t>odd.append</a:t>
            </a:r>
            <a:r>
              <a:rPr lang="en-US" dirty="0"/>
              <a:t>(7)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Output: [1, 3, 5, 7] </a:t>
            </a:r>
            <a:endParaRPr lang="en-US" dirty="0" smtClean="0"/>
          </a:p>
          <a:p>
            <a:pPr lvl="1"/>
            <a:r>
              <a:rPr lang="en-US" dirty="0" smtClean="0"/>
              <a:t>print(odd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odd.extend</a:t>
            </a:r>
            <a:r>
              <a:rPr lang="en-US" dirty="0"/>
              <a:t>([9, 11, 13])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Output: [1, 3, 5, 7, 9, 11, 13] </a:t>
            </a:r>
            <a:endParaRPr lang="en-US" dirty="0" smtClean="0"/>
          </a:p>
          <a:p>
            <a:pPr lvl="1"/>
            <a:r>
              <a:rPr lang="en-US" dirty="0" smtClean="0"/>
              <a:t>print(odd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005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odd = [1, 3, 5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/>
              <a:t># Output: [1, 3, 5, 9, 7, 5] </a:t>
            </a:r>
            <a:endParaRPr lang="en-US" dirty="0" smtClean="0"/>
          </a:p>
          <a:p>
            <a:pPr lvl="1"/>
            <a:r>
              <a:rPr lang="en-US" dirty="0" smtClean="0"/>
              <a:t>print(odd </a:t>
            </a:r>
            <a:r>
              <a:rPr lang="en-US" dirty="0"/>
              <a:t>+ [9, 7, 5])</a:t>
            </a:r>
          </a:p>
        </p:txBody>
      </p:sp>
    </p:spTree>
    <p:extLst>
      <p:ext uri="{BB962C8B-B14F-4D97-AF65-F5344CB8AC3E}">
        <p14:creationId xmlns:p14="http://schemas.microsoft.com/office/powerpoint/2010/main" val="34619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my_list</a:t>
            </a:r>
            <a:r>
              <a:rPr lang="en-US" dirty="0"/>
              <a:t> = ['</a:t>
            </a:r>
            <a:r>
              <a:rPr lang="en-US" dirty="0" err="1"/>
              <a:t>p','r','o','b','l','e','m</a:t>
            </a:r>
            <a:r>
              <a:rPr lang="en-US" dirty="0" smtClean="0"/>
              <a:t>']</a:t>
            </a:r>
          </a:p>
          <a:p>
            <a:r>
              <a:rPr lang="en-US" dirty="0" smtClean="0"/>
              <a:t># </a:t>
            </a:r>
            <a:r>
              <a:rPr lang="en-US" dirty="0"/>
              <a:t>delete one </a:t>
            </a:r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del </a:t>
            </a:r>
            <a:r>
              <a:rPr lang="en-US" dirty="0" err="1"/>
              <a:t>my_list</a:t>
            </a:r>
            <a:r>
              <a:rPr lang="en-US" dirty="0"/>
              <a:t>[2</a:t>
            </a:r>
            <a:r>
              <a:rPr lang="en-US" dirty="0" smtClean="0"/>
              <a:t>]</a:t>
            </a:r>
          </a:p>
          <a:p>
            <a:r>
              <a:rPr lang="en-US" dirty="0" smtClean="0"/>
              <a:t># </a:t>
            </a:r>
            <a:r>
              <a:rPr lang="en-US" dirty="0"/>
              <a:t>Output: ['p', 'r', 'b', 'l', 'e', 'm']     </a:t>
            </a:r>
            <a:r>
              <a:rPr lang="en-US" dirty="0" smtClean="0"/>
              <a:t>	print(</a:t>
            </a:r>
            <a:r>
              <a:rPr lang="en-US" dirty="0" err="1" smtClean="0"/>
              <a:t>my_list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# </a:t>
            </a:r>
            <a:r>
              <a:rPr lang="en-US" dirty="0"/>
              <a:t>delete multiple </a:t>
            </a:r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del </a:t>
            </a:r>
            <a:r>
              <a:rPr lang="en-US" dirty="0" err="1" smtClean="0"/>
              <a:t>my_list</a:t>
            </a:r>
            <a:r>
              <a:rPr lang="en-US" dirty="0" smtClean="0"/>
              <a:t>[1:5</a:t>
            </a:r>
            <a:r>
              <a:rPr lang="en-US" dirty="0"/>
              <a:t>] 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Output: ['p', 'm</a:t>
            </a:r>
            <a:r>
              <a:rPr lang="en-US" dirty="0" smtClean="0"/>
              <a:t>']</a:t>
            </a:r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my_list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# </a:t>
            </a:r>
            <a:r>
              <a:rPr lang="en-US" dirty="0"/>
              <a:t>delete entire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del </a:t>
            </a:r>
            <a:r>
              <a:rPr lang="en-US" dirty="0" err="1"/>
              <a:t>my_list</a:t>
            </a:r>
            <a:r>
              <a:rPr lang="en-US" dirty="0"/>
              <a:t>      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Error: List not </a:t>
            </a:r>
            <a:r>
              <a:rPr lang="en-US" dirty="0" smtClean="0"/>
              <a:t>defined</a:t>
            </a:r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my_list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3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my_list</a:t>
            </a:r>
            <a:r>
              <a:rPr lang="en-US" dirty="0"/>
              <a:t> = [3, 8, 1, 6, 0, 8, 4</a:t>
            </a:r>
            <a:r>
              <a:rPr lang="en-US" dirty="0" smtClean="0"/>
              <a:t>]</a:t>
            </a:r>
          </a:p>
          <a:p>
            <a:r>
              <a:rPr lang="en-US" dirty="0" smtClean="0"/>
              <a:t># </a:t>
            </a:r>
            <a:r>
              <a:rPr lang="en-US" dirty="0"/>
              <a:t>Output: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my_list.index</a:t>
            </a:r>
            <a:r>
              <a:rPr lang="en-US" dirty="0" smtClean="0"/>
              <a:t>(8))</a:t>
            </a:r>
          </a:p>
          <a:p>
            <a:r>
              <a:rPr lang="en-US" dirty="0" smtClean="0"/>
              <a:t># </a:t>
            </a:r>
            <a:r>
              <a:rPr lang="en-US" dirty="0"/>
              <a:t>Output: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my_list.count</a:t>
            </a:r>
            <a:r>
              <a:rPr lang="en-US" dirty="0" smtClean="0"/>
              <a:t>(8))</a:t>
            </a:r>
          </a:p>
          <a:p>
            <a:r>
              <a:rPr lang="en-US" dirty="0" err="1" smtClean="0"/>
              <a:t>my_list.sort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# </a:t>
            </a:r>
            <a:r>
              <a:rPr lang="en-US" dirty="0"/>
              <a:t>Output: [0, 1, 3, 4, 6, 8, 8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my_list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my_list.reverse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# </a:t>
            </a:r>
            <a:r>
              <a:rPr lang="en-US" dirty="0"/>
              <a:t>Output: [8, 8, 6, 4, 3, 1, 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my_list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80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difference between the two is that we cannot change the elements of a tuple once it is assigned whereas in a list, elements can be changed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tuple is created by placing all the items (elements) inside a parentheses (), separated by comma. The parentheses are optional but is a good practice to write it.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tuple can have any number of items and they may be of different types (integer, float, list, 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 tooltip="Python string"/>
              </a:rPr>
              <a:t>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etc.).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Strings can be delimited by single (' '), double (" "), triple single (''' '''), or triple double (""" """) quotations and can contain tab (\t) and newline (\n) characters.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operators (in, +, and *) and built-in functions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max, and min) operate on strings as they do on lists and tuples.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“hello” in “hello world” returns True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“Hello ” + “world” returns “Hello world”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“Hello”*3  returns “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HelloHelloHello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(“something”) returns 9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max(“Returns the character with greatest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value in this string”) which is ‘w’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min(“Returns the character with least </a:t>
            </a:r>
            <a:r>
              <a:rPr lang="en-US" sz="20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value in this string”) which is space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print function outputs strings. Other Python data types can be easily converted to strings and formatted:</a:t>
            </a:r>
          </a:p>
          <a:p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&gt;&gt;&gt; e = 2.718</a:t>
            </a:r>
          </a:p>
          <a:p>
            <a:pPr marL="0" indent="0"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&gt;&gt;&gt; x = [1, "two", 3, 4.0, ["a", "b"], (5, 6)]</a:t>
            </a:r>
          </a:p>
          <a:p>
            <a:pPr marL="0" indent="0">
              <a:buNone/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&gt;&gt;&gt; print("The constant e is:", e, "and the list x is:", x)</a:t>
            </a:r>
          </a:p>
          <a:p>
            <a:pPr marL="0" indent="0"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constant e is: 2.718 and the list x is: [1, 'two', 3, 4.0, ['a', 'b'], (5, 6)]</a:t>
            </a:r>
          </a:p>
          <a:p>
            <a:pPr marL="0" indent="0">
              <a:buNone/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Objects are automatically converted to string representations for printing.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operators apply to strings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implies “concatenation”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* implies “multiple concatenation”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knows when it is dealing with a string or a number and behaves appropriately.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Put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paranthesis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for print in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python 3.x.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38600"/>
            <a:ext cx="2438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82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683765" cy="990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755228" cy="5166575"/>
          </a:xfrm>
        </p:spPr>
        <p:txBody>
          <a:bodyPr>
            <a:normAutofit fontScale="32500" lnSpcReduction="20000"/>
          </a:bodyPr>
          <a:lstStyle/>
          <a:p>
            <a:pPr marL="342900" lvl="1" indent="-342900"/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Python is a general-purpose, interpreted, interactive, object-oriented and high-level programming language. </a:t>
            </a:r>
            <a:endParaRPr lang="en-US" sz="6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was created by Guido van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Rossum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in the late eighties and early nineties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1" indent="-342900"/>
            <a:endParaRPr lang="en-US" sz="6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It’s a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true cross-platform language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, running equally well on Windows, Linux/UNIX, and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Macintosh platforms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, as well as others, ranging from supercomputers to cell phones. </a:t>
            </a:r>
            <a:endParaRPr lang="en-US" sz="6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6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be used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to develop small applications and rapid prototypes, but it scales well to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permit development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of large programs. </a:t>
            </a:r>
            <a:endParaRPr lang="en-US" sz="6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6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comes with a powerful and easy-to-use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graphical user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interface (GUI) toolkit, web programming libraries, and more. </a:t>
            </a:r>
            <a:r>
              <a:rPr lang="en-US" sz="6200" i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it’s 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6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683765" cy="72817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expressive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572778" cy="4855335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Python is a very expressive language.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Expressive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this context means that a single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line of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Python code can do more than a single line of code in most other languages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fewer lines of code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you have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write, the faster you can complete the project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example, let’s consider swapping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values of two variables, var1 and var2.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Java, this requires three lines of code and an extra variable: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temp = var1;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var1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var2;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var2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temp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Using Python,    var2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var1 = var1, var2</a:t>
            </a:r>
          </a:p>
        </p:txBody>
      </p:sp>
    </p:spTree>
    <p:extLst>
      <p:ext uri="{BB962C8B-B14F-4D97-AF65-F5344CB8AC3E}">
        <p14:creationId xmlns:p14="http://schemas.microsoft.com/office/powerpoint/2010/main" val="32248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Compiling and interpreting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 smtClean="0"/>
              <a:t>Many languages require you to </a:t>
            </a:r>
            <a:r>
              <a:rPr lang="en-US" i="1" dirty="0" smtClean="0"/>
              <a:t>compile </a:t>
            </a:r>
            <a:r>
              <a:rPr lang="en-US" dirty="0" smtClean="0"/>
              <a:t>(translate) your program into a form that the machine understands.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Python is instead directly </a:t>
            </a:r>
            <a:r>
              <a:rPr lang="en-US" i="1" dirty="0" smtClean="0"/>
              <a:t>interpreted </a:t>
            </a:r>
            <a:r>
              <a:rPr lang="en-US" dirty="0" smtClean="0"/>
              <a:t>into machine instructions.</a:t>
            </a:r>
          </a:p>
        </p:txBody>
      </p: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1295400" y="1892300"/>
            <a:ext cx="6397625" cy="1765300"/>
            <a:chOff x="48" y="2544"/>
            <a:chExt cx="5565" cy="1536"/>
          </a:xfrm>
        </p:grpSpPr>
        <p:sp>
          <p:nvSpPr>
            <p:cNvPr id="5134" name="Line 5"/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Text Box 6"/>
            <p:cNvSpPr txBox="1">
              <a:spLocks noChangeArrowheads="1"/>
            </p:cNvSpPr>
            <p:nvPr/>
          </p:nvSpPr>
          <p:spPr bwMode="auto">
            <a:xfrm>
              <a:off x="1584" y="2544"/>
              <a:ext cx="8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1pPr>
              <a:lvl2pPr marL="742950" indent="-28575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2pPr>
              <a:lvl3pPr marL="11430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3pPr>
              <a:lvl4pPr marL="16002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4pPr>
              <a:lvl5pPr marL="20574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lang="en-GB" sz="1800" i="1">
                  <a:solidFill>
                    <a:srgbClr val="000000"/>
                  </a:solidFill>
                  <a:latin typeface="Tahoma" pitchFamily="34" charset="0"/>
                </a:rPr>
                <a:t>compile</a:t>
              </a:r>
            </a:p>
          </p:txBody>
        </p:sp>
        <p:sp>
          <p:nvSpPr>
            <p:cNvPr id="5136" name="Text Box 7"/>
            <p:cNvSpPr txBox="1">
              <a:spLocks noChangeArrowheads="1"/>
            </p:cNvSpPr>
            <p:nvPr/>
          </p:nvSpPr>
          <p:spPr bwMode="auto">
            <a:xfrm>
              <a:off x="3792" y="2544"/>
              <a:ext cx="83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1pPr>
              <a:lvl2pPr marL="742950" indent="-28575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2pPr>
              <a:lvl3pPr marL="11430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3pPr>
              <a:lvl4pPr marL="16002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4pPr>
              <a:lvl5pPr marL="20574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lang="en-GB" sz="1800" i="1">
                  <a:solidFill>
                    <a:srgbClr val="000000"/>
                  </a:solidFill>
                  <a:latin typeface="Tahoma" pitchFamily="34" charset="0"/>
                </a:rPr>
                <a:t>execute</a:t>
              </a:r>
            </a:p>
          </p:txBody>
        </p:sp>
        <p:sp>
          <p:nvSpPr>
            <p:cNvPr id="5137" name="Text Box 8"/>
            <p:cNvSpPr txBox="1">
              <a:spLocks noChangeArrowheads="1"/>
            </p:cNvSpPr>
            <p:nvPr/>
          </p:nvSpPr>
          <p:spPr bwMode="auto">
            <a:xfrm>
              <a:off x="4374" y="2910"/>
              <a:ext cx="7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1pPr>
              <a:lvl2pPr marL="742950" indent="-28575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2pPr>
              <a:lvl3pPr marL="11430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3pPr>
              <a:lvl4pPr marL="16002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4pPr>
              <a:lvl5pPr marL="20574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lang="en-GB" sz="1800">
                  <a:solidFill>
                    <a:srgbClr val="000000"/>
                  </a:solidFill>
                  <a:latin typeface="Tahoma" pitchFamily="34" charset="0"/>
                </a:rPr>
                <a:t>output</a:t>
              </a:r>
            </a:p>
          </p:txBody>
        </p:sp>
        <p:pic>
          <p:nvPicPr>
            <p:cNvPr id="5138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5139" name="Group 10"/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5145" name="Rectangle 11"/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6" name="Text Box 12"/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lang="en-GB" sz="1800" dirty="0">
                    <a:solidFill>
                      <a:srgbClr val="000000"/>
                    </a:solidFill>
                    <a:latin typeface="Tahoma" pitchFamily="34" charset="0"/>
                  </a:rPr>
                  <a:t>source code</a:t>
                </a:r>
              </a:p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lang="en-GB" sz="1800" dirty="0">
                    <a:solidFill>
                      <a:srgbClr val="000000"/>
                    </a:solidFill>
                    <a:latin typeface="Courier New" pitchFamily="49" charset="0"/>
                  </a:rPr>
                  <a:t>Hello.java</a:t>
                </a:r>
                <a:endParaRPr lang="en-GB" sz="1800" dirty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pic>
            <p:nvPicPr>
              <p:cNvPr id="5147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140" name="Group 14"/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5142" name="Picture 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5143" name="Rectangle 1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4" name="Text Box 17"/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lang="en-GB" sz="1800">
                    <a:solidFill>
                      <a:srgbClr val="000000"/>
                    </a:solidFill>
                    <a:latin typeface="Tahoma" pitchFamily="34" charset="0"/>
                  </a:rPr>
                  <a:t>byte code</a:t>
                </a:r>
              </a:p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lang="en-GB" sz="1800">
                    <a:solidFill>
                      <a:srgbClr val="000000"/>
                    </a:solidFill>
                    <a:latin typeface="Courier New" pitchFamily="49" charset="0"/>
                  </a:rPr>
                  <a:t>Hello.class</a:t>
                </a:r>
                <a:endParaRPr lang="en-GB" sz="1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5141" name="Line 18"/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36"/>
          <p:cNvGrpSpPr>
            <a:grpSpLocks/>
          </p:cNvGrpSpPr>
          <p:nvPr/>
        </p:nvGrpSpPr>
        <p:grpSpPr bwMode="auto">
          <a:xfrm>
            <a:off x="1394022" y="3765550"/>
            <a:ext cx="3886200" cy="1765300"/>
            <a:chOff x="816" y="2928"/>
            <a:chExt cx="2448" cy="1112"/>
          </a:xfrm>
        </p:grpSpPr>
        <p:sp>
          <p:nvSpPr>
            <p:cNvPr id="5127" name="Line 20"/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Text Box 21"/>
            <p:cNvSpPr txBox="1">
              <a:spLocks noChangeArrowheads="1"/>
            </p:cNvSpPr>
            <p:nvPr/>
          </p:nvSpPr>
          <p:spPr bwMode="auto">
            <a:xfrm>
              <a:off x="1928" y="2928"/>
              <a:ext cx="7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1pPr>
              <a:lvl2pPr marL="742950" indent="-28575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2pPr>
              <a:lvl3pPr marL="11430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3pPr>
              <a:lvl4pPr marL="16002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4pPr>
              <a:lvl5pPr marL="20574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lang="en-GB" sz="1800" i="1">
                  <a:solidFill>
                    <a:srgbClr val="000000"/>
                  </a:solidFill>
                  <a:latin typeface="Tahoma" pitchFamily="34" charset="0"/>
                </a:rPr>
                <a:t>interpret</a:t>
              </a:r>
            </a:p>
          </p:txBody>
        </p:sp>
        <p:sp>
          <p:nvSpPr>
            <p:cNvPr id="5129" name="Text Box 23"/>
            <p:cNvSpPr txBox="1">
              <a:spLocks noChangeArrowheads="1"/>
            </p:cNvSpPr>
            <p:nvPr/>
          </p:nvSpPr>
          <p:spPr bwMode="auto">
            <a:xfrm>
              <a:off x="2367" y="3193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1pPr>
              <a:lvl2pPr marL="742950" indent="-28575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2pPr>
              <a:lvl3pPr marL="11430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3pPr>
              <a:lvl4pPr marL="16002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4pPr>
              <a:lvl5pPr marL="20574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lang="en-GB" sz="1800">
                  <a:solidFill>
                    <a:srgbClr val="000000"/>
                  </a:solidFill>
                  <a:latin typeface="Tahoma" pitchFamily="34" charset="0"/>
                </a:rPr>
                <a:t>output</a:t>
              </a:r>
            </a:p>
          </p:txBody>
        </p:sp>
        <p:pic>
          <p:nvPicPr>
            <p:cNvPr id="5130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31" name="Rectangle 26"/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Text Box 27"/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1pPr>
              <a:lvl2pPr marL="742950" indent="-28575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2pPr>
              <a:lvl3pPr marL="11430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3pPr>
              <a:lvl4pPr marL="16002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4pPr>
              <a:lvl5pPr marL="20574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lang="en-GB" sz="1800" dirty="0">
                  <a:solidFill>
                    <a:srgbClr val="000000"/>
                  </a:solidFill>
                  <a:latin typeface="Tahoma" pitchFamily="34" charset="0"/>
                </a:rPr>
                <a:t>source code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lang="en-GB" sz="1800" dirty="0">
                  <a:solidFill>
                    <a:srgbClr val="000000"/>
                  </a:solidFill>
                  <a:latin typeface="Courier New" pitchFamily="49" charset="0"/>
                </a:rPr>
                <a:t>Hello.py</a:t>
              </a:r>
              <a:endParaRPr lang="en-GB" sz="18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pic>
          <p:nvPicPr>
            <p:cNvPr id="5133" name="Picture 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593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Variables, Expressions, and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Fixed values such as numbers, letters, and strings are called “constants” because their value does not change.</a:t>
            </a:r>
          </a:p>
          <a:p>
            <a:r>
              <a:rPr lang="en-US" dirty="0" smtClean="0"/>
              <a:t>Numeric constants are as you expect .</a:t>
            </a:r>
          </a:p>
          <a:p>
            <a:r>
              <a:rPr lang="en-US" dirty="0" smtClean="0"/>
              <a:t>String constants use single quotes (') or double quotes (") </a:t>
            </a:r>
          </a:p>
          <a:p>
            <a:pPr marL="0" indent="0">
              <a:buNone/>
            </a:pPr>
            <a:r>
              <a:rPr lang="en-US" dirty="0" smtClean="0"/>
              <a:t>	&gt;&gt;&gt; print (123)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123 </a:t>
            </a:r>
          </a:p>
          <a:p>
            <a:pPr marL="0" indent="0">
              <a:buNone/>
            </a:pPr>
            <a:r>
              <a:rPr lang="en-US" dirty="0" smtClean="0"/>
              <a:t>	&gt;&gt;&gt; print (98.6) </a:t>
            </a:r>
          </a:p>
          <a:p>
            <a:pPr marL="0" indent="0">
              <a:buNone/>
            </a:pPr>
            <a:r>
              <a:rPr lang="en-US" dirty="0" smtClean="0"/>
              <a:t>	98.6 </a:t>
            </a:r>
          </a:p>
          <a:p>
            <a:pPr marL="0" indent="0">
              <a:buNone/>
            </a:pPr>
            <a:r>
              <a:rPr lang="en-US" dirty="0" smtClean="0"/>
              <a:t>	&gt;&gt;&gt; print ('Hello world‘) </a:t>
            </a:r>
          </a:p>
          <a:p>
            <a:pPr marL="0" indent="0">
              <a:buNone/>
            </a:pPr>
            <a:r>
              <a:rPr lang="en-US" dirty="0" smtClean="0"/>
              <a:t>	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variable is a named place in the memory where a programmer can store data and later retrieve the data using the variable “name”</a:t>
            </a:r>
          </a:p>
          <a:p>
            <a:r>
              <a:rPr lang="en-US" dirty="0" smtClean="0"/>
              <a:t> Programmers get to choose the names of the variables .</a:t>
            </a:r>
          </a:p>
          <a:p>
            <a:r>
              <a:rPr lang="en-US" dirty="0" smtClean="0"/>
              <a:t>You can change the contents of a variable in a later statement</a:t>
            </a:r>
          </a:p>
          <a:p>
            <a:pPr lvl="1"/>
            <a:r>
              <a:rPr lang="en-US" dirty="0" smtClean="0"/>
              <a:t>X=11.2</a:t>
            </a:r>
          </a:p>
          <a:p>
            <a:pPr lvl="1"/>
            <a:r>
              <a:rPr lang="en-US" dirty="0" smtClean="0"/>
              <a:t>Y=19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Variable Name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Must start with a letter or underscore _ </a:t>
            </a:r>
          </a:p>
          <a:p>
            <a:pPr marL="514350" indent="-514350">
              <a:buAutoNum type="arabicPeriod"/>
            </a:pPr>
            <a:r>
              <a:rPr lang="en-US" dirty="0" smtClean="0"/>
              <a:t>can consist of letters and numbers and underscores </a:t>
            </a:r>
          </a:p>
          <a:p>
            <a:pPr marL="514350" indent="-514350">
              <a:buAutoNum type="arabicPeriod"/>
            </a:pPr>
            <a:r>
              <a:rPr lang="en-US" dirty="0" smtClean="0"/>
              <a:t>Case Sensitive </a:t>
            </a:r>
          </a:p>
          <a:p>
            <a:pPr lvl="1"/>
            <a:r>
              <a:rPr lang="en-US" dirty="0" smtClean="0"/>
              <a:t>Good: spam eggs spam23 _speed </a:t>
            </a:r>
          </a:p>
          <a:p>
            <a:pPr lvl="1"/>
            <a:r>
              <a:rPr lang="en-US" dirty="0" smtClean="0"/>
              <a:t>Bad: 23spam #sign var.12 </a:t>
            </a:r>
          </a:p>
          <a:p>
            <a:pPr lvl="1"/>
            <a:r>
              <a:rPr lang="en-US" dirty="0" smtClean="0"/>
              <a:t>Different: spam </a:t>
            </a:r>
            <a:r>
              <a:rPr lang="en-US" dirty="0" err="1" smtClean="0"/>
              <a:t>Spam</a:t>
            </a:r>
            <a:r>
              <a:rPr lang="en-US" dirty="0" smtClean="0"/>
              <a:t> </a:t>
            </a:r>
            <a:r>
              <a:rPr lang="en-US" dirty="0" err="1" smtClean="0"/>
              <a:t>SPAM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11346</TotalTime>
  <Words>1947</Words>
  <Application>Microsoft Office PowerPoint</Application>
  <PresentationFormat>On-screen Show (4:3)</PresentationFormat>
  <Paragraphs>311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Algerian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Office Theme</vt:lpstr>
      <vt:lpstr>Advanced Programming Lab</vt:lpstr>
      <vt:lpstr>Pattern</vt:lpstr>
      <vt:lpstr>PowerPoint Presentation</vt:lpstr>
      <vt:lpstr>Python </vt:lpstr>
      <vt:lpstr>Python is expressive</vt:lpstr>
      <vt:lpstr>Compiling and interpreting</vt:lpstr>
      <vt:lpstr>Variables, Expressions, and Statements</vt:lpstr>
      <vt:lpstr>Variables</vt:lpstr>
      <vt:lpstr>Python Variable Name Rules</vt:lpstr>
      <vt:lpstr>Reserved Words</vt:lpstr>
      <vt:lpstr>Assignment Statements</vt:lpstr>
      <vt:lpstr>Numeric Expressions</vt:lpstr>
      <vt:lpstr>Operator Precedence Rules</vt:lpstr>
      <vt:lpstr>Math commands</vt:lpstr>
      <vt:lpstr>Python Integer Division</vt:lpstr>
      <vt:lpstr>Mixing Integer and Floating </vt:lpstr>
      <vt:lpstr>What does “Type” Mean?</vt:lpstr>
      <vt:lpstr>Type Matters</vt:lpstr>
      <vt:lpstr>Type Conversions</vt:lpstr>
      <vt:lpstr>String Conversions</vt:lpstr>
      <vt:lpstr>User Input</vt:lpstr>
      <vt:lpstr>Converting User Input</vt:lpstr>
      <vt:lpstr>input</vt:lpstr>
      <vt:lpstr>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Tuple</vt:lpstr>
      <vt:lpstr>String</vt:lpstr>
      <vt:lpstr>String</vt:lpstr>
      <vt:lpstr>String Operations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L12</dc:title>
  <dc:creator>USER</dc:creator>
  <cp:lastModifiedBy>Mahe</cp:lastModifiedBy>
  <cp:revision>57</cp:revision>
  <dcterms:created xsi:type="dcterms:W3CDTF">2017-08-21T15:28:38Z</dcterms:created>
  <dcterms:modified xsi:type="dcterms:W3CDTF">2020-12-03T16:28:40Z</dcterms:modified>
</cp:coreProperties>
</file>