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D05B5C-BFB0-4F6E-82EA-4024575D66BC}">
  <a:tblStyle styleId="{BFD05B5C-BFB0-4F6E-82EA-4024575D66B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 =&gt; 4 nodes. Each node will hold 1024 / 4 = 256 vbuckets active copies and 1024*2/4=512 replicates.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table is build with mapping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client connects directly to the active node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5" y="3900525"/>
            <a:ext cx="2317874" cy="16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05.jp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10.jpg"/><Relationship Id="rId6" Type="http://schemas.openxmlformats.org/officeDocument/2006/relationships/image" Target="../media/image19.jpg"/><Relationship Id="rId7" Type="http://schemas.openxmlformats.org/officeDocument/2006/relationships/image" Target="../media/image13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Playing Football with Couchbase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Eran Keydar - INPLAY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Couchbase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Membase + Couchdb = Couchbase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Key/Value Store + Document Store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25" y="253112"/>
            <a:ext cx="2152224" cy="10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2763625"/>
            <a:ext cx="70485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Membase</a:t>
            </a:r>
            <a:r>
              <a:rPr lang="en"/>
              <a:t>: persistent version of memcache, e.g. caching with disk durability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CocuhDB</a:t>
            </a:r>
            <a:r>
              <a:rPr lang="en"/>
              <a:t>: document store, which uses json as query language, through map reduce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Architecture	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Couchbase Cluster </a:t>
            </a:r>
            <a:r>
              <a:rPr lang="en"/>
              <a:t>is a set of </a:t>
            </a:r>
            <a:r>
              <a:rPr b="1" lang="en"/>
              <a:t>nodes</a:t>
            </a:r>
            <a:r>
              <a:rPr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Bucket </a:t>
            </a:r>
            <a:r>
              <a:rPr lang="en"/>
              <a:t>is the container of the </a:t>
            </a:r>
            <a:r>
              <a:rPr b="1" lang="en"/>
              <a:t>data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Data </a:t>
            </a:r>
            <a:r>
              <a:rPr lang="en"/>
              <a:t>is composed of </a:t>
            </a:r>
            <a:r>
              <a:rPr b="1" lang="en"/>
              <a:t>documents</a:t>
            </a:r>
            <a:r>
              <a:rPr lang="en"/>
              <a:t>, each document has user defined </a:t>
            </a:r>
            <a:r>
              <a:rPr b="1" lang="en"/>
              <a:t>key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</a:t>
            </a:r>
            <a:r>
              <a:rPr b="1" lang="en"/>
              <a:t>key</a:t>
            </a:r>
            <a:r>
              <a:rPr lang="en"/>
              <a:t> is hashed and assigned to one of 1024 </a:t>
            </a:r>
            <a:r>
              <a:rPr b="1" lang="en"/>
              <a:t>vBucket</a:t>
            </a:r>
            <a:r>
              <a:rPr lang="en"/>
              <a:t>-s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hash: key space =&gt; 1..1024 vBuckets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each </a:t>
            </a:r>
            <a:r>
              <a:rPr b="1" lang="en"/>
              <a:t>vBucket</a:t>
            </a:r>
            <a:r>
              <a:rPr lang="en"/>
              <a:t>, there is </a:t>
            </a:r>
            <a:r>
              <a:rPr b="1" lang="en"/>
              <a:t>active </a:t>
            </a:r>
            <a:r>
              <a:rPr lang="en"/>
              <a:t>copy one one node and </a:t>
            </a:r>
            <a:r>
              <a:rPr b="1" lang="en"/>
              <a:t>replicate</a:t>
            </a:r>
            <a:r>
              <a:rPr lang="en"/>
              <a:t>-s on 1-3 other nodes.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 nodes are “equal”, each node holds active copies of </a:t>
            </a:r>
            <a:r>
              <a:rPr b="1" lang="en"/>
              <a:t>vBucket</a:t>
            </a:r>
            <a:r>
              <a:rPr lang="en"/>
              <a:t>-s and replicates of some </a:t>
            </a:r>
            <a:r>
              <a:rPr b="1" lang="en"/>
              <a:t>vBucket</a:t>
            </a:r>
            <a:r>
              <a:rPr lang="en"/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06975" y="1011975"/>
            <a:ext cx="995099" cy="402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1G docs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219475" y="1597300"/>
            <a:ext cx="770100" cy="1051050"/>
            <a:chOff x="219475" y="301900"/>
            <a:chExt cx="770100" cy="1051050"/>
          </a:xfrm>
        </p:grpSpPr>
        <p:sp>
          <p:nvSpPr>
            <p:cNvPr id="132" name="Shape 132"/>
            <p:cNvSpPr/>
            <p:nvPr/>
          </p:nvSpPr>
          <p:spPr>
            <a:xfrm>
              <a:off x="219475" y="30190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6575" y="402675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42475" y="46975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1111075" y="1877574"/>
            <a:ext cx="1262699" cy="642899"/>
            <a:chOff x="1111075" y="1877574"/>
            <a:chExt cx="1262699" cy="642899"/>
          </a:xfrm>
        </p:grpSpPr>
        <p:sp>
          <p:nvSpPr>
            <p:cNvPr id="136" name="Shape 136"/>
            <p:cNvSpPr/>
            <p:nvPr/>
          </p:nvSpPr>
          <p:spPr>
            <a:xfrm>
              <a:off x="1111075" y="1921525"/>
              <a:ext cx="647100" cy="402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hash</a:t>
              </a:r>
            </a:p>
          </p:txBody>
        </p:sp>
        <p:grpSp>
          <p:nvGrpSpPr>
            <p:cNvPr id="137" name="Shape 137"/>
            <p:cNvGrpSpPr/>
            <p:nvPr/>
          </p:nvGrpSpPr>
          <p:grpSpPr>
            <a:xfrm>
              <a:off x="1803475" y="1877574"/>
              <a:ext cx="570299" cy="642899"/>
              <a:chOff x="2124450" y="710024"/>
              <a:chExt cx="570299" cy="642899"/>
            </a:xfrm>
          </p:grpSpPr>
          <p:cxnSp>
            <p:nvCxnSpPr>
              <p:cNvPr id="138" name="Shape 138"/>
              <p:cNvCxnSpPr/>
              <p:nvPr/>
            </p:nvCxnSpPr>
            <p:spPr>
              <a:xfrm flipH="1" rot="10800000">
                <a:off x="2124450" y="710024"/>
                <a:ext cx="570299" cy="26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39" name="Shape 139"/>
              <p:cNvCxnSpPr/>
              <p:nvPr/>
            </p:nvCxnSpPr>
            <p:spPr>
              <a:xfrm>
                <a:off x="2180400" y="978525"/>
                <a:ext cx="458399" cy="2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40" name="Shape 140"/>
              <p:cNvCxnSpPr/>
              <p:nvPr/>
            </p:nvCxnSpPr>
            <p:spPr>
              <a:xfrm>
                <a:off x="2130000" y="978525"/>
                <a:ext cx="559199" cy="374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grpSp>
        <p:nvGrpSpPr>
          <p:cNvPr id="141" name="Shape 141"/>
          <p:cNvGrpSpPr/>
          <p:nvPr/>
        </p:nvGrpSpPr>
        <p:grpSpPr>
          <a:xfrm>
            <a:off x="2168375" y="827425"/>
            <a:ext cx="1453499" cy="2543175"/>
            <a:chOff x="2168375" y="827425"/>
            <a:chExt cx="1453499" cy="2543175"/>
          </a:xfrm>
        </p:grpSpPr>
        <p:sp>
          <p:nvSpPr>
            <p:cNvPr id="142" name="Shape 142"/>
            <p:cNvSpPr/>
            <p:nvPr/>
          </p:nvSpPr>
          <p:spPr>
            <a:xfrm>
              <a:off x="2431775" y="126295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vb1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419075" y="1876825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vb2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431775" y="287860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/>
                <a:t>vb1024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168375" y="827425"/>
              <a:ext cx="1453499" cy="346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1024 vBuckets</a:t>
              </a:r>
            </a:p>
          </p:txBody>
        </p:sp>
      </p:grpSp>
      <p:sp>
        <p:nvSpPr>
          <p:cNvPr id="146" name="Shape 146"/>
          <p:cNvSpPr txBox="1"/>
          <p:nvPr/>
        </p:nvSpPr>
        <p:spPr>
          <a:xfrm>
            <a:off x="693250" y="55900"/>
            <a:ext cx="1833899" cy="642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Bucket with 1G docs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replicate = 2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73625" y="3880375"/>
            <a:ext cx="64647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vBuckets =&gt; Each node 256 active copies of vBuckets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2048 replicas =&gt; Each node 512 replicas.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081725" y="1060350"/>
            <a:ext cx="1833899" cy="23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4287887" y="7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{BFD05B5C-BFB0-4F6E-82EA-4024575D66BC}</a:tableStyleId>
              </a:tblPr>
              <a:tblGrid>
                <a:gridCol w="628275"/>
                <a:gridCol w="628275"/>
                <a:gridCol w="628275"/>
                <a:gridCol w="628275"/>
              </a:tblGrid>
              <a:tr h="472200">
                <a:tc gridSpan="4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 Map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72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50" name="Shape 150"/>
          <p:cNvGrpSpPr/>
          <p:nvPr/>
        </p:nvGrpSpPr>
        <p:grpSpPr>
          <a:xfrm>
            <a:off x="7256800" y="44825"/>
            <a:ext cx="1710899" cy="4927224"/>
            <a:chOff x="7256800" y="44825"/>
            <a:chExt cx="1710899" cy="4927224"/>
          </a:xfrm>
        </p:grpSpPr>
        <p:grpSp>
          <p:nvGrpSpPr>
            <p:cNvPr id="151" name="Shape 151"/>
            <p:cNvGrpSpPr/>
            <p:nvPr/>
          </p:nvGrpSpPr>
          <p:grpSpPr>
            <a:xfrm>
              <a:off x="7256800" y="44825"/>
              <a:ext cx="1710899" cy="4927224"/>
              <a:chOff x="7256800" y="44825"/>
              <a:chExt cx="1710899" cy="4927224"/>
            </a:xfrm>
          </p:grpSpPr>
          <p:grpSp>
            <p:nvGrpSpPr>
              <p:cNvPr id="152" name="Shape 152"/>
              <p:cNvGrpSpPr/>
              <p:nvPr/>
            </p:nvGrpSpPr>
            <p:grpSpPr>
              <a:xfrm>
                <a:off x="7552650" y="224025"/>
                <a:ext cx="720000" cy="4748024"/>
                <a:chOff x="6638250" y="224025"/>
                <a:chExt cx="720000" cy="4748024"/>
              </a:xfrm>
            </p:grpSpPr>
            <p:pic>
              <p:nvPicPr>
                <p:cNvPr id="153" name="Shape 15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1453999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4" name="Shape 15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24025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5" name="Shape 15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683974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6" name="Shape 15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3858050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7" name="Shape 157"/>
              <p:cNvSpPr txBox="1"/>
              <p:nvPr/>
            </p:nvSpPr>
            <p:spPr>
              <a:xfrm>
                <a:off x="7256800" y="44825"/>
                <a:ext cx="1710899" cy="402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rtl="0">
                  <a:spcBef>
                    <a:spcPts val="0"/>
                  </a:spcBef>
                  <a:buNone/>
                </a:pPr>
                <a:r>
                  <a:rPr b="1" lang="en"/>
                  <a:t>cluster of 4 nodes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7907050" y="698800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n1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907050" y="189771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n2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7907050" y="3096637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n3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7907050" y="429556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n4</a:t>
              </a: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1041700" y="752500"/>
            <a:ext cx="2790375" cy="2884500"/>
            <a:chOff x="965500" y="752500"/>
            <a:chExt cx="2790375" cy="2884500"/>
          </a:xfrm>
        </p:grpSpPr>
        <p:sp>
          <p:nvSpPr>
            <p:cNvPr id="163" name="Shape 163"/>
            <p:cNvSpPr/>
            <p:nvPr/>
          </p:nvSpPr>
          <p:spPr>
            <a:xfrm>
              <a:off x="989575" y="752500"/>
              <a:ext cx="2766300" cy="2884499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965500" y="3234400"/>
              <a:ext cx="1262699" cy="40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internal impl. 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vBuckets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25" y="1468946"/>
            <a:ext cx="3707849" cy="3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Couchbase (IMHO)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Very Very fast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Strong Consistency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Cache &amp; DB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TTL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“Hard” to do slow Operations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Easy to use and deploy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Pitfalls...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946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Objects has to fully read in order to modify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to add item to list, you need to read the full list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Since everything in memory, better to delete what you don’t use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 TTL, whenever you can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Enterprise Edition vs. Community Edition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-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Not covered here…	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is DB for mobile clients (instead of sqlite).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also sync it with the cloud.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did not use it, and it is not covered here, but just to mention…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start coding...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About me &amp; INPLAY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No-SQL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Couchbase Solution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Some coding…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INPLAY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“Whatsapp” for football fans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Chat application with unique tools for football fans: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predictions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special stickers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social media stream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Successful campaign with ONE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100" y="542525"/>
            <a:ext cx="2072750" cy="36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425" y="549974"/>
            <a:ext cx="2072750" cy="3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00" y="542525"/>
            <a:ext cx="2072750" cy="367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00" y="744637"/>
            <a:ext cx="4679650" cy="2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80975"/>
            <a:ext cx="3183475" cy="17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00" y="3336975"/>
            <a:ext cx="8086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-2025500" y="383452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532075"/>
            <a:ext cx="8229600" cy="43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Eran Keydar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Worked 10 years in Verisity/Cadence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Moved to server side developing and worked in INPLAY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Active in Public Knowledge Workshop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775" y="2457125"/>
            <a:ext cx="646999" cy="6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750" y="983550"/>
            <a:ext cx="13430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655225"/>
            <a:ext cx="7183199" cy="39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RDBMS are hard to scale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Flexible data model (semi-structured or not-structured) - no migrations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to be distributed, horizontal scaling on commodity HW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for web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 Examples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700"/>
            <a:ext cx="2031598" cy="11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0" y="1484050"/>
            <a:ext cx="34290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 b="-12880" l="0" r="0" t="12880"/>
          <a:stretch/>
        </p:blipFill>
        <p:spPr>
          <a:xfrm>
            <a:off x="5515900" y="1634237"/>
            <a:ext cx="3467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37" y="2897000"/>
            <a:ext cx="2295524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9900" y="3097025"/>
            <a:ext cx="2143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175" y="3287525"/>
            <a:ext cx="31337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690200" y="134747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376200" y="2978300"/>
            <a:ext cx="1367700" cy="548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794700" y="2333600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Key/Value Store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460850" y="398482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Graph DB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087000" y="4548825"/>
            <a:ext cx="1489800" cy="417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Column-Based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