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88" autoAdjust="0"/>
    <p:restoredTop sz="94398" autoAdjust="0"/>
  </p:normalViewPr>
  <p:slideViewPr>
    <p:cSldViewPr snapToGrid="0" showGuides="1">
      <p:cViewPr varScale="1">
        <p:scale>
          <a:sx n="76" d="100"/>
          <a:sy n="76" d="100"/>
        </p:scale>
        <p:origin x="488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danawa.com/corp/prcenter/ci.html?snb=2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danawa.com/corp/prcenter/ci.html?snb=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  </a:t>
          </a:r>
          <a:r>
            <a:rPr lang="ko-KR" altLang="en-US" sz="1600" b="1" baseline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r>
            <a:rPr lang="ko-KR" altLang="en-US" sz="1600" b="1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1" baseline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  </a:t>
          </a:r>
          <a:r>
            <a:rPr lang="en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http://</a:t>
          </a:r>
          <a:r>
            <a:rPr lang="en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www.danawa.com</a:t>
          </a:r>
          <a:r>
            <a:rPr lang="en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신제품 소식 및 사용자 </a:t>
          </a:r>
          <a:r>
            <a:rPr lang="ko-KR" altLang="en-US" sz="1400" b="1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리뷰안내</a:t>
          </a:r>
          <a:r>
            <a: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전자기기</a:t>
          </a:r>
          <a:r>
            <a: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생필품 등을 판매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다양한 제품을 구매하고자 하는 소비자</a:t>
          </a:r>
          <a:r>
            <a: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인터넷을 통한 구매를 할 수 있는 이 </a:t>
          </a:r>
          <a:r>
            <a:rPr lang="en-US" altLang="ko-KR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sym typeface="Wingdings" pitchFamily="2" charset="2"/>
            </a:rPr>
            <a:t></a:t>
          </a:r>
          <a:r>
            <a:rPr lang="ko-KR" altLang="en-US" sz="1100" b="0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sym typeface="Wingdings" pitchFamily="2" charset="2"/>
            </a:rPr>
            <a:t> 이에 </a:t>
          </a:r>
          <a:r>
            <a:rPr lang="en-US" altLang="ko-KR" sz="1100" b="0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sym typeface="Wingdings" pitchFamily="2" charset="2"/>
            </a:rPr>
            <a:t>________</a:t>
          </a:r>
          <a:r>
            <a:rPr lang="ko-KR" altLang="en-US" sz="1100" b="0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sym typeface="Wingdings" pitchFamily="2" charset="2"/>
            </a:rPr>
            <a:t> 사이트 기준을 참고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</a:p>
        <a:p>
          <a:pPr latinLnBrk="1"/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			</a:t>
          </a:r>
          <a:r>
            <a:rPr lang="ko-KR" altLang="en-US" sz="1100" b="0" i="0" u="none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r>
            <a:rPr lang="ko-KR" altLang="en-US" sz="1100" b="0" i="0" u="none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로고 사용 가이드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</a:t>
          </a:r>
          <a:r>
            <a:rPr lang="en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hlinkClick xmlns:r="http://schemas.openxmlformats.org/officeDocument/2006/relationships" r:id="rId1"/>
            </a:rPr>
            <a:t>https://www.danawa.com/corp/prcenter/ci.html?snb=2</a:t>
          </a:r>
          <a:endParaRPr lang="en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latinLnBrk="1"/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 </a:t>
          </a:r>
          <a:endParaRPr lang="en-US" altLang="ko-KR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latinLnBrk="1"/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 custLinFactNeighborX="852" custLinFactNeighborY="-9781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과거 컴퓨터 </a:t>
          </a:r>
          <a:r>
            <a:rPr lang="ko-KR" altLang="en-US" sz="1100" b="1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제품위주의</a:t>
          </a:r>
          <a:r>
            <a: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사이트에서 종합 포털 쇼핑몰의 </a:t>
          </a:r>
          <a:r>
            <a:rPr lang="ko-KR" altLang="en-US" sz="1100" b="1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재변화를</a:t>
          </a:r>
          <a:r>
            <a: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추구하지만</a:t>
          </a:r>
          <a:r>
            <a: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전체 디자인이 기존 다른 쇼핑몰 사이트와 크게 다르지 않고</a:t>
          </a:r>
          <a:r>
            <a: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특색이 적어 새로운 디자인으로 재구성하기 위해 </a:t>
          </a:r>
          <a:r>
            <a: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1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사회에 다양한 정보를 원활하게 제공할 수 있도록 새로운 사이트 구축을 통해 다양한 소비자 유입</a:t>
          </a:r>
          <a:r>
            <a: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더 나은 </a:t>
          </a:r>
          <a:r>
            <a:rPr lang="ko-KR" altLang="en-US" sz="1100" b="1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웹페이지</a:t>
          </a:r>
          <a:r>
            <a: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구축 </a:t>
          </a:r>
          <a:r>
            <a: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1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1280px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기준 그 이상의 화면의 크기를 가지는 기기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반응협웹페이지 구성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흰색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파란색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녹색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회색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etc. 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단순하게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화려하게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남성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리뷰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유투브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,…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1699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699"/>
          <a:ext cx="1936840" cy="3477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1699"/>
        <a:ext cx="1936840" cy="3477479"/>
      </dsp:txXfrm>
    </dsp:sp>
    <dsp:sp modelId="{B292DB37-5DAC-4239-B187-DFD8D1E45EBC}">
      <dsp:nvSpPr>
        <dsp:cNvPr id="0" name=""/>
        <dsp:cNvSpPr/>
      </dsp:nvSpPr>
      <dsp:spPr>
        <a:xfrm>
          <a:off x="2082103" y="48733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  </a:t>
          </a:r>
          <a:r>
            <a:rPr lang="ko-KR" altLang="en-US" sz="1600" b="1" kern="1200" baseline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r>
            <a:rPr lang="ko-KR" altLang="en-US" sz="1600" b="1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1" kern="1200" baseline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8733"/>
        <a:ext cx="7602097" cy="637935"/>
      </dsp:txXfrm>
    </dsp:sp>
    <dsp:sp modelId="{4110832E-0718-476E-A490-037F526FEE32}">
      <dsp:nvSpPr>
        <dsp:cNvPr id="0" name=""/>
        <dsp:cNvSpPr/>
      </dsp:nvSpPr>
      <dsp:spPr>
        <a:xfrm>
          <a:off x="1936840" y="68666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3703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  </a:t>
          </a:r>
          <a:r>
            <a:rPr lang="en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http://</a:t>
          </a:r>
          <a:r>
            <a:rPr lang="en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www.danawa.com</a:t>
          </a:r>
          <a:r>
            <a:rPr lang="en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3703"/>
        <a:ext cx="7602097" cy="637935"/>
      </dsp:txXfrm>
    </dsp:sp>
    <dsp:sp modelId="{AD911FAF-521A-4820-A828-D3E3718C95AE}">
      <dsp:nvSpPr>
        <dsp:cNvPr id="0" name=""/>
        <dsp:cNvSpPr/>
      </dsp:nvSpPr>
      <dsp:spPr>
        <a:xfrm>
          <a:off x="1936840" y="137163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672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신제품 소식 및 사용자 </a:t>
          </a:r>
          <a:r>
            <a:rPr lang="ko-KR" altLang="en-US" sz="1400" b="1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리뷰안내</a:t>
          </a:r>
          <a:r>
            <a:rPr lang="en-US" altLang="ko-KR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전자기기</a:t>
          </a:r>
          <a:r>
            <a:rPr lang="en-US" altLang="ko-KR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생필품 등을 판매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418672"/>
        <a:ext cx="7602097" cy="637935"/>
      </dsp:txXfrm>
    </dsp:sp>
    <dsp:sp modelId="{CF05C026-DB91-43DB-A06E-46B09EDF745D}">
      <dsp:nvSpPr>
        <dsp:cNvPr id="0" name=""/>
        <dsp:cNvSpPr/>
      </dsp:nvSpPr>
      <dsp:spPr>
        <a:xfrm>
          <a:off x="1936840" y="205660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642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다양한 제품을 구매하고자 하는 소비자</a:t>
          </a:r>
          <a:r>
            <a:rPr lang="en-US" altLang="ko-KR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인터넷을 통한 구매를 할 수 있는 이 </a:t>
          </a:r>
          <a:r>
            <a:rPr lang="en-US" altLang="ko-KR" sz="14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103642"/>
        <a:ext cx="7602097" cy="637935"/>
      </dsp:txXfrm>
    </dsp:sp>
    <dsp:sp modelId="{D235D982-58AD-4B15-9D8D-F549E4F32805}">
      <dsp:nvSpPr>
        <dsp:cNvPr id="0" name=""/>
        <dsp:cNvSpPr/>
      </dsp:nvSpPr>
      <dsp:spPr>
        <a:xfrm>
          <a:off x="1936840" y="274157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96603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i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i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sym typeface="Wingdings" pitchFamily="2" charset="2"/>
            </a:rPr>
            <a:t></a:t>
          </a:r>
          <a:r>
            <a:rPr lang="ko-KR" altLang="en-US" sz="1100" b="0" i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sym typeface="Wingdings" pitchFamily="2" charset="2"/>
            </a:rPr>
            <a:t> 이에 </a:t>
          </a:r>
          <a:r>
            <a:rPr lang="en-US" altLang="ko-KR" sz="1100" b="0" i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sym typeface="Wingdings" pitchFamily="2" charset="2"/>
            </a:rPr>
            <a:t>________</a:t>
          </a:r>
          <a:r>
            <a:rPr lang="ko-KR" altLang="en-US" sz="1100" b="0" i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sym typeface="Wingdings" pitchFamily="2" charset="2"/>
            </a:rPr>
            <a:t> 사이트 기준을 참고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			</a:t>
          </a:r>
          <a:r>
            <a:rPr lang="ko-KR" altLang="en-US" sz="1100" b="0" i="0" u="none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r>
            <a:rPr lang="ko-KR" altLang="en-US" sz="1100" b="0" i="0" u="none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로고 사용 가이드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</a:t>
          </a:r>
          <a:r>
            <a:rPr lang="en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hlinkClick xmlns:r="http://schemas.openxmlformats.org/officeDocument/2006/relationships" r:id="rId1"/>
            </a:rPr>
            <a:t>https://www.danawa.com/corp/prcenter/ci.html?snb=2</a:t>
          </a:r>
          <a:endParaRPr lang="en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 </a:t>
          </a:r>
          <a:endParaRPr lang="en-US" altLang="ko-KR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696603"/>
        <a:ext cx="7602097" cy="637935"/>
      </dsp:txXfrm>
    </dsp:sp>
    <dsp:sp modelId="{D0A004F4-AD23-44AD-ADB5-BAD672B8AB1E}">
      <dsp:nvSpPr>
        <dsp:cNvPr id="0" name=""/>
        <dsp:cNvSpPr/>
      </dsp:nvSpPr>
      <dsp:spPr>
        <a:xfrm>
          <a:off x="1936840" y="342654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과거 컴퓨터 </a:t>
          </a:r>
          <a:r>
            <a:rPr lang="ko-KR" altLang="en-US" sz="1100" b="1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제품위주의</a:t>
          </a:r>
          <a:r>
            <a:rPr lang="ko-KR" alt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사이트에서 종합 포털 쇼핑몰의 </a:t>
          </a:r>
          <a:r>
            <a:rPr lang="ko-KR" altLang="en-US" sz="1100" b="1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재변화를</a:t>
          </a:r>
          <a:r>
            <a:rPr lang="ko-KR" alt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추구하지만</a:t>
          </a:r>
          <a:r>
            <a:rPr lang="en-US" altLang="ko-KR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전체 디자인이 기존 다른 쇼핑몰 사이트와 크게 다르지 않고</a:t>
          </a:r>
          <a:r>
            <a:rPr lang="en-US" altLang="ko-KR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특색이 적어 새로운 디자인으로 재구성하기 위해 </a:t>
          </a:r>
          <a:r>
            <a:rPr lang="en-US" altLang="ko-KR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1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사회에 다양한 정보를 원활하게 제공할 수 있도록 새로운 사이트 구축을 통해 다양한 소비자 유입</a:t>
          </a:r>
          <a:r>
            <a:rPr lang="en-US" altLang="ko-KR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더 나은 </a:t>
          </a:r>
          <a:r>
            <a:rPr lang="ko-KR" altLang="en-US" sz="1100" b="1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웹페이지</a:t>
          </a:r>
          <a:r>
            <a:rPr lang="ko-KR" alt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구축 </a:t>
          </a:r>
          <a:r>
            <a:rPr lang="en-US" altLang="ko-KR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1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1280px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기준 그 이상의 화면의 크기를 가지는 기기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반응협웹페이지 구성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흰색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파란색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녹색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회색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etc. 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단순하게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화려하게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남성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리뷰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유투브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,…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2021. 9. 4.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2021. 9. 4.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000</a:t>
            </a:r>
            <a:r>
              <a:rPr lang="ko-KR" altLang="en-US" sz="4800" dirty="0"/>
              <a:t>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58534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ko-KR" altLang="en-US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30994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5596"/>
              </p:ext>
            </p:extLst>
          </p:nvPr>
        </p:nvGraphicFramePr>
        <p:xfrm>
          <a:off x="1561763" y="3091160"/>
          <a:ext cx="9144000" cy="3081041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523920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782431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057876"/>
              </p:ext>
            </p:extLst>
          </p:nvPr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여러 제품들을 한눈에 비교하여 최저가를 확인하고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다양한 제품의 선택을 할 수 있게 한다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제품을 한눈에 볼 수 있지만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해당 내용이 회사 기준의 정확한 변별력이 떨어짐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상품을 홍보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제품 비교를 통해 더 나은 양질의 상품을 찾아낼 수 있다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채널의 확장 가능성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댓글을 작성하는 사람들의 평가가 매우 주관적이고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사용하는 환경이 달라 그 기준을 명확하게 파악하기 어렵다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095830" y="5869795"/>
            <a:ext cx="9522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1200" b="1" dirty="0">
                <a:solidFill>
                  <a:srgbClr val="FF0000"/>
                </a:solidFill>
              </a:rPr>
              <a:t>다양한 상품을 홍보할 수 있는 </a:t>
            </a:r>
            <a:r>
              <a:rPr lang="ko-KR" altLang="en-US" sz="1200" b="1" dirty="0" err="1">
                <a:solidFill>
                  <a:srgbClr val="FF0000"/>
                </a:solidFill>
              </a:rPr>
              <a:t>리뷰어를</a:t>
            </a:r>
            <a:r>
              <a:rPr lang="ko-KR" altLang="en-US" sz="1200" b="1" dirty="0">
                <a:solidFill>
                  <a:srgbClr val="FF0000"/>
                </a:solidFill>
              </a:rPr>
              <a:t> 찾아내고</a:t>
            </a:r>
            <a:r>
              <a:rPr lang="en-US" altLang="ko-KR" sz="1200" b="1" dirty="0">
                <a:solidFill>
                  <a:srgbClr val="FF0000"/>
                </a:solidFill>
              </a:rPr>
              <a:t>,</a:t>
            </a:r>
            <a:r>
              <a:rPr lang="ko-KR" altLang="en-US" sz="1200" b="1" dirty="0">
                <a:solidFill>
                  <a:srgbClr val="FF0000"/>
                </a:solidFill>
              </a:rPr>
              <a:t> 이외 상품을 제휴할 수 있는 업체를 선정하여 채널의 확장을 도모 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9685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 typeface="Wingdings" pitchFamily="2" charset="2"/>
                        <a:buChar char="à"/>
                      </a:pP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적절하지 않다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1100" b="0" dirty="0">
                        <a:solidFill>
                          <a:srgbClr val="2AB9C7"/>
                        </a:solidFill>
                        <a:latin typeface="+mn-lt"/>
                        <a:sym typeface="Wingdings" pitchFamily="2" charset="2"/>
                      </a:endParaRPr>
                    </a:p>
                    <a:p>
                      <a:pPr marL="171450" indent="-171450" latinLnBrk="1">
                        <a:buFont typeface="Wingdings" pitchFamily="2" charset="2"/>
                        <a:buChar char="à"/>
                      </a:pP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관련 제품 및 상품의 시장의 규모는 매우 </a:t>
                      </a:r>
                      <a:r>
                        <a:rPr lang="ko-KR" altLang="en-US" sz="11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방대하지만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현재는 국내 시장에만 국한되어 있기에 더 많은 성장을 </a:t>
                      </a:r>
                      <a:r>
                        <a:rPr lang="ko-KR" altLang="en-US" sz="11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이뤄내야한다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itchFamily="2" charset="2"/>
                        <a:buChar char="à"/>
                      </a:pP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매우 높다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</a:p>
                    <a:p>
                      <a:pPr marL="171450" marR="0" lvl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현재 </a:t>
                      </a:r>
                      <a:r>
                        <a:rPr lang="ko-KR" altLang="en-US" sz="11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상품군의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범위는 국내로 제한되어 있기때문에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더 많은 다양한 세계의 시장을 점유한다면 더 높은 성장을 이룰 수 있다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1100" b="0" dirty="0">
                        <a:solidFill>
                          <a:srgbClr val="2AB9C7"/>
                        </a:solidFill>
                        <a:latin typeface="+mn-lt"/>
                        <a:sym typeface="Wingdings" pitchFamily="2" charset="2"/>
                      </a:endParaRPr>
                    </a:p>
                    <a:p>
                      <a:pPr latinLnBrk="1"/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코로나 시대로 인하여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메타버스 및 재택근무의 환경이 권장되고 있는 시대이므로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그 발전 잠재수요는 헤아릴 수 없다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1100" b="0" dirty="0">
                        <a:solidFill>
                          <a:srgbClr val="2AB9C7"/>
                        </a:solidFill>
                        <a:latin typeface="+mn-lt"/>
                        <a:sym typeface="Wingdings" pitchFamily="2" charset="2"/>
                      </a:endParaRPr>
                    </a:p>
                    <a:p>
                      <a:pPr latinLnBrk="1"/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14977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매우 위협적이고 강력하다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11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다나와의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경우 현재 경쟁사인 스마트스토어 및 다양한 종합포털사이트들과 다양한 제휴 및 비교를 하면서 홍보에 주 목적을 두고 있는 상황인데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다나와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경쟁사들에서 비교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판매 등과 같은 서비스를 시행하고 있어 매우 위협이 되고 있는 상태이다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1100" b="0" dirty="0">
                        <a:solidFill>
                          <a:srgbClr val="2AB9C7"/>
                        </a:solidFill>
                        <a:latin typeface="+mn-lt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기존의 유사한 업체들이 존재하며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해당 업체들이 새로운 사업의 진출을 모색하고 있으므로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다소 위협의 가능성이 높다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 </a:t>
                      </a:r>
                      <a:endParaRPr lang="en-US" altLang="ko-KR" sz="1100" b="0" dirty="0">
                        <a:solidFill>
                          <a:srgbClr val="2AB9C7"/>
                        </a:solidFill>
                        <a:latin typeface="+mn-lt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43849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소비자가 원하는 방향의 상품을 최대한 선정하여 </a:t>
                      </a:r>
                      <a:r>
                        <a:rPr lang="ko-KR" altLang="en-US" sz="14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알권리를</a:t>
                      </a: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제공</a:t>
                      </a:r>
                      <a:r>
                        <a:rPr lang="en-US" altLang="ko-KR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기준 이상의 과대광고를 통해 홍보하고 있어 과소비를 유도하는 경향이 많다</a:t>
                      </a:r>
                      <a:r>
                        <a:rPr lang="en-US" altLang="ko-KR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1400" b="0" dirty="0">
                        <a:solidFill>
                          <a:srgbClr val="2AB9C7"/>
                        </a:solidFill>
                        <a:latin typeface="+mn-lt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규모에 맞게 적절한 인프라와 기술을 갖추고 있다</a:t>
                      </a:r>
                      <a:r>
                        <a:rPr lang="en-US" altLang="ko-KR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명확하고</a:t>
                      </a:r>
                      <a:r>
                        <a:rPr lang="en-US" altLang="ko-KR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필요한 자료만 제공하여 목적과</a:t>
                      </a:r>
                      <a:r>
                        <a:rPr lang="en-US" altLang="ko-KR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용도에 맞는 페이지를 제작한다면</a:t>
                      </a:r>
                      <a:r>
                        <a:rPr lang="en-US" altLang="ko-KR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더 나은 사이트로의 </a:t>
                      </a:r>
                      <a:r>
                        <a:rPr lang="ko-KR" altLang="en-US" sz="14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재구축으로</a:t>
                      </a: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인하여 많은 시너지를 얻을 수 있다</a:t>
                      </a:r>
                      <a:r>
                        <a:rPr lang="en-US" altLang="ko-KR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12638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원하는 제품을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서치했을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때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배송료도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바로 리스트로 확인 가능하게 해주세요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00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30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국내에는 없는 해외 제품 구매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 서울 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 월 </a:t>
                      </a:r>
                      <a:r>
                        <a:rPr lang="en-US" altLang="ko-KR" sz="900" i="1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250</a:t>
                      </a:r>
                      <a:r>
                        <a:rPr lang="ko-KR" altLang="en-US" sz="9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다나와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닷컴에서 구매하고자 하는 제품을 검색하면 각 제품의 최저가를 바로 볼 수 있어 굉장히 유용하다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하지만 어떤 상품에 경우 제품 자체의 최저가는 비교를 잘 했지만 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배송료를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갖고 장난치는 경우도 있다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예를 들어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제품 가격은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만원인데 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배송료가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만원인 경우가 있다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최저가를 표시하는 곳에 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배송비도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같이 표기 되었으면 좋겠다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어떤 제품은 최저가에 표시된 가격과 실제 상품이 올려져 있는 링크를 타고 들어가면 가격이 다른 경우도 있다</a:t>
                      </a:r>
                      <a:r>
                        <a:rPr lang="en-US" altLang="ko-KR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예를 들어</a:t>
                      </a:r>
                      <a:r>
                        <a:rPr lang="en-US" altLang="ko-KR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trike="sngStrike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다나와에서는</a:t>
                      </a:r>
                      <a:r>
                        <a:rPr lang="ko-KR" altLang="en-US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최저가가 </a:t>
                      </a:r>
                      <a:r>
                        <a:rPr lang="en-US" altLang="ko-KR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39000</a:t>
                      </a:r>
                      <a:r>
                        <a:rPr lang="ko-KR" altLang="en-US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원이지만 제품의 링크를 타고 들어가면 </a:t>
                      </a:r>
                      <a:r>
                        <a:rPr lang="en-US" altLang="ko-KR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41000</a:t>
                      </a:r>
                      <a:r>
                        <a:rPr lang="ko-KR" altLang="en-US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원으로 바뀌어 있는 상황이 간혹 있다</a:t>
                      </a:r>
                      <a:r>
                        <a:rPr lang="en-US" altLang="ko-KR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이런 경우 소비자의 입장에서는 당황할 수 밖에 없다</a:t>
                      </a:r>
                      <a:r>
                        <a:rPr lang="en-US" altLang="ko-KR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strike="sngStrike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94990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카테고리를 고를 때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중분류 소분류까지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타고타고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들어가서 클릭을 해야만 클릭한 카테고리와 관련된 새로운 창을 보여준다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박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00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26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여자 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시즌별로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옷 구매하기 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김포시 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9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만원 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알뜰 살뜰한 쇼핑을 하자</a:t>
                      </a:r>
                      <a:r>
                        <a:rPr lang="en-US" altLang="ko-KR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!</a:t>
                      </a: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가을이 다가오고 있어 셔츠를 사고 싶었다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그래서 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다나와에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가서 카테고리를 보니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패션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잡화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화장품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 보였다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클릭을 시도했지만 클릭이 안됐다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그래서 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중분류란에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여성의류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클릭해보았지만 그것도 클릭 되지 않았다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마지막 소분류로 구별된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가디건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니트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조끼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 타고 타고 들어가서 클릭을 해야만 해당 페이지로 이동하는 것을 확인하였다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여성의류를 보고싶지만 정확하게 가디건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니트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조끼라고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한정하지 않고 있던 나는 이런 전체 메뉴 시스템은 비효율적이라고 느꼈다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1232</Words>
  <Application>Microsoft Macintosh PowerPoint</Application>
  <PresentationFormat>와이드스크린</PresentationFormat>
  <Paragraphs>228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000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ekfka4863@gmail.com</cp:lastModifiedBy>
  <cp:revision>98</cp:revision>
  <dcterms:created xsi:type="dcterms:W3CDTF">2021-04-03T06:27:39Z</dcterms:created>
  <dcterms:modified xsi:type="dcterms:W3CDTF">2021-09-04T08:26:54Z</dcterms:modified>
</cp:coreProperties>
</file>