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7" r:id="rId3"/>
    <p:sldId id="268" r:id="rId4"/>
    <p:sldId id="269" r:id="rId5"/>
    <p:sldId id="258" r:id="rId6"/>
    <p:sldId id="270" r:id="rId7"/>
    <p:sldId id="271" r:id="rId8"/>
    <p:sldId id="259" r:id="rId9"/>
    <p:sldId id="272" r:id="rId10"/>
    <p:sldId id="273" r:id="rId11"/>
    <p:sldId id="274" r:id="rId12"/>
    <p:sldId id="275" r:id="rId13"/>
    <p:sldId id="276" r:id="rId14"/>
    <p:sldId id="279" r:id="rId15"/>
    <p:sldId id="260" r:id="rId16"/>
    <p:sldId id="277" r:id="rId17"/>
    <p:sldId id="278" r:id="rId18"/>
    <p:sldId id="26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 do" initials="id" lastIdx="2" clrIdx="0">
    <p:extLst>
      <p:ext uri="{19B8F6BF-5375-455C-9EA6-DF929625EA0E}">
        <p15:presenceInfo xmlns:p15="http://schemas.microsoft.com/office/powerpoint/2012/main" userId="95ea5cea3591f1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B9C7"/>
    <a:srgbClr val="59595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88" autoAdjust="0"/>
    <p:restoredTop sz="91429" autoAdjust="0"/>
  </p:normalViewPr>
  <p:slideViewPr>
    <p:cSldViewPr snapToGrid="0" showGuides="1">
      <p:cViewPr>
        <p:scale>
          <a:sx n="75" d="100"/>
          <a:sy n="75" d="100"/>
        </p:scale>
        <p:origin x="176" y="-9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paris.co.kr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paris.co.kr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개요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 err="1">
              <a:solidFill>
                <a:srgbClr val="2AB9C7"/>
              </a:solidFill>
              <a:latin typeface="+mn-lt"/>
            </a:rPr>
            <a:t>사이트명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  </a:t>
          </a:r>
          <a:r>
            <a: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파리바게트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 </a:t>
          </a:r>
          <a:r>
            <a:rPr lang="en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hlinkClick xmlns:r="http://schemas.openxmlformats.org/officeDocument/2006/relationships" r:id="rId1"/>
            </a:rPr>
            <a:t>https://www.paris.co.kr/</a:t>
          </a:r>
          <a:endParaRPr lang="en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  <a:p>
          <a:pPr latinLnBrk="1"/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품목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  베이커리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  </a:t>
          </a:r>
          <a:r>
            <a: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제품을 구입하는데 연령층의 구분은 없지만</a:t>
          </a:r>
          <a:r>
            <a: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20-30</a:t>
          </a:r>
          <a:r>
            <a: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대의 구매가 주로 이루어짐</a:t>
          </a:r>
          <a:r>
            <a: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</a:t>
          </a:r>
          <a:r>
            <a:rPr lang="ko-KR" altLang="en-US" sz="12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 </a:t>
          </a:r>
          <a:r>
            <a: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무</a:t>
          </a:r>
          <a:endParaRPr lang="ko-KR" altLang="en-US" sz="1100" b="1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6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6" custScaleY="67816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5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6" custScaleY="67816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5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6" custScaleY="67816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5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6" custScaleY="67816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5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6" custScaleY="67816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5"/>
      <dgm:spPr/>
    </dgm:pt>
    <dgm:pt modelId="{4244B347-B834-4540-896B-C1CDB75776CC}" type="pres">
      <dgm:prSet presAssocID="{D60B39B7-B0FB-4F89-830B-0C40B4020BA1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요구사항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파리바게트 소비자의 연령층은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10-40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대까지 너무 폭이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넓다보니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구체적 고객 타겟 설정이 미흡하다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10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대는 간식을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20-30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대 대학생이나 직장인은 한끼 식사 대용을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그리고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40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대는 자녀들을 위해 빵을 구매하는 경우가 많은 분석 결과를 토대로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그들이 홈페이지에 들어와서 주요하게 찾을만한 내용으로 새롭게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웹페이지의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메뉴바와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디잔인을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구성할 필요가 있다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 웹사이트에서 파리바게트에서 새롭게 추진하는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딜리버리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서비스와 월간 구독 서비스를 페이지에 들어가서 쉽게 찾고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구독할 수 있게끔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웹페이지를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제작하여 해당 서비스를 정기적으로 이용하는 고객층을 보다 더 확보할 수 있을 것이다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1280px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기준 그 이상의 화면의 크기를 가지는 기기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+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반응협웹페이지 구성으로 모바일에서도 사용가능하게 한다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파란색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흰색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검은색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회색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파란색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주황색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노란색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에메랄드색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etc.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 실용적이고 필요한 메뉴를 헤매지 않고 바로 찾을 수 있도록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심플하고도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직감적인 디자인으로 홈페이지를 제작한다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70057C24-78A9-4E15-805D-4830A7B87457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학생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-friendly,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직장인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-friendly,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가족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-friendly,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상생하는기업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고객과 소통하는 기업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</a:t>
          </a:r>
          <a:r>
            <a:rPr lang="en-US" altLang="ko-KR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sns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),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딜리버리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월간구독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…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9F0FD69-7052-4873-9112-1C3642420A67}" type="par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4DA0A697-7CF5-498B-BCAD-DB467EE332AE}" type="sib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7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7" custScaleY="140087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6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7" custScaleY="112205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6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7" custScaleY="67816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6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7" custScaleY="67816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6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7" custScaleY="67816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6"/>
      <dgm:spPr/>
    </dgm:pt>
    <dgm:pt modelId="{4244B347-B834-4540-896B-C1CDB75776CC}" type="pres">
      <dgm:prSet presAssocID="{D60B39B7-B0FB-4F89-830B-0C40B4020BA1}" presName="vertSpace2b" presStyleCnt="0"/>
      <dgm:spPr/>
    </dgm:pt>
    <dgm:pt modelId="{01C562DF-A3BD-4E42-BA25-5FADA324D432}" type="pres">
      <dgm:prSet presAssocID="{70057C24-78A9-4E15-805D-4830A7B87457}" presName="horz2" presStyleCnt="0"/>
      <dgm:spPr/>
    </dgm:pt>
    <dgm:pt modelId="{FBEF2ED9-7B83-4A61-9381-1A209FE292AE}" type="pres">
      <dgm:prSet presAssocID="{70057C24-78A9-4E15-805D-4830A7B87457}" presName="horzSpace2" presStyleCnt="0"/>
      <dgm:spPr/>
    </dgm:pt>
    <dgm:pt modelId="{F1D1BEF8-9417-4F00-9342-2A92EF88E3E4}" type="pres">
      <dgm:prSet presAssocID="{70057C24-78A9-4E15-805D-4830A7B87457}" presName="tx2" presStyleLbl="revTx" presStyleIdx="6" presStyleCnt="7" custScaleY="67816"/>
      <dgm:spPr/>
    </dgm:pt>
    <dgm:pt modelId="{A3E14711-E84E-4DDD-9E59-08B76228A8F4}" type="pres">
      <dgm:prSet presAssocID="{70057C24-78A9-4E15-805D-4830A7B87457}" presName="vert2" presStyleCnt="0"/>
      <dgm:spPr/>
    </dgm:pt>
    <dgm:pt modelId="{6E096DDC-14C4-46D7-B231-32A1E2CCD90A}" type="pres">
      <dgm:prSet presAssocID="{70057C24-78A9-4E15-805D-4830A7B87457}" presName="thinLine2b" presStyleLbl="callout" presStyleIdx="5" presStyleCnt="6"/>
      <dgm:spPr/>
    </dgm:pt>
    <dgm:pt modelId="{E6C9BE64-0386-42CB-94F8-9EEE525AD67E}" type="pres">
      <dgm:prSet presAssocID="{70057C24-78A9-4E15-805D-4830A7B87457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E6BF2A9B-8D19-407B-BE38-00FAB4AC2510}" type="presOf" srcId="{70057C24-78A9-4E15-805D-4830A7B87457}" destId="{F1D1BEF8-9417-4F00-9342-2A92EF88E3E4}" srcOrd="0" destOrd="0" presId="urn:microsoft.com/office/officeart/2008/layout/LinedList"/>
    <dgm:cxn modelId="{945A36A1-8868-49AC-AD6A-517F149F4A39}" srcId="{D58B520D-A07B-4F94-8DF3-9C1500C899DC}" destId="{70057C24-78A9-4E15-805D-4830A7B87457}" srcOrd="5" destOrd="0" parTransId="{D9F0FD69-7052-4873-9112-1C3642420A67}" sibTransId="{4DA0A697-7CF5-498B-BCAD-DB467EE332AE}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  <dgm:cxn modelId="{D3527B07-817C-41DA-B6DC-34A742948CD9}" type="presParOf" srcId="{CFF04302-6886-4386-9185-5D53F19CEF97}" destId="{01C562DF-A3BD-4E42-BA25-5FADA324D432}" srcOrd="16" destOrd="0" presId="urn:microsoft.com/office/officeart/2008/layout/LinedList"/>
    <dgm:cxn modelId="{9A12888C-8861-4A46-9A17-1DFEFAA8F3B3}" type="presParOf" srcId="{01C562DF-A3BD-4E42-BA25-5FADA324D432}" destId="{FBEF2ED9-7B83-4A61-9381-1A209FE292AE}" srcOrd="0" destOrd="0" presId="urn:microsoft.com/office/officeart/2008/layout/LinedList"/>
    <dgm:cxn modelId="{4939FCE5-1DC1-48C0-BB89-27DFC1491DFE}" type="presParOf" srcId="{01C562DF-A3BD-4E42-BA25-5FADA324D432}" destId="{F1D1BEF8-9417-4F00-9342-2A92EF88E3E4}" srcOrd="1" destOrd="0" presId="urn:microsoft.com/office/officeart/2008/layout/LinedList"/>
    <dgm:cxn modelId="{9EB74280-BED2-4B83-8338-EE0FBEEC43D1}" type="presParOf" srcId="{01C562DF-A3BD-4E42-BA25-5FADA324D432}" destId="{A3E14711-E84E-4DDD-9E59-08B76228A8F4}" srcOrd="2" destOrd="0" presId="urn:microsoft.com/office/officeart/2008/layout/LinedList"/>
    <dgm:cxn modelId="{B0D58556-FD2E-4112-8EE8-8AB3FEA3354B}" type="presParOf" srcId="{CFF04302-6886-4386-9185-5D53F19CEF97}" destId="{6E096DDC-14C4-46D7-B231-32A1E2CCD90A}" srcOrd="17" destOrd="0" presId="urn:microsoft.com/office/officeart/2008/layout/LinedList"/>
    <dgm:cxn modelId="{D691624C-D62C-41B2-AF9B-38D49089AC8A}" type="presParOf" srcId="{CFF04302-6886-4386-9185-5D53F19CEF97}" destId="{E6C9BE64-0386-42CB-94F8-9EEE525AD67E}" srcOrd="18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1699"/>
          <a:ext cx="9684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1699"/>
          <a:ext cx="1936840" cy="3477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개요</a:t>
          </a:r>
        </a:p>
      </dsp:txBody>
      <dsp:txXfrm>
        <a:off x="0" y="1699"/>
        <a:ext cx="1936840" cy="3477479"/>
      </dsp:txXfrm>
    </dsp:sp>
    <dsp:sp modelId="{B292DB37-5DAC-4239-B187-DFD8D1E45EBC}">
      <dsp:nvSpPr>
        <dsp:cNvPr id="0" name=""/>
        <dsp:cNvSpPr/>
      </dsp:nvSpPr>
      <dsp:spPr>
        <a:xfrm>
          <a:off x="2082103" y="48733"/>
          <a:ext cx="7602097" cy="637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 err="1">
              <a:solidFill>
                <a:srgbClr val="2AB9C7"/>
              </a:solidFill>
              <a:latin typeface="+mn-lt"/>
            </a:rPr>
            <a:t>사이트명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  </a:t>
          </a:r>
          <a:r>
            <a:rPr lang="ko-KR" altLang="en-US" sz="14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파리바게트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48733"/>
        <a:ext cx="7602097" cy="637935"/>
      </dsp:txXfrm>
    </dsp:sp>
    <dsp:sp modelId="{4110832E-0718-476E-A490-037F526FEE32}">
      <dsp:nvSpPr>
        <dsp:cNvPr id="0" name=""/>
        <dsp:cNvSpPr/>
      </dsp:nvSpPr>
      <dsp:spPr>
        <a:xfrm>
          <a:off x="1936840" y="686669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2082103" y="733703"/>
          <a:ext cx="7602097" cy="637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 </a:t>
          </a:r>
          <a:r>
            <a:rPr lang="en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hlinkClick xmlns:r="http://schemas.openxmlformats.org/officeDocument/2006/relationships" r:id="rId1"/>
            </a:rPr>
            <a:t>https://www.paris.co.kr/</a:t>
          </a:r>
          <a:endParaRPr lang="en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733703"/>
        <a:ext cx="7602097" cy="637935"/>
      </dsp:txXfrm>
    </dsp:sp>
    <dsp:sp modelId="{AD911FAF-521A-4820-A828-D3E3718C95AE}">
      <dsp:nvSpPr>
        <dsp:cNvPr id="0" name=""/>
        <dsp:cNvSpPr/>
      </dsp:nvSpPr>
      <dsp:spPr>
        <a:xfrm>
          <a:off x="1936840" y="1371638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2082103" y="1418672"/>
          <a:ext cx="7602097" cy="637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품목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  베이커리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418672"/>
        <a:ext cx="7602097" cy="637935"/>
      </dsp:txXfrm>
    </dsp:sp>
    <dsp:sp modelId="{CF05C026-DB91-43DB-A06E-46B09EDF745D}">
      <dsp:nvSpPr>
        <dsp:cNvPr id="0" name=""/>
        <dsp:cNvSpPr/>
      </dsp:nvSpPr>
      <dsp:spPr>
        <a:xfrm>
          <a:off x="1936840" y="2056608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2082103" y="2103642"/>
          <a:ext cx="7602097" cy="637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  </a:t>
          </a:r>
          <a:r>
            <a:rPr lang="ko-KR" altLang="en-US" sz="14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제품을 구입하는데 연령층의 구분은 없지만</a:t>
          </a:r>
          <a:r>
            <a:rPr lang="en-US" altLang="ko-KR" sz="14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4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en-US" altLang="ko-KR" sz="14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20-30</a:t>
          </a:r>
          <a:r>
            <a:rPr lang="ko-KR" altLang="en-US" sz="14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대의 구매가 주로 이루어짐</a:t>
          </a:r>
          <a:r>
            <a:rPr lang="en-US" altLang="ko-KR" sz="14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</a:t>
          </a:r>
          <a:r>
            <a:rPr lang="ko-KR" altLang="en-US" sz="12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2103642"/>
        <a:ext cx="7602097" cy="637935"/>
      </dsp:txXfrm>
    </dsp:sp>
    <dsp:sp modelId="{D235D982-58AD-4B15-9D8D-F549E4F32805}">
      <dsp:nvSpPr>
        <dsp:cNvPr id="0" name=""/>
        <dsp:cNvSpPr/>
      </dsp:nvSpPr>
      <dsp:spPr>
        <a:xfrm>
          <a:off x="1936840" y="2741577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2082103" y="2788611"/>
          <a:ext cx="7602097" cy="637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 </a:t>
          </a:r>
          <a:r>
            <a:rPr lang="ko-KR" altLang="en-US" sz="14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무</a:t>
          </a:r>
          <a:endParaRPr lang="ko-KR" altLang="en-US" sz="1100" b="1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2788611"/>
        <a:ext cx="7602097" cy="637935"/>
      </dsp:txXfrm>
    </dsp:sp>
    <dsp:sp modelId="{D0A004F4-AD23-44AD-ADB5-BAD672B8AB1E}">
      <dsp:nvSpPr>
        <dsp:cNvPr id="0" name=""/>
        <dsp:cNvSpPr/>
      </dsp:nvSpPr>
      <dsp:spPr>
        <a:xfrm>
          <a:off x="1936840" y="3426547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1909"/>
          <a:ext cx="9684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1909"/>
          <a:ext cx="1936840" cy="3906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요구사항</a:t>
          </a:r>
        </a:p>
      </dsp:txBody>
      <dsp:txXfrm>
        <a:off x="0" y="1909"/>
        <a:ext cx="1936840" cy="3906201"/>
      </dsp:txXfrm>
    </dsp:sp>
    <dsp:sp modelId="{B292DB37-5DAC-4239-B187-DFD8D1E45EBC}">
      <dsp:nvSpPr>
        <dsp:cNvPr id="0" name=""/>
        <dsp:cNvSpPr/>
      </dsp:nvSpPr>
      <dsp:spPr>
        <a:xfrm>
          <a:off x="2082103" y="36860"/>
          <a:ext cx="7602097" cy="979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파리바게트 소비자의 연령층은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10-40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대까지 너무 폭이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넓다보니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구체적 고객 타겟 설정이 미흡하다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10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대는 간식을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20-30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대 대학생이나 직장인은 한끼 식사 대용을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그리고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40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대는 자녀들을 위해 빵을 구매하는 경우가 많은 분석 결과를 토대로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그들이 홈페이지에 들어와서 주요하게 찾을만한 내용으로 새롭게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웹페이지의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메뉴바와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디잔인을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구성할 필요가 있다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36860"/>
        <a:ext cx="7602097" cy="979256"/>
      </dsp:txXfrm>
    </dsp:sp>
    <dsp:sp modelId="{4110832E-0718-476E-A490-037F526FEE32}">
      <dsp:nvSpPr>
        <dsp:cNvPr id="0" name=""/>
        <dsp:cNvSpPr/>
      </dsp:nvSpPr>
      <dsp:spPr>
        <a:xfrm>
          <a:off x="1936840" y="1016117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2082103" y="1051069"/>
          <a:ext cx="7602097" cy="784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 웹사이트에서 파리바게트에서 새롭게 추진하는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딜리버리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서비스와 월간 구독 서비스를 페이지에 들어가서 쉽게 찾고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구독할 수 있게끔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웹페이지를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제작하여 해당 서비스를 정기적으로 이용하는 고객층을 보다 더 확보할 수 있을 것이다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051069"/>
        <a:ext cx="7602097" cy="784351"/>
      </dsp:txXfrm>
    </dsp:sp>
    <dsp:sp modelId="{AD911FAF-521A-4820-A828-D3E3718C95AE}">
      <dsp:nvSpPr>
        <dsp:cNvPr id="0" name=""/>
        <dsp:cNvSpPr/>
      </dsp:nvSpPr>
      <dsp:spPr>
        <a:xfrm>
          <a:off x="1936840" y="1835421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2082103" y="1870372"/>
          <a:ext cx="7602097" cy="474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1280px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기준 그 이상의 화면의 크기를 가지는 기기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+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반응협웹페이지 구성으로 모바일에서도 사용가능하게 한다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870372"/>
        <a:ext cx="7602097" cy="474057"/>
      </dsp:txXfrm>
    </dsp:sp>
    <dsp:sp modelId="{CF05C026-DB91-43DB-A06E-46B09EDF745D}">
      <dsp:nvSpPr>
        <dsp:cNvPr id="0" name=""/>
        <dsp:cNvSpPr/>
      </dsp:nvSpPr>
      <dsp:spPr>
        <a:xfrm>
          <a:off x="1936840" y="2344430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2082103" y="2379381"/>
          <a:ext cx="7602097" cy="474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파란색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흰색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검은색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회색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파란색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주황색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노란색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에메랄드색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etc.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2379381"/>
        <a:ext cx="7602097" cy="474057"/>
      </dsp:txXfrm>
    </dsp:sp>
    <dsp:sp modelId="{D235D982-58AD-4B15-9D8D-F549E4F32805}">
      <dsp:nvSpPr>
        <dsp:cNvPr id="0" name=""/>
        <dsp:cNvSpPr/>
      </dsp:nvSpPr>
      <dsp:spPr>
        <a:xfrm>
          <a:off x="1936840" y="2853439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2082103" y="2888390"/>
          <a:ext cx="7602097" cy="474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 실용적이고 필요한 메뉴를 헤매지 않고 바로 찾을 수 있도록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심플하고도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직감적인 디자인으로 홈페이지를 제작한다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</a:p>
      </dsp:txBody>
      <dsp:txXfrm>
        <a:off x="2082103" y="2888390"/>
        <a:ext cx="7602097" cy="474057"/>
      </dsp:txXfrm>
    </dsp:sp>
    <dsp:sp modelId="{D0A004F4-AD23-44AD-ADB5-BAD672B8AB1E}">
      <dsp:nvSpPr>
        <dsp:cNvPr id="0" name=""/>
        <dsp:cNvSpPr/>
      </dsp:nvSpPr>
      <dsp:spPr>
        <a:xfrm>
          <a:off x="1936840" y="3362448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1BEF8-9417-4F00-9342-2A92EF88E3E4}">
      <dsp:nvSpPr>
        <dsp:cNvPr id="0" name=""/>
        <dsp:cNvSpPr/>
      </dsp:nvSpPr>
      <dsp:spPr>
        <a:xfrm>
          <a:off x="2082103" y="3397399"/>
          <a:ext cx="7602097" cy="474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학생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-friendly,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직장인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-friendly,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가족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-friendly,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상생하는기업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고객과 소통하는 기업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</a:t>
          </a:r>
          <a:r>
            <a:rPr lang="en-US" altLang="ko-KR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sns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),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딜리버리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월간구독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…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3397399"/>
        <a:ext cx="7602097" cy="474057"/>
      </dsp:txXfrm>
    </dsp:sp>
    <dsp:sp modelId="{6E096DDC-14C4-46D7-B231-32A1E2CCD90A}">
      <dsp:nvSpPr>
        <dsp:cNvPr id="0" name=""/>
        <dsp:cNvSpPr/>
      </dsp:nvSpPr>
      <dsp:spPr>
        <a:xfrm>
          <a:off x="1936840" y="3871457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rgbClr val="2AB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5B25F-0A55-49C8-958C-97933990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512" y="1231492"/>
            <a:ext cx="9783097" cy="1037047"/>
          </a:xfrm>
          <a:prstGeom prst="rect">
            <a:avLst/>
          </a:prstGeom>
        </p:spPr>
        <p:txBody>
          <a:bodyPr anchor="b"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76034-F239-4881-915E-B63E517AF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4512" y="2812284"/>
            <a:ext cx="9783097" cy="103704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ED0C09B5-C63A-472D-981A-DCA69ABBA8B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177146"/>
            <a:ext cx="9783097" cy="122612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9D27FFF6-99CA-4A78-BF80-5F96288CB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94407" y="58327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921685B-8A46-4547-B47D-D09C9DEE3113}" type="datetimeFigureOut">
              <a:rPr lang="ko-KR" altLang="en-US" smtClean="0"/>
              <a:pPr/>
              <a:t>2021. 9. 4.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44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270002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4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8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79384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98938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CAE417F-F97E-4545-9BA1-3E281D7AFD30}"/>
              </a:ext>
            </a:extLst>
          </p:cNvPr>
          <p:cNvGrpSpPr/>
          <p:nvPr userDrawn="1"/>
        </p:nvGrpSpPr>
        <p:grpSpPr>
          <a:xfrm>
            <a:off x="5730840" y="1426029"/>
            <a:ext cx="4736309" cy="4732310"/>
            <a:chOff x="781622" y="1817236"/>
            <a:chExt cx="4736309" cy="473231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9603DFB-7444-42F5-9AC3-0FBD106BB8A8}"/>
                </a:ext>
              </a:extLst>
            </p:cNvPr>
            <p:cNvGrpSpPr/>
            <p:nvPr/>
          </p:nvGrpSpPr>
          <p:grpSpPr>
            <a:xfrm>
              <a:off x="894839" y="1964924"/>
              <a:ext cx="4509875" cy="4416458"/>
              <a:chOff x="5795064" y="1155998"/>
              <a:chExt cx="4938249" cy="4938249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71F0AC5-9C1D-4E7C-9D95-FAFE3D81162F}"/>
                  </a:ext>
                </a:extLst>
              </p:cNvPr>
              <p:cNvSpPr/>
              <p:nvPr/>
            </p:nvSpPr>
            <p:spPr>
              <a:xfrm>
                <a:off x="5980346" y="1341280"/>
                <a:ext cx="4567684" cy="456768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2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C84089C6-F423-4118-B768-50ACD4D8E6D7}"/>
                  </a:ext>
                </a:extLst>
              </p:cNvPr>
              <p:cNvGrpSpPr/>
              <p:nvPr/>
            </p:nvGrpSpPr>
            <p:grpSpPr>
              <a:xfrm>
                <a:off x="5795064" y="1155998"/>
                <a:ext cx="4938249" cy="4938249"/>
                <a:chOff x="5210503" y="1099363"/>
                <a:chExt cx="5525814" cy="5525814"/>
              </a:xfrm>
            </p:grpSpPr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35772B0E-6452-4726-A079-9847FF06B1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D8EF2972-4F59-4175-9A43-E0BE480EEE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7B31C5-AB68-48D9-AEB3-B0F2BC16A36B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CCB987-E69D-410D-BBA7-4061399F9E79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72EEE2-FE33-429D-A088-78C54D5EE367}"/>
                </a:ext>
              </a:extLst>
            </p:cNvPr>
            <p:cNvSpPr txBox="1"/>
            <p:nvPr/>
          </p:nvSpPr>
          <p:spPr>
            <a:xfrm>
              <a:off x="2691661" y="1817236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F414E3-A18E-4A63-8833-CFC54E66AEB1}"/>
                </a:ext>
              </a:extLst>
            </p:cNvPr>
            <p:cNvSpPr txBox="1"/>
            <p:nvPr/>
          </p:nvSpPr>
          <p:spPr>
            <a:xfrm>
              <a:off x="2684113" y="6241769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200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7517EF4-E8B7-4196-BBAA-82D32E6BE258}"/>
              </a:ext>
            </a:extLst>
          </p:cNvPr>
          <p:cNvGrpSpPr/>
          <p:nvPr userDrawn="1"/>
        </p:nvGrpSpPr>
        <p:grpSpPr>
          <a:xfrm>
            <a:off x="6180161" y="1877671"/>
            <a:ext cx="4569499" cy="4516702"/>
            <a:chOff x="6077681" y="1861486"/>
            <a:chExt cx="4736309" cy="4681584"/>
          </a:xfrm>
        </p:grpSpPr>
        <p:pic>
          <p:nvPicPr>
            <p:cNvPr id="19" name="Picture 3">
              <a:extLst>
                <a:ext uri="{FF2B5EF4-FFF2-40B4-BE49-F238E27FC236}">
                  <a16:creationId xmlns:a16="http://schemas.microsoft.com/office/drawing/2014/main" id="{044C83A3-843C-49B4-B481-C5DE7273B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415" t="5347" r="8619" b="5664"/>
            <a:stretch>
              <a:fillRect/>
            </a:stretch>
          </p:blipFill>
          <p:spPr>
            <a:xfrm>
              <a:off x="6401052" y="2101550"/>
              <a:ext cx="4084418" cy="412201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2435EA-BADB-4DF4-8A6F-51C4D8074E30}"/>
                </a:ext>
              </a:extLst>
            </p:cNvPr>
            <p:cNvSpPr txBox="1"/>
            <p:nvPr/>
          </p:nvSpPr>
          <p:spPr>
            <a:xfrm>
              <a:off x="6077681" y="3949015"/>
              <a:ext cx="273040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EFD803-5D87-4927-B580-3E8134FC07E9}"/>
                </a:ext>
              </a:extLst>
            </p:cNvPr>
            <p:cNvSpPr txBox="1"/>
            <p:nvPr/>
          </p:nvSpPr>
          <p:spPr>
            <a:xfrm>
              <a:off x="10540947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D8DD0B-47F9-48C2-B940-FF83B75D6CC9}"/>
                </a:ext>
              </a:extLst>
            </p:cNvPr>
            <p:cNvSpPr txBox="1"/>
            <p:nvPr/>
          </p:nvSpPr>
          <p:spPr>
            <a:xfrm>
              <a:off x="7987720" y="1861486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6E133-D856-4F28-9FFE-452E50C6A237}"/>
                </a:ext>
              </a:extLst>
            </p:cNvPr>
            <p:cNvSpPr txBox="1"/>
            <p:nvPr/>
          </p:nvSpPr>
          <p:spPr>
            <a:xfrm>
              <a:off x="7980171" y="6255959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485374-8B26-481F-AD0A-610023F3A015}"/>
              </a:ext>
            </a:extLst>
          </p:cNvPr>
          <p:cNvGrpSpPr/>
          <p:nvPr userDrawn="1"/>
        </p:nvGrpSpPr>
        <p:grpSpPr>
          <a:xfrm>
            <a:off x="781623" y="1893438"/>
            <a:ext cx="4569500" cy="4493886"/>
            <a:chOff x="781622" y="1877252"/>
            <a:chExt cx="4736309" cy="4657935"/>
          </a:xfrm>
        </p:grpSpPr>
        <p:pic>
          <p:nvPicPr>
            <p:cNvPr id="25" name="Picture 1">
              <a:extLst>
                <a:ext uri="{FF2B5EF4-FFF2-40B4-BE49-F238E27FC236}">
                  <a16:creationId xmlns:a16="http://schemas.microsoft.com/office/drawing/2014/main" id="{BE371883-DB03-4829-A206-C7D18459F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63" t="9745" r="9269" b="7878"/>
            <a:stretch/>
          </p:blipFill>
          <p:spPr>
            <a:xfrm>
              <a:off x="1074539" y="2155171"/>
              <a:ext cx="4088854" cy="412200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FBAC61-3D68-4D63-8BB9-F9C8B7F6C2B3}"/>
                </a:ext>
              </a:extLst>
            </p:cNvPr>
            <p:cNvSpPr txBox="1"/>
            <p:nvPr/>
          </p:nvSpPr>
          <p:spPr>
            <a:xfrm>
              <a:off x="781622" y="3949015"/>
              <a:ext cx="273042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01C4F7-6F81-4D52-A787-2AD792534453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9CB45F-F6FC-437C-8396-B71D950A317F}"/>
                </a:ext>
              </a:extLst>
            </p:cNvPr>
            <p:cNvSpPr txBox="1"/>
            <p:nvPr/>
          </p:nvSpPr>
          <p:spPr>
            <a:xfrm>
              <a:off x="2691660" y="1877252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968F01-B5BC-462B-83CA-A4B6AA17DD77}"/>
                </a:ext>
              </a:extLst>
            </p:cNvPr>
            <p:cNvSpPr txBox="1"/>
            <p:nvPr/>
          </p:nvSpPr>
          <p:spPr>
            <a:xfrm>
              <a:off x="2684111" y="6248076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76C2A9-7CD3-4AC2-9D09-EECBB9F911DB}"/>
                </a:ext>
              </a:extLst>
            </p:cNvPr>
            <p:cNvSpPr/>
            <p:nvPr/>
          </p:nvSpPr>
          <p:spPr>
            <a:xfrm>
              <a:off x="3659891" y="6203734"/>
              <a:ext cx="1529520" cy="124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98831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1A0134-41CB-4737-B695-8C588E5222BF}"/>
              </a:ext>
            </a:extLst>
          </p:cNvPr>
          <p:cNvGrpSpPr/>
          <p:nvPr userDrawn="1"/>
        </p:nvGrpSpPr>
        <p:grpSpPr>
          <a:xfrm>
            <a:off x="866500" y="1882532"/>
            <a:ext cx="4491659" cy="4422051"/>
            <a:chOff x="781622" y="1877252"/>
            <a:chExt cx="4736309" cy="4662910"/>
          </a:xfrm>
        </p:grpSpPr>
        <p:pic>
          <p:nvPicPr>
            <p:cNvPr id="32" name="Picture 5">
              <a:extLst>
                <a:ext uri="{FF2B5EF4-FFF2-40B4-BE49-F238E27FC236}">
                  <a16:creationId xmlns:a16="http://schemas.microsoft.com/office/drawing/2014/main" id="{D11A4795-E4F6-4987-B4CC-39C027E2D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2DD60D-0969-442B-ACBC-F67E42B2DC3D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D56DA5-262F-45A5-864D-D55E4B163B67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0B5D1BF-63AB-4462-A2FC-3BA3D20D1149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646BA7-5C9D-4035-B102-716E355BE030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053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29" y="566057"/>
            <a:ext cx="9840099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5" y="1270002"/>
            <a:ext cx="9731243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5E22C7-4143-4C04-8B2A-47152036B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11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5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320846"/>
            <a:ext cx="9469868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C59579-A63F-4FC3-95B7-DFC1B7F7E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98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99633-2171-421A-A1F6-DACBFC57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830" y="2374491"/>
            <a:ext cx="9832725" cy="3802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F44423B-ACF6-4907-81C7-044644E93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4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7327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78B75B-C8ED-4E3F-9C76-99C2B52A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05352ED-F847-431A-9C4E-9984B483267A}" type="datetimeFigureOut">
              <a:rPr lang="ko-KR" altLang="en-US" smtClean="0"/>
              <a:t>2021. 9. 4.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C99171-0125-4E79-9D07-71189E3D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350EC5-6757-4F9F-B155-19E66553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18EBCF5-7C0D-4452-BD99-4798E1600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66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[R] 16">
            <a:extLst>
              <a:ext uri="{FF2B5EF4-FFF2-40B4-BE49-F238E27FC236}">
                <a16:creationId xmlns:a16="http://schemas.microsoft.com/office/drawing/2014/main" id="{121CA73E-3DD8-493C-B604-CCDEC28DAFCD}"/>
              </a:ext>
            </a:extLst>
          </p:cNvPr>
          <p:cNvCxnSpPr>
            <a:cxnSpLocks/>
          </p:cNvCxnSpPr>
          <p:nvPr userDrawn="1"/>
        </p:nvCxnSpPr>
        <p:spPr>
          <a:xfrm>
            <a:off x="1074261" y="1044201"/>
            <a:ext cx="9847385" cy="0"/>
          </a:xfrm>
          <a:prstGeom prst="line">
            <a:avLst/>
          </a:prstGeom>
          <a:ln>
            <a:solidFill>
              <a:srgbClr val="2AB9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6">
            <a:extLst>
              <a:ext uri="{FF2B5EF4-FFF2-40B4-BE49-F238E27FC236}">
                <a16:creationId xmlns:a16="http://schemas.microsoft.com/office/drawing/2014/main" id="{3DA1F00C-18A3-498A-A19F-C5AB53833F39}"/>
              </a:ext>
            </a:extLst>
          </p:cNvPr>
          <p:cNvCxnSpPr>
            <a:cxnSpLocks/>
          </p:cNvCxnSpPr>
          <p:nvPr userDrawn="1"/>
        </p:nvCxnSpPr>
        <p:spPr>
          <a:xfrm>
            <a:off x="1074261" y="6242852"/>
            <a:ext cx="9745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EED16F3C-6F78-4610-9EB8-F7C237C9B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75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0" r:id="rId3"/>
    <p:sldLayoutId id="2147483671" r:id="rId4"/>
    <p:sldLayoutId id="2147483672" r:id="rId5"/>
    <p:sldLayoutId id="2147483668" r:id="rId6"/>
    <p:sldLayoutId id="2147483669" r:id="rId7"/>
    <p:sldLayoutId id="2147483662" r:id="rId8"/>
    <p:sldLayoutId id="2147483667" r:id="rId9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A353E-EBB6-4EE9-9240-FA1051B4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000</a:t>
            </a:r>
            <a:r>
              <a:rPr lang="ko-KR" altLang="en-US" sz="4800" dirty="0"/>
              <a:t> 사이트 제작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B1D1E2-920F-43AA-9F5C-B58565A71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Project 001</a:t>
            </a:r>
          </a:p>
          <a:p>
            <a:r>
              <a:rPr lang="en-US" altLang="ko-KR" dirty="0"/>
              <a:t>000</a:t>
            </a:r>
            <a:r>
              <a:rPr lang="ko-KR" altLang="en-US" dirty="0"/>
              <a:t> 웹사이트 조사 </a:t>
            </a:r>
            <a:r>
              <a:rPr lang="en-US" altLang="ko-KR" dirty="0"/>
              <a:t>/ </a:t>
            </a:r>
            <a:r>
              <a:rPr lang="ko-KR" altLang="en-US" dirty="0"/>
              <a:t>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B40ABF-ED09-4050-8943-34500D98E3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501056"/>
            <a:ext cx="9783097" cy="1639613"/>
          </a:xfrm>
        </p:spPr>
        <p:txBody>
          <a:bodyPr/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사이트명</a:t>
            </a:r>
            <a:r>
              <a:rPr lang="ko-KR" altLang="en-US" sz="1800" dirty="0"/>
              <a:t> </a:t>
            </a:r>
            <a:r>
              <a:rPr lang="en-US" altLang="ko-KR" sz="1800" dirty="0"/>
              <a:t>: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웹 주소 </a:t>
            </a:r>
            <a:r>
              <a:rPr lang="en-US" altLang="ko-KR" sz="1800" dirty="0"/>
              <a:t>: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제작기간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작성일</a:t>
            </a:r>
            <a:r>
              <a:rPr lang="en-US" altLang="ko-KR" sz="1800" b="1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훈련생 이름</a:t>
            </a:r>
            <a:r>
              <a:rPr lang="ko-KR" altLang="en-US" sz="1800" b="1" dirty="0">
                <a:solidFill>
                  <a:srgbClr val="595959"/>
                </a:solidFill>
              </a:rPr>
              <a:t> </a:t>
            </a:r>
            <a:r>
              <a:rPr lang="en-US" altLang="ko-KR" sz="1800" dirty="0"/>
              <a:t>: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54174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페르소나를 통한 방향성 선정 최종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558534"/>
              </p:ext>
            </p:extLst>
          </p:nvPr>
        </p:nvGraphicFramePr>
        <p:xfrm>
          <a:off x="1260094" y="2109109"/>
          <a:ext cx="9491991" cy="3968499"/>
        </p:xfrm>
        <a:graphic>
          <a:graphicData uri="http://schemas.openxmlformats.org/drawingml/2006/table">
            <a:tbl>
              <a:tblPr/>
              <a:tblGrid>
                <a:gridCol w="9491991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96849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결론 </a:t>
                      </a:r>
                      <a:r>
                        <a:rPr lang="en-US" altLang="ko-KR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endParaRPr lang="ko-KR" altLang="en-US" sz="15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03E00695-FAE9-4E49-83BC-32E7FEFC9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10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838616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46230"/>
            <a:ext cx="9491991" cy="312057"/>
          </a:xfrm>
        </p:spPr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  <a:endParaRPr lang="ko-KR" altLang="en-US" dirty="0"/>
          </a:p>
        </p:txBody>
      </p:sp>
      <p:sp>
        <p:nvSpPr>
          <p:cNvPr id="34" name="슬라이드 번호 개체 틀 3">
            <a:extLst>
              <a:ext uri="{FF2B5EF4-FFF2-40B4-BE49-F238E27FC236}">
                <a16:creationId xmlns:a16="http://schemas.microsoft.com/office/drawing/2014/main" id="{4896126C-B563-497E-973D-5811A7DDA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11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240579"/>
              </p:ext>
            </p:extLst>
          </p:nvPr>
        </p:nvGraphicFramePr>
        <p:xfrm>
          <a:off x="1260095" y="2109109"/>
          <a:ext cx="3114837" cy="3773312"/>
        </p:xfrm>
        <a:graphic>
          <a:graphicData uri="http://schemas.openxmlformats.org/drawingml/2006/table">
            <a:tbl>
              <a:tblPr/>
              <a:tblGrid>
                <a:gridCol w="311483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9760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핵심 키워드 도출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375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4497752" y="2333725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3268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단색</a:t>
            </a:r>
            <a:endParaRPr lang="ko-KR" altLang="en-US" dirty="0"/>
          </a:p>
        </p:txBody>
      </p:sp>
      <p:sp>
        <p:nvSpPr>
          <p:cNvPr id="46" name="슬라이드 번호 개체 틀 3">
            <a:extLst>
              <a:ext uri="{FF2B5EF4-FFF2-40B4-BE49-F238E27FC236}">
                <a16:creationId xmlns:a16="http://schemas.microsoft.com/office/drawing/2014/main" id="{4F793C00-2068-4D36-AADC-AEE61AC15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12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텍스트 개체 틀 11">
            <a:extLst>
              <a:ext uri="{FF2B5EF4-FFF2-40B4-BE49-F238E27FC236}">
                <a16:creationId xmlns:a16="http://schemas.microsoft.com/office/drawing/2014/main" id="{9F3ABBDE-16C5-461C-91BD-29F6FF836A0E}"/>
              </a:ext>
            </a:extLst>
          </p:cNvPr>
          <p:cNvSpPr txBox="1">
            <a:spLocks/>
          </p:cNvSpPr>
          <p:nvPr/>
        </p:nvSpPr>
        <p:spPr>
          <a:xfrm>
            <a:off x="6466409" y="1500365"/>
            <a:ext cx="2916244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17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공간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형용사</a:t>
            </a:r>
            <a:endParaRPr lang="ko-KR" altLang="en-US" dirty="0"/>
          </a:p>
        </p:txBody>
      </p:sp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13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430994"/>
              </p:ext>
            </p:extLst>
          </p:nvPr>
        </p:nvGraphicFramePr>
        <p:xfrm>
          <a:off x="6159781" y="2203706"/>
          <a:ext cx="4576536" cy="3968495"/>
        </p:xfrm>
        <a:graphic>
          <a:graphicData uri="http://schemas.openxmlformats.org/drawingml/2006/table">
            <a:tbl>
              <a:tblPr/>
              <a:tblGrid>
                <a:gridCol w="45765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41817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55032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992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제작 방향 정리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3"/>
            <a:ext cx="9491991" cy="1013187"/>
          </a:xfrm>
        </p:spPr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(SWOT, 3C)</a:t>
            </a:r>
          </a:p>
          <a:p>
            <a:r>
              <a:rPr lang="ko-KR" altLang="en-US" dirty="0"/>
              <a:t>페르소나 분석</a:t>
            </a:r>
            <a:endParaRPr lang="en-US" altLang="ko-KR" dirty="0"/>
          </a:p>
          <a:p>
            <a:r>
              <a:rPr lang="ko-KR" altLang="en-US" dirty="0"/>
              <a:t>매트리스분석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65596"/>
              </p:ext>
            </p:extLst>
          </p:nvPr>
        </p:nvGraphicFramePr>
        <p:xfrm>
          <a:off x="1561763" y="3091160"/>
          <a:ext cx="9144000" cy="3081041"/>
        </p:xfrm>
        <a:graphic>
          <a:graphicData uri="http://schemas.openxmlformats.org/drawingml/2006/table">
            <a:tbl>
              <a:tblPr/>
              <a:tblGrid>
                <a:gridCol w="9144000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2466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75638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14</a:t>
            </a:fld>
            <a:endParaRPr lang="ko-KR" altLang="en-US" sz="110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9DB42F8-4170-460B-B3C1-345070379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04-1 </a:t>
            </a:r>
            <a:r>
              <a:rPr lang="ko-KR" altLang="en-US" dirty="0"/>
              <a:t>조사 분석 내용 최종 정리</a:t>
            </a:r>
          </a:p>
        </p:txBody>
      </p:sp>
    </p:spTree>
    <p:extLst>
      <p:ext uri="{BB962C8B-B14F-4D97-AF65-F5344CB8AC3E}">
        <p14:creationId xmlns:p14="http://schemas.microsoft.com/office/powerpoint/2010/main" val="358084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이미지 배치</a:t>
            </a:r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4413EFBF-3FCD-4D75-807F-6527E708E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15</a:t>
            </a:fld>
            <a:endParaRPr lang="ko-KR" altLang="en-US" sz="110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41A1FB8-D088-44CD-A7D9-8462B466DB42}"/>
              </a:ext>
            </a:extLst>
          </p:cNvPr>
          <p:cNvSpPr/>
          <p:nvPr/>
        </p:nvSpPr>
        <p:spPr>
          <a:xfrm>
            <a:off x="5467351" y="3514725"/>
            <a:ext cx="495300" cy="70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418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</a:t>
            </a: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7F75F380-C0E6-45A1-A0BB-0FFFC339A5F2}"/>
              </a:ext>
            </a:extLst>
          </p:cNvPr>
          <p:cNvSpPr txBox="1">
            <a:spLocks/>
          </p:cNvSpPr>
          <p:nvPr/>
        </p:nvSpPr>
        <p:spPr>
          <a:xfrm>
            <a:off x="1458687" y="191669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페이지명 </a:t>
            </a:r>
            <a:r>
              <a:rPr lang="en-US" altLang="ko-KR" dirty="0"/>
              <a:t>: </a:t>
            </a:r>
            <a:r>
              <a:rPr lang="ko-KR" altLang="en-US" dirty="0" err="1"/>
              <a:t>메인페이지</a:t>
            </a:r>
            <a:endParaRPr lang="ko-KR" altLang="en-US" dirty="0"/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F2D5D29C-6727-4527-AADA-B59895CE7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16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909138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-3)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74386ABC-1706-44B6-A06D-8CAEF21B52F4}"/>
              </a:ext>
            </a:extLst>
          </p:cNvPr>
          <p:cNvSpPr txBox="1">
            <a:spLocks/>
          </p:cNvSpPr>
          <p:nvPr/>
        </p:nvSpPr>
        <p:spPr>
          <a:xfrm>
            <a:off x="1458687" y="186937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 명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C5CA1C03-473D-4DA8-B38E-D3428CEBE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17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115515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A45E90B-5A18-434F-A29D-960246C9627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19352" y="2392007"/>
            <a:ext cx="9855200" cy="207398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001</a:t>
            </a:r>
            <a:b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 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분석</a:t>
            </a:r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826E8117-68C5-48E7-8065-0F8F53C07A8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19353" y="5462752"/>
            <a:ext cx="9572625" cy="701565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능력단위</a:t>
            </a:r>
            <a:r>
              <a:rPr lang="en-US" altLang="ko-KR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UIUX</a:t>
            </a:r>
            <a:r>
              <a:rPr lang="ko-KR" altLang="en-US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요구분석</a:t>
            </a:r>
            <a:endParaRPr lang="en-US" altLang="ko-KR" sz="18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r">
              <a:buNone/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176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01-1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과제 개발자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</a:t>
            </a:r>
          </a:p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선정 및 기본 내용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8915923"/>
              </p:ext>
            </p:extLst>
          </p:nvPr>
        </p:nvGraphicFramePr>
        <p:xfrm>
          <a:off x="1095830" y="2538250"/>
          <a:ext cx="9684201" cy="3480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슬라이드 번호 개체 틀 3">
            <a:extLst>
              <a:ext uri="{FF2B5EF4-FFF2-40B4-BE49-F238E27FC236}">
                <a16:creationId xmlns:a16="http://schemas.microsoft.com/office/drawing/2014/main" id="{2F95D403-F75F-495B-A2AA-653BD5570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2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5805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3" name="부제목 10">
            <a:extLst>
              <a:ext uri="{FF2B5EF4-FFF2-40B4-BE49-F238E27FC236}">
                <a16:creationId xmlns:a16="http://schemas.microsoft.com/office/drawing/2014/main" id="{31AF4B42-67FD-497A-8B69-2D617C48B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01-2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ACAA3CF1-0A72-4BD4-BE85-4576D6960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 구성 기초 요구 사항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8115922"/>
              </p:ext>
            </p:extLst>
          </p:nvPr>
        </p:nvGraphicFramePr>
        <p:xfrm>
          <a:off x="1095830" y="2109109"/>
          <a:ext cx="9684201" cy="3910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슬라이드 번호 개체 틀 3">
            <a:extLst>
              <a:ext uri="{FF2B5EF4-FFF2-40B4-BE49-F238E27FC236}">
                <a16:creationId xmlns:a16="http://schemas.microsoft.com/office/drawing/2014/main" id="{DA1CF686-3156-48C9-8A00-A7C415271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3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81508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02-1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경영전략 수립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SWOT (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기회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위협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27173BAA-C01C-4232-8275-5B4A43CAF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790755"/>
              </p:ext>
            </p:extLst>
          </p:nvPr>
        </p:nvGraphicFramePr>
        <p:xfrm>
          <a:off x="1427793" y="2109108"/>
          <a:ext cx="9190922" cy="3653189"/>
        </p:xfrm>
        <a:graphic>
          <a:graphicData uri="http://schemas.openxmlformats.org/drawingml/2006/table">
            <a:tbl>
              <a:tblPr firstRow="1" bandRow="1"/>
              <a:tblGrid>
                <a:gridCol w="550780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4320071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432007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421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긍정요인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부정 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내부요인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강점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효과적 영업전략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으로 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브랜드 이미지를 강조함 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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e.g. 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사회적 기업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지역사회와 상생하는 기업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고객과 소통하는 기업 이미지 구축 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제품 개발력 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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 다양하고 새로운 제품을 홈페이지에서 소개하고 있다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약점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프로모션 홍보 부족 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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e.g. </a:t>
                      </a:r>
                      <a:r>
                        <a:rPr lang="ko-KR" altLang="en-US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아침메뉴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 할인 행사 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“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파리의 아침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”,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 행복 상생 프로젝트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, etc.  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홈페이지에서 주요 광고란에 프로모션에 대한 상세 정보 전달 부족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sym typeface="Wingdings" pitchFamily="2" charset="2"/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sym typeface="Wingdings" pitchFamily="2" charset="2"/>
                      </a:endParaRPr>
                    </a:p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제품안내란에 </a:t>
                      </a:r>
                      <a:r>
                        <a:rPr lang="ko-KR" altLang="en-US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알러지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 유발 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ingredient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en-US" altLang="ko-KR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infomation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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ko-KR" altLang="en-US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바로찾을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 수 없다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외부요인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기회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우리나라 제빵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제과 소비 </a:t>
                      </a:r>
                      <a:r>
                        <a:rPr lang="ko-KR" altLang="en-US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트랜드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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 디저트 문화 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&amp;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우리나라 식단은 급격한 서구화 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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 브런치 문화 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SO…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파리바게트는 이런 </a:t>
                      </a:r>
                      <a:r>
                        <a:rPr lang="ko-KR" altLang="en-US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트랜드에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 걸맞는 브랜드로 시장점유율을 높일 수 있음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위협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브랜드 이미지가 좋지만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맛으로는 경쟁사인 </a:t>
                      </a:r>
                      <a:r>
                        <a:rPr lang="ko-KR" altLang="en-US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뚜레주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*에게 밀리는 것으로 판단 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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 이를 </a:t>
                      </a:r>
                      <a:r>
                        <a:rPr lang="ko-KR" altLang="en-US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상쇄시킬만한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 전략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홍보가 부족하다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.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 홈페이지에 경쟁사에서는 제공하지 않는 서비스를 </a:t>
                      </a:r>
                      <a:r>
                        <a:rPr lang="ko-KR" altLang="en-US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추가해야할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 듯하다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28FD6D8-8980-4582-AD73-F3D6249E1238}"/>
              </a:ext>
            </a:extLst>
          </p:cNvPr>
          <p:cNvSpPr txBox="1"/>
          <p:nvPr/>
        </p:nvSpPr>
        <p:spPr>
          <a:xfrm>
            <a:off x="1427792" y="5869795"/>
            <a:ext cx="919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2AB9C7"/>
                </a:solidFill>
              </a:rPr>
              <a:t>주요 핵심사항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79E72574-0DC5-44FF-AFA3-09189DFD8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4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7812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소비자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013120"/>
              </p:ext>
            </p:extLst>
          </p:nvPr>
        </p:nvGraphicFramePr>
        <p:xfrm>
          <a:off x="1315048" y="2109109"/>
          <a:ext cx="9414027" cy="3952619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4370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17186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소비자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시장규모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 성장률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세분시장의 규모는 적절한가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 typeface="Wingdings" pitchFamily="2" charset="2"/>
                        <a:buChar char="à"/>
                      </a:pP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적절하지 않다</a:t>
                      </a: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.</a:t>
                      </a:r>
                    </a:p>
                    <a:p>
                      <a:pPr marL="171450" indent="-171450" latinLnBrk="1">
                        <a:buFont typeface="Wingdings" pitchFamily="2" charset="2"/>
                        <a:buChar char="à"/>
                      </a:pPr>
                      <a:r>
                        <a:rPr lang="ko-KR" altLang="en-US" sz="1100" b="0" strike="noStrike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ko-KR" altLang="en-US" sz="1100" b="0" strike="sngStrike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인구통계학적으로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시장을 세분화하면 주로 </a:t>
                      </a: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10-40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대로 나온다</a:t>
                      </a: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.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그 밖에 연령층을 아우를 수 있어야하겠다</a:t>
                      </a: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성장 가능성이 높은 시장인가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 typeface="Wingdings" pitchFamily="2" charset="2"/>
                        <a:buChar char="à"/>
                      </a:pP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높다</a:t>
                      </a: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.</a:t>
                      </a:r>
                    </a:p>
                    <a:p>
                      <a:pPr marL="171450" indent="-171450" latinLnBrk="1">
                        <a:buFont typeface="Wingdings" pitchFamily="2" charset="2"/>
                        <a:buChar char="à"/>
                      </a:pP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국내 주요 소비자 계층인 </a:t>
                      </a: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10-40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대는 점점 더 </a:t>
                      </a:r>
                      <a:r>
                        <a:rPr lang="ko-KR" altLang="en-US" sz="1100" b="0" dirty="0" err="1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간편식을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선호하는 추세다</a:t>
                      </a: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.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파리바게트만의 차별화된 서비스를 소비자에게 잘 어필한다면 성장가능성은 높다</a:t>
                      </a: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20196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시장별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잠재 수요는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어느정도인가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 typeface="Wingdings" pitchFamily="2" charset="2"/>
                        <a:buChar char="à"/>
                      </a:pP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파리바게트의 제품은 나이와 소득에 관계없이 모두 좋아할 수 있는 클래식한 빵부터 </a:t>
                      </a:r>
                      <a:r>
                        <a:rPr lang="ko-KR" altLang="en-US" sz="1100" b="0" dirty="0" err="1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디저트류</a:t>
                      </a: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,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한끼 </a:t>
                      </a:r>
                      <a:r>
                        <a:rPr lang="ko-KR" altLang="en-US" sz="1100" b="0" dirty="0" err="1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식사대용용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등으로 굉장히 다양한 선택지가 있다</a:t>
                      </a: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.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</a:t>
                      </a:r>
                      <a:endParaRPr lang="en-US" altLang="ko-KR" sz="1100" b="0" dirty="0">
                        <a:solidFill>
                          <a:srgbClr val="2AB9C7"/>
                        </a:solidFill>
                        <a:latin typeface="+mn-lt"/>
                        <a:sym typeface="Wingdings" pitchFamily="2" charset="2"/>
                      </a:endParaRPr>
                    </a:p>
                    <a:p>
                      <a:pPr marL="171450" indent="-171450" latinLnBrk="1">
                        <a:buFont typeface="Wingdings" pitchFamily="2" charset="2"/>
                        <a:buChar char="à"/>
                      </a:pP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그렇기 때문에 세분 </a:t>
                      </a:r>
                      <a:r>
                        <a:rPr lang="ko-KR" altLang="en-US" sz="1100" b="0" dirty="0" err="1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시장별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잠재 수요는 높다고 볼 수 있다</a:t>
                      </a: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8375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2A5C400D-53D9-4335-BB4E-2F4B47896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5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59932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경쟁사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385735"/>
              </p:ext>
            </p:extLst>
          </p:nvPr>
        </p:nvGraphicFramePr>
        <p:xfrm>
          <a:off x="1348325" y="2109109"/>
          <a:ext cx="9414027" cy="405521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423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81562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경쟁사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현재의 경쟁사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잠재적 경쟁사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현재의 경쟁사들이 공격적이고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강력한가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à"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매우 위협적이고 강력하다</a:t>
                      </a: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.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</a:t>
                      </a:r>
                      <a:endParaRPr lang="en-US" altLang="ko-KR" sz="1100" b="0" dirty="0">
                        <a:solidFill>
                          <a:srgbClr val="2AB9C7"/>
                        </a:solidFill>
                        <a:latin typeface="+mn-lt"/>
                        <a:sym typeface="Wingdings" pitchFamily="2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à"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특히 </a:t>
                      </a:r>
                      <a:r>
                        <a:rPr lang="ko-KR" altLang="en-US" sz="1100" b="0" dirty="0" err="1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경쟁사마다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맛으로 파리바게트보다 좀 더 강점을 보이는 브랜드</a:t>
                      </a: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,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브랜드 이미지가 파리바게트보다 좀 더 </a:t>
                      </a:r>
                      <a:r>
                        <a:rPr lang="ko-KR" altLang="en-US" sz="1100" b="0" dirty="0" err="1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고급진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이미지</a:t>
                      </a: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,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등등으로 파리바게트가 경쟁사보다 약한 부분을 끊임없이 보완하고</a:t>
                      </a: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,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새로운 시도를 하지 않으면 안되는 상황이다</a:t>
                      </a: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.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  <a:tr h="1815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새로운 경쟁사의 진입 가능성이 높은가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à"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기존에 유사한 베이커리 업체들이 존재하며</a:t>
                      </a: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,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사실 이미 존재하는 저명한 베이커리들이 국내 제빵제과 시장의 큰 파이를 차지하고 있기 </a:t>
                      </a:r>
                      <a:r>
                        <a:rPr lang="ko-KR" altLang="en-US" sz="1100" b="0" dirty="0" err="1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떄문에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새로운 경쟁사의 진입 가능성은 낮다고 볼 수 있다</a:t>
                      </a: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.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</a:t>
                      </a:r>
                      <a:endParaRPr lang="en-US" altLang="ko-KR" sz="1100" b="0" dirty="0">
                        <a:solidFill>
                          <a:srgbClr val="2AB9C7"/>
                        </a:solidFill>
                        <a:latin typeface="+mn-lt"/>
                        <a:sym typeface="Wingdings" pitchFamily="2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à"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다만</a:t>
                      </a: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,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해외에서 유명세를 타고 국내로 수입되는 브랜드의 경우는 장단기적으로 새로운 위협이 될 수 있으므로 시장의 변화에 기민하게 대처할 필요는 있겠다</a:t>
                      </a: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.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8913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974A752B-A871-4E81-8C45-D0D7E35AC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6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2295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904082"/>
              </p:ext>
            </p:extLst>
          </p:nvPr>
        </p:nvGraphicFramePr>
        <p:xfrm>
          <a:off x="1338697" y="2109109"/>
          <a:ext cx="9414027" cy="406309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953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22259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자사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기업 목표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자원 시너지 효과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기업의 목표와 일치 하는가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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파리바게트는 장식과 디자인보다는 제품의 맛과 품질로 승부 보겠다는 경영 이념으로 </a:t>
                      </a: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“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품질경영</a:t>
                      </a: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”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을 실현하고 있다</a:t>
                      </a: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.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그리고 이런 점 덕에 안심하고 먹을 수 있는 제품이라는 고객들의 신뢰를 얻어냈다</a:t>
                      </a: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.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0708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인적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물적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기술적 자원을 갖추고 있는가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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규모에 맞게 적절한 인프라와 기술을 갖춰</a:t>
                      </a: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,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전국의 모든 가맹점이 어디서나 질 높은 제품과 서비스를 동일하게 소비자에게 제공할 수 있도록 가맹점을 체계적으로 관리 중이다</a:t>
                      </a: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.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35325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기존 서비스와 시너지 효과를 낼 수 있는가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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고객들의 </a:t>
                      </a:r>
                      <a:r>
                        <a:rPr lang="ko-KR" altLang="en-US" sz="1100" b="0" dirty="0" err="1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니즈에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맞는 정보 제공을 우선시 하여 페이지를 제작한다면</a:t>
                      </a: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,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더 많은 소비자가 쉽고 빠르게 원하는 정보를 얻어갈 수 있는 사이트가 될 것이고</a:t>
                      </a: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,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그로 인해 기존서비스와 더 많은 시너지 효과를 낼 수 있을 것이라 예상된다</a:t>
                      </a: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.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 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25971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4A091A2D-E689-493E-AB16-D06362ABA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7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10421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438877"/>
              </p:ext>
            </p:extLst>
          </p:nvPr>
        </p:nvGraphicFramePr>
        <p:xfrm>
          <a:off x="1260094" y="2109109"/>
          <a:ext cx="9491994" cy="3968498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우유 </a:t>
                      </a:r>
                      <a:r>
                        <a:rPr lang="ko-KR" altLang="en-US" sz="1100" b="1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알러지가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있는데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어떤 제품에 우유가 들어갔는지 빠르게 확인하고 싶어요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!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박</a:t>
                      </a: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00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16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여자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대한민국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</a:t>
                      </a:r>
                      <a:endParaRPr lang="en-US" sz="8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베이킹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B2B2B2"/>
                          </a:solidFill>
                          <a:effectLst/>
                          <a:latin typeface="맑은 고딕" panose="020B0503020000020004" pitchFamily="50" charset="-127"/>
                        </a:rPr>
                        <a:t>경기도 부천시 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B2B2B2"/>
                          </a:solidFill>
                          <a:effectLst/>
                          <a:latin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900" kern="0" spc="0" dirty="0">
                          <a:solidFill>
                            <a:srgbClr val="B2B2B2"/>
                          </a:solidFill>
                          <a:effectLst/>
                          <a:latin typeface="맑은 고딕" panose="020B0503020000020004" pitchFamily="50" charset="-127"/>
                        </a:rPr>
                        <a:t>만원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B2B2B2"/>
                          </a:solidFill>
                          <a:effectLst/>
                          <a:latin typeface="맑은 고딕" panose="020B0503020000020004" pitchFamily="50" charset="-127"/>
                        </a:rPr>
                        <a:t>You Only Live Once 🤪</a:t>
                      </a:r>
                      <a:endParaRPr lang="ko-KR" altLang="en-US" sz="11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ko-KR" altLang="en-US" sz="1100" b="1" i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저는 빵을 너무 좋아해서 유명한 베이커리 제품을 먹어보고 직접 만들어보는 것을 좋아합니다</a:t>
                      </a:r>
                      <a:r>
                        <a:rPr lang="en-US" altLang="ko-KR" sz="1100" b="1" i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100" b="1" i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하지만 많은 빵이나 쿠키</a:t>
                      </a:r>
                      <a:r>
                        <a:rPr lang="en-US" altLang="ko-KR" sz="1100" b="1" i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i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케이크 등에는 우유가 첨가되는 경우가 많은데</a:t>
                      </a:r>
                      <a:r>
                        <a:rPr lang="en-US" altLang="ko-KR" sz="1100" b="1" i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i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저는 우유 </a:t>
                      </a:r>
                      <a:r>
                        <a:rPr lang="ko-KR" altLang="en-US" sz="1100" b="1" i="1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알러지가</a:t>
                      </a:r>
                      <a:r>
                        <a:rPr lang="ko-KR" altLang="en-US" sz="1100" b="1" i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있습니다</a:t>
                      </a:r>
                      <a:r>
                        <a:rPr lang="en-US" altLang="ko-KR" sz="1100" b="1" i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100" b="1" i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매번 매장에서 확인하기 어렵고 번거로워 파리바게트 홈페이지에서 확인을 하곤 하는데 </a:t>
                      </a:r>
                      <a:r>
                        <a:rPr lang="ko-KR" altLang="en-US" sz="1100" b="1" i="1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알러지를</a:t>
                      </a:r>
                      <a:r>
                        <a:rPr lang="ko-KR" altLang="en-US" sz="1100" b="1" i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갖고 있는 고객들이  제품의 상세 설명을 더 빠르게 찾을 수 있도록 좀 더 </a:t>
                      </a:r>
                      <a:r>
                        <a:rPr lang="en-US" altLang="ko-KR" sz="1100" b="1" i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ko-KR" altLang="en-US" sz="1100" b="1" i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모두에게 유용한 홈페이지</a:t>
                      </a:r>
                      <a:r>
                        <a:rPr lang="en-US" altLang="ko-KR" sz="1100" b="1" i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</a:t>
                      </a:r>
                      <a:r>
                        <a:rPr lang="ko-KR" altLang="en-US" sz="1100" b="1" i="1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</a:t>
                      </a:r>
                      <a:r>
                        <a:rPr lang="ko-KR" altLang="en-US" sz="1100" b="1" i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만들어 주셨으면 합니다</a:t>
                      </a:r>
                      <a:r>
                        <a:rPr lang="en-US" altLang="ko-KR" sz="1100" b="1" i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!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  <p:sp>
        <p:nvSpPr>
          <p:cNvPr id="17" name="슬라이드 번호 개체 틀 3">
            <a:extLst>
              <a:ext uri="{FF2B5EF4-FFF2-40B4-BE49-F238E27FC236}">
                <a16:creationId xmlns:a16="http://schemas.microsoft.com/office/drawing/2014/main" id="{CB038CF3-C276-45A8-9583-DEAAFD848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8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19893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509186"/>
              </p:ext>
            </p:extLst>
          </p:nvPr>
        </p:nvGraphicFramePr>
        <p:xfrm>
          <a:off x="1260094" y="2109109"/>
          <a:ext cx="9491994" cy="3968498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en-US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영어를 못하는 사람은 메뉴를 보기 힘듭니다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!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영어보다 한국어 위주로 메뉴를 대체해주세요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!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김</a:t>
                      </a: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00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45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여자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대한민국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회사원</a:t>
                      </a:r>
                      <a:endParaRPr lang="en-US" sz="8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가죽공예</a:t>
                      </a:r>
                      <a:endParaRPr lang="ko-KR" altLang="en-US" sz="11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B2B2B2"/>
                          </a:solidFill>
                          <a:effectLst/>
                          <a:latin typeface="맑은 고딕" panose="020B0503020000020004" pitchFamily="50" charset="-127"/>
                        </a:rPr>
                        <a:t>서울시 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B2B2B2"/>
                          </a:solidFill>
                          <a:effectLst/>
                          <a:latin typeface="맑은 고딕" panose="020B0503020000020004" pitchFamily="50" charset="-127"/>
                        </a:rPr>
                        <a:t>300</a:t>
                      </a:r>
                      <a:r>
                        <a:rPr lang="ko-KR" altLang="en-US" sz="900" kern="0" spc="0" dirty="0">
                          <a:solidFill>
                            <a:srgbClr val="B2B2B2"/>
                          </a:solidFill>
                          <a:effectLst/>
                          <a:latin typeface="맑은 고딕" panose="020B0503020000020004" pitchFamily="50" charset="-127"/>
                        </a:rPr>
                        <a:t>만원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가죽공에</a:t>
                      </a: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클래스를 </a:t>
                      </a:r>
                      <a:r>
                        <a:rPr lang="ko-KR" altLang="en-US" sz="110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듣는게</a:t>
                      </a: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취미라서</a:t>
                      </a: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공방에 자주 가는데</a:t>
                      </a: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공방에서 공예를 </a:t>
                      </a:r>
                      <a:r>
                        <a:rPr lang="ko-KR" altLang="en-US" sz="110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하다보면</a:t>
                      </a: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최소 </a:t>
                      </a: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4-5</a:t>
                      </a: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시간은 걸려서 간단하게 같이 공부하는 사람들끼리 파리바게트에서 빵을 사와 먹곤 합니다</a:t>
                      </a: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한번은 </a:t>
                      </a:r>
                      <a:r>
                        <a:rPr lang="ko-KR" altLang="en-US" sz="110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배달주문을</a:t>
                      </a: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하려고 홈페이지에 들어갔는데 메인 메뉴가 전부 영어로 구성되어 있더라구요</a:t>
                      </a: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한국 </a:t>
                      </a:r>
                      <a:r>
                        <a:rPr lang="ko-KR" altLang="en-US" sz="110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브랜든데</a:t>
                      </a: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한국어로 대체할 수 있다면 저와 같이 영어에 친숙하지 않은 사람도 이용할 수 있게 한국어 메뉴를 만들어 주셨으면 합니다</a:t>
                      </a: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100" kern="0" spc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  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D2FC7D21-7C4B-486B-A234-37948BFED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9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0720711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1316</Words>
  <Application>Microsoft Macintosh PowerPoint</Application>
  <PresentationFormat>와이드스크린</PresentationFormat>
  <Paragraphs>227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디자인 사용자 지정</vt:lpstr>
      <vt:lpstr>000 사이트 제작</vt:lpstr>
      <vt:lpstr>1. 프로젝트 과제 선정</vt:lpstr>
      <vt:lpstr>1. 프로젝트 과제 선정</vt:lpstr>
      <vt:lpstr>2. 프로젝트 과제 분석</vt:lpstr>
      <vt:lpstr>2. 프로젝트 과제 분석</vt:lpstr>
      <vt:lpstr>2. 프로젝트 과제 분석</vt:lpstr>
      <vt:lpstr>2. 프로젝트 과제 분석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4. 프로젝트 제작 방향 정리</vt:lpstr>
      <vt:lpstr>5. 웹페이지 구조 (전체 페이지 구성)</vt:lpstr>
      <vt:lpstr>5. 웹페이지 구조 (메인 페이지 구성)</vt:lpstr>
      <vt:lpstr>5. 웹페이지 구조 (서브 페이지 구성-3)</vt:lpstr>
      <vt:lpstr>프로젝트 001 000 사이트 분석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jangfamily</dc:creator>
  <cp:lastModifiedBy>ekfka4863@gmail.com</cp:lastModifiedBy>
  <cp:revision>100</cp:revision>
  <dcterms:created xsi:type="dcterms:W3CDTF">2021-04-03T06:27:39Z</dcterms:created>
  <dcterms:modified xsi:type="dcterms:W3CDTF">2021-09-04T10:22:39Z</dcterms:modified>
</cp:coreProperties>
</file>