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80" r:id="rId11"/>
    <p:sldId id="281" r:id="rId12"/>
    <p:sldId id="273" r:id="rId13"/>
    <p:sldId id="274" r:id="rId14"/>
    <p:sldId id="275" r:id="rId15"/>
    <p:sldId id="276" r:id="rId16"/>
    <p:sldId id="279" r:id="rId17"/>
    <p:sldId id="260" r:id="rId18"/>
    <p:sldId id="277" r:id="rId19"/>
    <p:sldId id="278" r:id="rId20"/>
    <p:sldId id="26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  <p:cmAuthor id="2" name="ekfka4863@gmail.com" initials="e" lastIdx="5" clrIdx="1">
    <p:extLst>
      <p:ext uri="{19B8F6BF-5375-455C-9EA6-DF929625EA0E}">
        <p15:presenceInfo xmlns:p15="http://schemas.microsoft.com/office/powerpoint/2012/main" userId="4ce4ce91142875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595959"/>
    <a:srgbClr val="2AB9C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0" autoAdjust="0"/>
    <p:restoredTop sz="92263" autoAdjust="0"/>
  </p:normalViewPr>
  <p:slideViewPr>
    <p:cSldViewPr snapToGrid="0" showGuides="1">
      <p:cViewPr>
        <p:scale>
          <a:sx n="95" d="100"/>
          <a:sy n="95" d="100"/>
        </p:scale>
        <p:origin x="-81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06T14:43:51.690" idx="3">
    <p:pos x="4846" y="2085"/>
    <p:text>어떻게 분석을 통해 변화를 줄것인지... 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06T14:44:42.658" idx="4">
    <p:pos x="1552" y="1704"/>
    <p:text>Color matrix 분석을 통해서 파란색에서 빨강으로 변화를 주겠다고 ... ! 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06T15:20:12.764" idx="5">
    <p:pos x="5711" y="540"/>
    <p:text>쌤 예시!</p:text>
    <p:extLst>
      <p:ext uri="{C676402C-5697-4E1C-873F-D02D1690AC5C}">
        <p15:threadingInfo xmlns:p15="http://schemas.microsoft.com/office/powerpoint/2012/main" timeZoneBias="-540"/>
      </p:ext>
    </p:extLst>
  </p:cm>
</p:cmLst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danawa.com/corp/prcenter/ci.html?snb=2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danawa.com/corp/prcenter/ci.html?snb=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  </a:t>
          </a:r>
          <a:r>
            <a:rPr lang="ko-KR" altLang="en-US" sz="1600" b="1" baseline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r>
            <a:rPr lang="ko-KR" altLang="en-US" sz="1600" b="1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1" baseline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  </a:t>
          </a:r>
          <a:r>
            <a:rPr lang="en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http://</a:t>
          </a:r>
          <a:r>
            <a:rPr lang="en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www.danawa.com</a:t>
          </a:r>
          <a:r>
            <a:rPr lang="en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신제품 소식 및 사용자 </a:t>
          </a:r>
          <a:r>
            <a:rPr lang="ko-KR" altLang="en-US" sz="1400" b="1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리뷰안내</a:t>
          </a:r>
          <a:r>
            <a: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전자기기</a:t>
          </a:r>
          <a:r>
            <a: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생필품 등을 판매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다양한 제품을 구매하고자 하는 소비자</a:t>
          </a:r>
          <a:r>
            <a: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인터넷을 통한 구매를 할 수 있는 이 </a:t>
          </a:r>
          <a:r>
            <a:rPr lang="en-US" altLang="ko-KR" sz="14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i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i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sym typeface="Wingdings" pitchFamily="2" charset="2"/>
            </a:rPr>
            <a:t></a:t>
          </a:r>
          <a:r>
            <a:rPr lang="ko-KR" altLang="en-US" sz="1100" b="0" i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sym typeface="Wingdings" pitchFamily="2" charset="2"/>
            </a:rPr>
            <a:t> 이에 </a:t>
          </a:r>
          <a:r>
            <a:rPr lang="en-US" altLang="ko-KR" sz="1100" b="0" i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sym typeface="Wingdings" pitchFamily="2" charset="2"/>
            </a:rPr>
            <a:t>________</a:t>
          </a:r>
          <a:r>
            <a:rPr lang="ko-KR" altLang="en-US" sz="1100" b="0" i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sym typeface="Wingdings" pitchFamily="2" charset="2"/>
            </a:rPr>
            <a:t> 사이트 기준을 참고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</a:p>
        <a:p>
          <a:pPr latinLnBrk="1"/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			</a:t>
          </a:r>
          <a:r>
            <a:rPr lang="ko-KR" altLang="en-US" sz="1100" b="0" i="0" u="none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r>
            <a:rPr lang="ko-KR" altLang="en-US" sz="1100" b="0" i="0" u="none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로고 사용 가이드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</a:t>
          </a:r>
          <a:r>
            <a:rPr lang="en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hlinkClick xmlns:r="http://schemas.openxmlformats.org/officeDocument/2006/relationships" r:id="rId1"/>
            </a:rPr>
            <a:t>https://www.danawa.com/corp/prcenter/ci.html?snb=2</a:t>
          </a:r>
          <a:endParaRPr lang="en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latinLnBrk="1"/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 </a:t>
          </a:r>
          <a:endParaRPr lang="en-US" altLang="ko-KR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latinLnBrk="1"/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 custLinFactNeighborX="852" custLinFactNeighborY="-9781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과거 컴퓨터 </a:t>
          </a:r>
          <a:r>
            <a:rPr lang="ko-KR" altLang="en-US" sz="1100" b="1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제품위주의</a:t>
          </a:r>
          <a:r>
            <a: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사이트에서 종합 포털 쇼핑몰의 </a:t>
          </a:r>
          <a:r>
            <a:rPr lang="ko-KR" altLang="en-US" sz="1100" b="1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재변화를</a:t>
          </a:r>
          <a:r>
            <a: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추구하지만</a:t>
          </a:r>
          <a:r>
            <a: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전체 디자인이 기존 다른 쇼핑몰 사이트와 크게 다르지 않고</a:t>
          </a:r>
          <a:r>
            <a: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특색이 적어 새로운 디자인으로 재구성하기 위해 </a:t>
          </a:r>
          <a:r>
            <a: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1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사회에 다양한 정보를 원활하게 제공할 수 있도록 새로운 사이트 구축을 통해 다양한 소비자 유입</a:t>
          </a:r>
          <a:r>
            <a: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더 나은 </a:t>
          </a:r>
          <a:r>
            <a:rPr lang="ko-KR" altLang="en-US" sz="1100" b="1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웹페이지</a:t>
          </a:r>
          <a:r>
            <a: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구축 </a:t>
          </a:r>
          <a:r>
            <a: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1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1280px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기준 그 이상의 화면의 크기를 가지는 기기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반응협웹페이지 구성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흰색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파란색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녹색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회색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etc. 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단순하게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화려하게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남성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리뷰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유투브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,…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1699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699"/>
          <a:ext cx="1936840" cy="3477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1699"/>
        <a:ext cx="1936840" cy="3477479"/>
      </dsp:txXfrm>
    </dsp:sp>
    <dsp:sp modelId="{B292DB37-5DAC-4239-B187-DFD8D1E45EBC}">
      <dsp:nvSpPr>
        <dsp:cNvPr id="0" name=""/>
        <dsp:cNvSpPr/>
      </dsp:nvSpPr>
      <dsp:spPr>
        <a:xfrm>
          <a:off x="2082103" y="48733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  </a:t>
          </a:r>
          <a:r>
            <a:rPr lang="ko-KR" altLang="en-US" sz="1600" b="1" kern="1200" baseline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r>
            <a:rPr lang="ko-KR" altLang="en-US" sz="1600" b="1" kern="1200" baseline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1" kern="1200" baseline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8733"/>
        <a:ext cx="7602097" cy="637935"/>
      </dsp:txXfrm>
    </dsp:sp>
    <dsp:sp modelId="{4110832E-0718-476E-A490-037F526FEE32}">
      <dsp:nvSpPr>
        <dsp:cNvPr id="0" name=""/>
        <dsp:cNvSpPr/>
      </dsp:nvSpPr>
      <dsp:spPr>
        <a:xfrm>
          <a:off x="1936840" y="68666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3703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  </a:t>
          </a:r>
          <a:r>
            <a:rPr lang="en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http://</a:t>
          </a:r>
          <a:r>
            <a:rPr lang="en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www.danawa.com</a:t>
          </a:r>
          <a:r>
            <a:rPr lang="en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3703"/>
        <a:ext cx="7602097" cy="637935"/>
      </dsp:txXfrm>
    </dsp:sp>
    <dsp:sp modelId="{AD911FAF-521A-4820-A828-D3E3718C95AE}">
      <dsp:nvSpPr>
        <dsp:cNvPr id="0" name=""/>
        <dsp:cNvSpPr/>
      </dsp:nvSpPr>
      <dsp:spPr>
        <a:xfrm>
          <a:off x="1936840" y="137163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672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신제품 소식 및 사용자 </a:t>
          </a:r>
          <a:r>
            <a:rPr lang="ko-KR" altLang="en-US" sz="1400" b="1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리뷰안내</a:t>
          </a:r>
          <a:r>
            <a:rPr lang="en-US" altLang="ko-KR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전자기기</a:t>
          </a:r>
          <a:r>
            <a:rPr lang="en-US" altLang="ko-KR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생필품 등을 판매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418672"/>
        <a:ext cx="7602097" cy="637935"/>
      </dsp:txXfrm>
    </dsp:sp>
    <dsp:sp modelId="{CF05C026-DB91-43DB-A06E-46B09EDF745D}">
      <dsp:nvSpPr>
        <dsp:cNvPr id="0" name=""/>
        <dsp:cNvSpPr/>
      </dsp:nvSpPr>
      <dsp:spPr>
        <a:xfrm>
          <a:off x="1936840" y="205660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642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다양한 제품을 구매하고자 하는 소비자</a:t>
          </a:r>
          <a:r>
            <a:rPr lang="en-US" altLang="ko-KR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인터넷을 통한 구매를 할 수 있는 이 </a:t>
          </a:r>
          <a:r>
            <a:rPr lang="en-US" altLang="ko-KR" sz="14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103642"/>
        <a:ext cx="7602097" cy="637935"/>
      </dsp:txXfrm>
    </dsp:sp>
    <dsp:sp modelId="{D235D982-58AD-4B15-9D8D-F549E4F32805}">
      <dsp:nvSpPr>
        <dsp:cNvPr id="0" name=""/>
        <dsp:cNvSpPr/>
      </dsp:nvSpPr>
      <dsp:spPr>
        <a:xfrm>
          <a:off x="1936840" y="274157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96603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i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i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sym typeface="Wingdings" pitchFamily="2" charset="2"/>
            </a:rPr>
            <a:t></a:t>
          </a:r>
          <a:r>
            <a:rPr lang="ko-KR" altLang="en-US" sz="1100" b="0" i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sym typeface="Wingdings" pitchFamily="2" charset="2"/>
            </a:rPr>
            <a:t> 이에 </a:t>
          </a:r>
          <a:r>
            <a:rPr lang="en-US" altLang="ko-KR" sz="1100" b="0" i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sym typeface="Wingdings" pitchFamily="2" charset="2"/>
            </a:rPr>
            <a:t>________</a:t>
          </a:r>
          <a:r>
            <a:rPr lang="ko-KR" altLang="en-US" sz="1100" b="0" i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sym typeface="Wingdings" pitchFamily="2" charset="2"/>
            </a:rPr>
            <a:t> 사이트 기준을 참고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			</a:t>
          </a:r>
          <a:r>
            <a:rPr lang="ko-KR" altLang="en-US" sz="1100" b="0" i="0" u="none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r>
            <a:rPr lang="ko-KR" altLang="en-US" sz="1100" b="0" i="0" u="none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로고 사용 가이드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</a:t>
          </a:r>
          <a:r>
            <a:rPr lang="en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hlinkClick xmlns:r="http://schemas.openxmlformats.org/officeDocument/2006/relationships" r:id="rId1"/>
            </a:rPr>
            <a:t>https://www.danawa.com/corp/prcenter/ci.html?snb=2</a:t>
          </a:r>
          <a:endParaRPr lang="en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 </a:t>
          </a:r>
          <a:endParaRPr lang="en-US" altLang="ko-KR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696603"/>
        <a:ext cx="7602097" cy="637935"/>
      </dsp:txXfrm>
    </dsp:sp>
    <dsp:sp modelId="{D0A004F4-AD23-44AD-ADB5-BAD672B8AB1E}">
      <dsp:nvSpPr>
        <dsp:cNvPr id="0" name=""/>
        <dsp:cNvSpPr/>
      </dsp:nvSpPr>
      <dsp:spPr>
        <a:xfrm>
          <a:off x="1936840" y="342654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과거 컴퓨터 </a:t>
          </a:r>
          <a:r>
            <a:rPr lang="ko-KR" altLang="en-US" sz="1100" b="1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제품위주의</a:t>
          </a:r>
          <a:r>
            <a:rPr lang="ko-KR" alt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사이트에서 종합 포털 쇼핑몰의 </a:t>
          </a:r>
          <a:r>
            <a:rPr lang="ko-KR" altLang="en-US" sz="1100" b="1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재변화를</a:t>
          </a:r>
          <a:r>
            <a:rPr lang="ko-KR" alt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추구하지만</a:t>
          </a:r>
          <a:r>
            <a:rPr lang="en-US" altLang="ko-KR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전체 디자인이 기존 다른 쇼핑몰 사이트와 크게 다르지 않고</a:t>
          </a:r>
          <a:r>
            <a:rPr lang="en-US" altLang="ko-KR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특색이 적어 새로운 디자인으로 재구성하기 위해 </a:t>
          </a:r>
          <a:r>
            <a:rPr lang="en-US" altLang="ko-KR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1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사회에 다양한 정보를 원활하게 제공할 수 있도록 새로운 사이트 구축을 통해 다양한 소비자 유입</a:t>
          </a:r>
          <a:r>
            <a:rPr lang="en-US" altLang="ko-KR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더 나은 </a:t>
          </a:r>
          <a:r>
            <a:rPr lang="ko-KR" altLang="en-US" sz="1100" b="1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웹페이지</a:t>
          </a:r>
          <a:r>
            <a:rPr lang="ko-KR" alt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구축 </a:t>
          </a:r>
          <a:r>
            <a:rPr lang="en-US" altLang="ko-KR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1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1280px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기준 그 이상의 화면의 크기를 가지는 기기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반응협웹페이지 구성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흰색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파란색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녹색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회색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etc. 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단순하게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화려하게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남성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리뷰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유투브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,…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27A8E-2FC2-A04E-857C-57B25E647E38}" type="datetimeFigureOut">
              <a:rPr kumimoji="1" lang="ko-Kore-KR" altLang="en-US" smtClean="0"/>
              <a:t>2021. 9. 6.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CF703-4CC3-A54D-AB71-35A10BA1D5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592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CF703-4CC3-A54D-AB71-35A10BA1D555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625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CF703-4CC3-A54D-AB71-35A10BA1D55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1172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CF703-4CC3-A54D-AB71-35A10BA1D55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1476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CF703-4CC3-A54D-AB71-35A10BA1D55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5138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CF703-4CC3-A54D-AB71-35A10BA1D555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7478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CF703-4CC3-A54D-AB71-35A10BA1D55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1194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CF703-4CC3-A54D-AB71-35A10BA1D55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575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2021. 9. 6.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2021. 9. 6.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000</a:t>
            </a:r>
            <a:r>
              <a:rPr lang="ko-KR" altLang="en-US" sz="4800" dirty="0"/>
              <a:t>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00345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제품을 홍보하는 인플루언서들이 홍보들이 너무 과대광고 같다</a:t>
                      </a:r>
                      <a:r>
                        <a:rPr lang="en-US" altLang="ko-KR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필요에 맞게 해줬으면</a:t>
                      </a:r>
                      <a:r>
                        <a:rPr lang="en-US" altLang="ko-KR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r>
                        <a:rPr lang="ko-KR" altLang="en-US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100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김요구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40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남성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차박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서울 강남구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연 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4000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평소 컴퓨터와 함께하는 생활이 많은 직업을 가진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김요구씨는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나홀로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차박하는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것을 좋아한다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증권맨인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김요구씨는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회사의 생활과 좀 다른 라이프 스타일을 원한다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그래서 이번에는 평상시 좋아하는 캠핑을 </a:t>
                      </a: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나홀로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차박을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하려고한다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최근에 랜턴과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몇가지 장비들이 교체해야하는 상황에 괜찮은 장비가 없는지 찾아보려 사이트를 방문했는데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사이트에서 홍보하는 인플루언서들의 상품들이 대부분 단점이나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사용상의 문제점보다는 과대광고를 하는 것이 많아 보여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객관성이 떨어져 보인다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 나은 상품들을 홍보하는 내용이면 좋을 텐데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상품을 판매 비교하는 곳인지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아님 유튜브 홍보인것인지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사려하는 상품을 명확하게 체크할 수 있는 내용이 있으면 좋겠다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84846-BA6E-944C-ADC7-DF501BCC6961}"/>
              </a:ext>
            </a:extLst>
          </p:cNvPr>
          <p:cNvSpPr txBox="1"/>
          <p:nvPr/>
        </p:nvSpPr>
        <p:spPr>
          <a:xfrm rot="20699810">
            <a:off x="9758" y="1708664"/>
            <a:ext cx="22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highlight>
                  <a:srgbClr val="FFFF00"/>
                </a:highlight>
              </a:rPr>
              <a:t>선생님</a:t>
            </a:r>
            <a:r>
              <a:rPr kumimoji="1" lang="ko-KR" altLang="en-US" dirty="0">
                <a:highlight>
                  <a:srgbClr val="FFFF00"/>
                </a:highlight>
              </a:rPr>
              <a:t> 예시</a:t>
            </a:r>
            <a:r>
              <a:rPr kumimoji="1" lang="en-US" altLang="ko-KR" dirty="0">
                <a:highlight>
                  <a:srgbClr val="FFFF00"/>
                </a:highlight>
              </a:rPr>
              <a:t>!!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DD887-9BF8-B64F-AA92-EEADE1C526A9}"/>
              </a:ext>
            </a:extLst>
          </p:cNvPr>
          <p:cNvSpPr txBox="1"/>
          <p:nvPr/>
        </p:nvSpPr>
        <p:spPr>
          <a:xfrm>
            <a:off x="26894" y="2360631"/>
            <a:ext cx="1270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highlight>
                  <a:srgbClr val="2AB9C7"/>
                </a:highlight>
              </a:rPr>
              <a:t>팁</a:t>
            </a:r>
            <a:r>
              <a:rPr kumimoji="1" lang="en-US" altLang="ko-Kore-KR" sz="1200" dirty="0">
                <a:highlight>
                  <a:srgbClr val="2AB9C7"/>
                </a:highlight>
              </a:rPr>
              <a:t>!</a:t>
            </a:r>
            <a:r>
              <a:rPr kumimoji="1" lang="ko-KR" altLang="en-US" sz="1200" dirty="0">
                <a:highlight>
                  <a:srgbClr val="2AB9C7"/>
                </a:highlight>
              </a:rPr>
              <a:t> </a:t>
            </a:r>
            <a:endParaRPr kumimoji="1" lang="en-US" altLang="ko-KR" sz="1200" dirty="0">
              <a:highlight>
                <a:srgbClr val="2AB9C7"/>
              </a:highlight>
            </a:endParaRPr>
          </a:p>
          <a:p>
            <a:r>
              <a:rPr kumimoji="1" lang="ko-KR" altLang="en-US" sz="1200" dirty="0">
                <a:highlight>
                  <a:srgbClr val="2AB9C7"/>
                </a:highlight>
              </a:rPr>
              <a:t>소비자는 그래서 </a:t>
            </a:r>
            <a:r>
              <a:rPr kumimoji="1" lang="en-US" altLang="ko-KR" sz="1200" dirty="0">
                <a:highlight>
                  <a:srgbClr val="2AB9C7"/>
                </a:highlight>
              </a:rPr>
              <a:t>~~~</a:t>
            </a:r>
            <a:r>
              <a:rPr kumimoji="1" lang="ko-KR" altLang="en-US" sz="1200" dirty="0" err="1">
                <a:highlight>
                  <a:srgbClr val="2AB9C7"/>
                </a:highlight>
              </a:rPr>
              <a:t>를</a:t>
            </a:r>
            <a:r>
              <a:rPr kumimoji="1" lang="ko-KR" altLang="en-US" sz="1200" dirty="0">
                <a:highlight>
                  <a:srgbClr val="2AB9C7"/>
                </a:highlight>
              </a:rPr>
              <a:t> 원한다고 딱 알려주기</a:t>
            </a:r>
            <a:r>
              <a:rPr kumimoji="1" lang="en-US" altLang="ko-KR" sz="1200" dirty="0">
                <a:highlight>
                  <a:srgbClr val="2AB9C7"/>
                </a:highlight>
              </a:rPr>
              <a:t>!</a:t>
            </a:r>
            <a:r>
              <a:rPr kumimoji="1" lang="ko-KR" altLang="en-US" sz="1200" dirty="0">
                <a:highlight>
                  <a:srgbClr val="2AB9C7"/>
                </a:highlight>
              </a:rPr>
              <a:t> 명확하고 명료하게</a:t>
            </a:r>
            <a:r>
              <a:rPr kumimoji="1" lang="en-US" altLang="ko-KR" sz="1200" dirty="0">
                <a:highlight>
                  <a:srgbClr val="2AB9C7"/>
                </a:highlight>
              </a:rPr>
              <a:t>!</a:t>
            </a:r>
            <a:r>
              <a:rPr kumimoji="1" lang="ko-KR" altLang="en-US" sz="1200" dirty="0">
                <a:highlight>
                  <a:srgbClr val="2AB9C7"/>
                </a:highlight>
              </a:rPr>
              <a:t> </a:t>
            </a:r>
            <a:endParaRPr kumimoji="1" lang="ko-Kore-KR" altLang="en-US" sz="1200" dirty="0">
              <a:highlight>
                <a:srgbClr val="2AB9C7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4567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87550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페이지에 내가 원하는 상품은 대체 어떻게 파악하나요</a:t>
                      </a:r>
                      <a:r>
                        <a:rPr lang="en-US" altLang="ko-KR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r>
                        <a:rPr lang="ko-KR" altLang="en-US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너무 복잡해요</a:t>
                      </a:r>
                      <a:r>
                        <a:rPr lang="en-US" altLang="ko-KR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여성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05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05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i="1" kern="0" spc="-80" dirty="0">
                          <a:solidFill>
                            <a:srgbClr val="4C4C4C"/>
                          </a:solidFill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1100" b="1" i="1" kern="0" spc="-80" dirty="0">
                          <a:solidFill>
                            <a:srgbClr val="4C4C4C"/>
                          </a:solidFill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생략 </a:t>
                      </a:r>
                      <a:r>
                        <a:rPr lang="en-US" altLang="ko-KR" sz="1100" b="1" i="1" kern="0" spc="-80" dirty="0">
                          <a:solidFill>
                            <a:srgbClr val="4C4C4C"/>
                          </a:solidFill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100" b="1" i="1" kern="0" spc="-80" dirty="0">
                          <a:solidFill>
                            <a:srgbClr val="4C4C4C"/>
                          </a:solidFill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뒷장에서 그래서 어떻게 결론을 내리는지 확인하기</a:t>
                      </a:r>
                      <a:r>
                        <a:rPr lang="en-US" altLang="ko-KR" sz="1100" b="1" i="1" kern="0" spc="-80" dirty="0">
                          <a:solidFill>
                            <a:srgbClr val="4C4C4C"/>
                          </a:solidFill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!!!</a:t>
                      </a:r>
                      <a:r>
                        <a:rPr lang="en-US" altLang="ko-KR" sz="1100" b="1" i="1" kern="0" spc="-80" dirty="0">
                          <a:solidFill>
                            <a:srgbClr val="4C4C4C"/>
                          </a:solidFill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100" b="1" i="1" kern="0" spc="-80" dirty="0">
                          <a:solidFill>
                            <a:srgbClr val="4C4C4C"/>
                          </a:solidFill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i="1" kern="0" spc="-80" dirty="0">
                        <a:solidFill>
                          <a:srgbClr val="4C4C4C"/>
                        </a:solidFill>
                        <a:effectLst/>
                        <a:highlight>
                          <a:srgbClr val="00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84846-BA6E-944C-ADC7-DF501BCC6961}"/>
              </a:ext>
            </a:extLst>
          </p:cNvPr>
          <p:cNvSpPr txBox="1"/>
          <p:nvPr/>
        </p:nvSpPr>
        <p:spPr>
          <a:xfrm rot="20699810">
            <a:off x="9758" y="1708664"/>
            <a:ext cx="22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highlight>
                  <a:srgbClr val="FFFF00"/>
                </a:highlight>
              </a:rPr>
              <a:t>선생님</a:t>
            </a:r>
            <a:r>
              <a:rPr kumimoji="1" lang="ko-KR" altLang="en-US" dirty="0">
                <a:highlight>
                  <a:srgbClr val="FFFF00"/>
                </a:highlight>
              </a:rPr>
              <a:t> 예시</a:t>
            </a:r>
            <a:r>
              <a:rPr kumimoji="1" lang="en-US" altLang="ko-KR" dirty="0">
                <a:highlight>
                  <a:srgbClr val="FFFF00"/>
                </a:highlight>
              </a:rPr>
              <a:t>!!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DD887-9BF8-B64F-AA92-EEADE1C526A9}"/>
              </a:ext>
            </a:extLst>
          </p:cNvPr>
          <p:cNvSpPr txBox="1"/>
          <p:nvPr/>
        </p:nvSpPr>
        <p:spPr>
          <a:xfrm>
            <a:off x="26894" y="2360631"/>
            <a:ext cx="1270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highlight>
                  <a:srgbClr val="2AB9C7"/>
                </a:highlight>
              </a:rPr>
              <a:t>팁</a:t>
            </a:r>
            <a:r>
              <a:rPr kumimoji="1" lang="en-US" altLang="ko-Kore-KR" sz="1200" dirty="0">
                <a:highlight>
                  <a:srgbClr val="2AB9C7"/>
                </a:highlight>
              </a:rPr>
              <a:t>!</a:t>
            </a:r>
            <a:r>
              <a:rPr kumimoji="1" lang="ko-KR" altLang="en-US" sz="1200" dirty="0">
                <a:highlight>
                  <a:srgbClr val="2AB9C7"/>
                </a:highlight>
              </a:rPr>
              <a:t> </a:t>
            </a:r>
            <a:endParaRPr kumimoji="1" lang="en-US" altLang="ko-KR" sz="1200" dirty="0">
              <a:highlight>
                <a:srgbClr val="2AB9C7"/>
              </a:highlight>
            </a:endParaRPr>
          </a:p>
          <a:p>
            <a:r>
              <a:rPr kumimoji="1" lang="ko-KR" altLang="en-US" sz="1200" dirty="0">
                <a:highlight>
                  <a:srgbClr val="2AB9C7"/>
                </a:highlight>
              </a:rPr>
              <a:t>소비자는 그래서 </a:t>
            </a:r>
            <a:r>
              <a:rPr kumimoji="1" lang="en-US" altLang="ko-KR" sz="1200" dirty="0">
                <a:highlight>
                  <a:srgbClr val="2AB9C7"/>
                </a:highlight>
              </a:rPr>
              <a:t>~~~</a:t>
            </a:r>
            <a:r>
              <a:rPr kumimoji="1" lang="ko-KR" altLang="en-US" sz="1200" dirty="0" err="1">
                <a:highlight>
                  <a:srgbClr val="2AB9C7"/>
                </a:highlight>
              </a:rPr>
              <a:t>를</a:t>
            </a:r>
            <a:r>
              <a:rPr kumimoji="1" lang="ko-KR" altLang="en-US" sz="1200" dirty="0">
                <a:highlight>
                  <a:srgbClr val="2AB9C7"/>
                </a:highlight>
              </a:rPr>
              <a:t> 원한다고 딱 알려주기</a:t>
            </a:r>
            <a:r>
              <a:rPr kumimoji="1" lang="en-US" altLang="ko-KR" sz="1200" dirty="0">
                <a:highlight>
                  <a:srgbClr val="2AB9C7"/>
                </a:highlight>
              </a:rPr>
              <a:t>!</a:t>
            </a:r>
            <a:r>
              <a:rPr kumimoji="1" lang="ko-KR" altLang="en-US" sz="1200" dirty="0">
                <a:highlight>
                  <a:srgbClr val="2AB9C7"/>
                </a:highlight>
              </a:rPr>
              <a:t> 명확하고 명료하게</a:t>
            </a:r>
            <a:r>
              <a:rPr kumimoji="1" lang="en-US" altLang="ko-KR" sz="1200" dirty="0">
                <a:highlight>
                  <a:srgbClr val="2AB9C7"/>
                </a:highlight>
              </a:rPr>
              <a:t>!</a:t>
            </a:r>
            <a:r>
              <a:rPr kumimoji="1" lang="ko-KR" altLang="en-US" sz="1200" dirty="0">
                <a:highlight>
                  <a:srgbClr val="2AB9C7"/>
                </a:highlight>
              </a:rPr>
              <a:t> </a:t>
            </a:r>
            <a:endParaRPr kumimoji="1" lang="ko-Kore-KR" altLang="en-US" sz="1200" dirty="0">
              <a:highlight>
                <a:srgbClr val="2AB9C7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1532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970292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사이트를 기존과 다르게 정리되어 찾기 편하고</a:t>
                      </a:r>
                      <a:r>
                        <a:rPr lang="en-US" altLang="ko-KR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 및 조건을 쉽게 인식할 수 있도록 하며</a:t>
                      </a:r>
                      <a:r>
                        <a:rPr lang="en-US" altLang="ko-KR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다양한 인플루언서들의 추천 상품을 별도로 카테고리로 분류하여 홍보 가능하도록 처리</a:t>
                      </a:r>
                      <a:r>
                        <a:rPr lang="en-US" altLang="ko-KR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5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37785"/>
              </p:ext>
            </p:extLst>
          </p:nvPr>
        </p:nvGraphicFramePr>
        <p:xfrm>
          <a:off x="1147118" y="2055875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97752" y="23337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FFC-453F-0842-8C5C-EC8840C43D1B}"/>
              </a:ext>
            </a:extLst>
          </p:cNvPr>
          <p:cNvSpPr txBox="1"/>
          <p:nvPr/>
        </p:nvSpPr>
        <p:spPr>
          <a:xfrm>
            <a:off x="1260095" y="269340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F1705-C63A-0C45-91E4-C89ECA734453}"/>
              </a:ext>
            </a:extLst>
          </p:cNvPr>
          <p:cNvSpPr txBox="1"/>
          <p:nvPr/>
        </p:nvSpPr>
        <p:spPr>
          <a:xfrm>
            <a:off x="2131825" y="269340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0C178-A9A6-0043-B845-0F4B54AD1847}"/>
              </a:ext>
            </a:extLst>
          </p:cNvPr>
          <p:cNvSpPr txBox="1"/>
          <p:nvPr/>
        </p:nvSpPr>
        <p:spPr>
          <a:xfrm>
            <a:off x="3003555" y="270141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5C1BA3-5A8C-8C4A-B539-AEE5E1433953}"/>
              </a:ext>
            </a:extLst>
          </p:cNvPr>
          <p:cNvSpPr txBox="1"/>
          <p:nvPr/>
        </p:nvSpPr>
        <p:spPr>
          <a:xfrm>
            <a:off x="1269502" y="308272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TV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29ADFD-EC5A-264D-9659-D720BD3034ED}"/>
              </a:ext>
            </a:extLst>
          </p:cNvPr>
          <p:cNvSpPr txBox="1"/>
          <p:nvPr/>
        </p:nvSpPr>
        <p:spPr>
          <a:xfrm>
            <a:off x="6904296" y="317790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체험단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461A24-20D5-4244-89D3-0CE012648933}"/>
              </a:ext>
            </a:extLst>
          </p:cNvPr>
          <p:cNvSpPr txBox="1"/>
          <p:nvPr/>
        </p:nvSpPr>
        <p:spPr>
          <a:xfrm>
            <a:off x="2131825" y="308272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자동차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1F2307-F51F-EE4D-911B-85E9134D5E48}"/>
              </a:ext>
            </a:extLst>
          </p:cNvPr>
          <p:cNvSpPr txBox="1"/>
          <p:nvPr/>
        </p:nvSpPr>
        <p:spPr>
          <a:xfrm>
            <a:off x="8538165" y="427299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BEAF5F-ADFE-1D44-A462-CD830B4DD8DF}"/>
              </a:ext>
            </a:extLst>
          </p:cNvPr>
          <p:cNvSpPr txBox="1"/>
          <p:nvPr/>
        </p:nvSpPr>
        <p:spPr>
          <a:xfrm>
            <a:off x="3003554" y="3569970"/>
            <a:ext cx="963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아웃도어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718109-CC60-CC48-95DC-66261E79642E}"/>
              </a:ext>
            </a:extLst>
          </p:cNvPr>
          <p:cNvSpPr txBox="1"/>
          <p:nvPr/>
        </p:nvSpPr>
        <p:spPr>
          <a:xfrm>
            <a:off x="6158362" y="4020194"/>
            <a:ext cx="963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아웃도어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E84432-9994-7043-815F-D626454DD726}"/>
              </a:ext>
            </a:extLst>
          </p:cNvPr>
          <p:cNvSpPr txBox="1"/>
          <p:nvPr/>
        </p:nvSpPr>
        <p:spPr>
          <a:xfrm>
            <a:off x="2317866" y="348678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쇼핑몰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DE39C0-AC58-F041-AD8C-87F7CB42FED4}"/>
              </a:ext>
            </a:extLst>
          </p:cNvPr>
          <p:cNvSpPr txBox="1"/>
          <p:nvPr/>
        </p:nvSpPr>
        <p:spPr>
          <a:xfrm>
            <a:off x="3003555" y="308272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체험단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551E0C-887E-7044-9991-3C02B880C40B}"/>
              </a:ext>
            </a:extLst>
          </p:cNvPr>
          <p:cNvSpPr txBox="1"/>
          <p:nvPr/>
        </p:nvSpPr>
        <p:spPr>
          <a:xfrm>
            <a:off x="7747723" y="365439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쇼핑몰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057CCF-F698-0149-BA8F-B93E2C868BA9}"/>
              </a:ext>
            </a:extLst>
          </p:cNvPr>
          <p:cNvSpPr txBox="1"/>
          <p:nvPr/>
        </p:nvSpPr>
        <p:spPr>
          <a:xfrm>
            <a:off x="2977904" y="4005672"/>
            <a:ext cx="963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가격비교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638DB3-9915-1546-B1A3-CD6E254AB4F0}"/>
              </a:ext>
            </a:extLst>
          </p:cNvPr>
          <p:cNvSpPr txBox="1"/>
          <p:nvPr/>
        </p:nvSpPr>
        <p:spPr>
          <a:xfrm>
            <a:off x="7903975" y="3370674"/>
            <a:ext cx="963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가격비교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DC72C8-71E1-614D-9007-379948AAA743}"/>
              </a:ext>
            </a:extLst>
          </p:cNvPr>
          <p:cNvSpPr txBox="1"/>
          <p:nvPr/>
        </p:nvSpPr>
        <p:spPr>
          <a:xfrm>
            <a:off x="8845602" y="344981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TV</a:t>
            </a:r>
            <a:endParaRPr lang="ko-KR" altLang="en-US" sz="12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E491506-BD4C-8945-A067-C6A243F7C953}"/>
              </a:ext>
            </a:extLst>
          </p:cNvPr>
          <p:cNvSpPr/>
          <p:nvPr/>
        </p:nvSpPr>
        <p:spPr>
          <a:xfrm>
            <a:off x="8054075" y="3763780"/>
            <a:ext cx="1235604" cy="12117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89AD41B-9612-7247-B99A-E28E6DDF6753}"/>
              </a:ext>
            </a:extLst>
          </p:cNvPr>
          <p:cNvSpPr/>
          <p:nvPr/>
        </p:nvSpPr>
        <p:spPr>
          <a:xfrm>
            <a:off x="6960455" y="2964105"/>
            <a:ext cx="1235604" cy="12117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51B406-A00B-0F45-9AEF-0235C33AA0D5}"/>
              </a:ext>
            </a:extLst>
          </p:cNvPr>
          <p:cNvSpPr txBox="1"/>
          <p:nvPr/>
        </p:nvSpPr>
        <p:spPr>
          <a:xfrm>
            <a:off x="7005312" y="393139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자동차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C6D1F0-94CE-B74A-AE72-BE89AB9D901E}"/>
              </a:ext>
            </a:extLst>
          </p:cNvPr>
          <p:cNvCxnSpPr>
            <a:cxnSpLocks/>
          </p:cNvCxnSpPr>
          <p:nvPr/>
        </p:nvCxnSpPr>
        <p:spPr>
          <a:xfrm flipH="1" flipV="1">
            <a:off x="7533880" y="3514378"/>
            <a:ext cx="1004285" cy="644316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D68F61-BEC3-B046-9231-4177AB0F008C}"/>
              </a:ext>
            </a:extLst>
          </p:cNvPr>
          <p:cNvSpPr txBox="1"/>
          <p:nvPr/>
        </p:nvSpPr>
        <p:spPr>
          <a:xfrm>
            <a:off x="1095830" y="0"/>
            <a:ext cx="6595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highlight>
                  <a:srgbClr val="00FF00"/>
                </a:highlight>
              </a:rPr>
              <a:t>Cf. </a:t>
            </a:r>
            <a:r>
              <a:rPr kumimoji="1" lang="ko-KR" altLang="en-US" sz="1400" dirty="0">
                <a:highlight>
                  <a:srgbClr val="00FF00"/>
                </a:highlight>
              </a:rPr>
              <a:t>매트릭스 데이터 분석법</a:t>
            </a:r>
            <a:r>
              <a:rPr kumimoji="1" lang="en-US" altLang="ko-KR" sz="1400" dirty="0">
                <a:highlight>
                  <a:srgbClr val="00FF00"/>
                </a:highlight>
              </a:rPr>
              <a:t>,</a:t>
            </a:r>
            <a:r>
              <a:rPr kumimoji="1" lang="ko-KR" altLang="en-US" sz="1400" dirty="0">
                <a:highlight>
                  <a:srgbClr val="00FF00"/>
                </a:highlight>
              </a:rPr>
              <a:t> 정적</a:t>
            </a:r>
            <a:r>
              <a:rPr kumimoji="1" lang="en-US" altLang="ko-KR" sz="1400" dirty="0">
                <a:highlight>
                  <a:srgbClr val="00FF00"/>
                </a:highlight>
              </a:rPr>
              <a:t>/</a:t>
            </a:r>
            <a:r>
              <a:rPr kumimoji="1" lang="ko-KR" altLang="en-US" sz="1400" dirty="0">
                <a:highlight>
                  <a:srgbClr val="00FF00"/>
                </a:highlight>
              </a:rPr>
              <a:t>동적 분석 기법</a:t>
            </a:r>
            <a:endParaRPr kumimoji="1" lang="ko-Kore-KR" altLang="en-US" sz="1400" dirty="0">
              <a:highlight>
                <a:srgbClr val="00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A4D88F-A59A-D843-9F59-17A5A45EFC2D}"/>
              </a:ext>
            </a:extLst>
          </p:cNvPr>
          <p:cNvSpPr txBox="1"/>
          <p:nvPr/>
        </p:nvSpPr>
        <p:spPr>
          <a:xfrm>
            <a:off x="2176161" y="3951271"/>
            <a:ext cx="963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가전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2F8DFA-6201-FC40-A350-A887FAD01A89}"/>
              </a:ext>
            </a:extLst>
          </p:cNvPr>
          <p:cNvSpPr txBox="1"/>
          <p:nvPr/>
        </p:nvSpPr>
        <p:spPr>
          <a:xfrm>
            <a:off x="8233113" y="3883558"/>
            <a:ext cx="963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가전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68F9E7-055E-7D4B-83FE-C06C7BB92654}"/>
              </a:ext>
            </a:extLst>
          </p:cNvPr>
          <p:cNvSpPr txBox="1"/>
          <p:nvPr/>
        </p:nvSpPr>
        <p:spPr>
          <a:xfrm>
            <a:off x="8100820" y="420838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TV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608479-F590-864D-9532-164A2077B262}"/>
              </a:ext>
            </a:extLst>
          </p:cNvPr>
          <p:cNvSpPr txBox="1"/>
          <p:nvPr/>
        </p:nvSpPr>
        <p:spPr>
          <a:xfrm>
            <a:off x="8249468" y="454011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컴퓨터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55B077-FAF7-B447-8565-CACC18848F47}"/>
              </a:ext>
            </a:extLst>
          </p:cNvPr>
          <p:cNvSpPr/>
          <p:nvPr/>
        </p:nvSpPr>
        <p:spPr>
          <a:xfrm rot="341076">
            <a:off x="2823169" y="3850608"/>
            <a:ext cx="1235604" cy="12117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020C05-9DB9-C04F-8D6A-12C045929DA9}"/>
              </a:ext>
            </a:extLst>
          </p:cNvPr>
          <p:cNvSpPr/>
          <p:nvPr/>
        </p:nvSpPr>
        <p:spPr>
          <a:xfrm rot="341076">
            <a:off x="1701115" y="3033791"/>
            <a:ext cx="1235604" cy="12117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BA3AE0-BAD4-A84B-9167-4C467424FFA2}"/>
              </a:ext>
            </a:extLst>
          </p:cNvPr>
          <p:cNvCxnSpPr>
            <a:cxnSpLocks/>
          </p:cNvCxnSpPr>
          <p:nvPr/>
        </p:nvCxnSpPr>
        <p:spPr>
          <a:xfrm rot="341076" flipH="1" flipV="1">
            <a:off x="2302974" y="3601206"/>
            <a:ext cx="1004285" cy="64431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C171D63-C4CB-004D-BC59-49196AF72E6A}"/>
              </a:ext>
            </a:extLst>
          </p:cNvPr>
          <p:cNvSpPr/>
          <p:nvPr/>
        </p:nvSpPr>
        <p:spPr>
          <a:xfrm rot="416679">
            <a:off x="8502310" y="4016455"/>
            <a:ext cx="1235604" cy="12117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5F10318-EED5-254A-835B-147F2206D2F3}"/>
              </a:ext>
            </a:extLst>
          </p:cNvPr>
          <p:cNvSpPr/>
          <p:nvPr/>
        </p:nvSpPr>
        <p:spPr>
          <a:xfrm rot="416679">
            <a:off x="7380256" y="3132403"/>
            <a:ext cx="1235604" cy="12117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68BCF19-DA26-9B4F-9F0A-2FE404401E67}"/>
              </a:ext>
            </a:extLst>
          </p:cNvPr>
          <p:cNvCxnSpPr>
            <a:cxnSpLocks/>
          </p:cNvCxnSpPr>
          <p:nvPr/>
        </p:nvCxnSpPr>
        <p:spPr>
          <a:xfrm rot="416679" flipH="1" flipV="1">
            <a:off x="7982115" y="3767053"/>
            <a:ext cx="1004285" cy="64431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 </a:t>
            </a:r>
            <a:r>
              <a:rPr lang="en-US" altLang="ko-KR" sz="14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매트릭스 분석</a:t>
            </a:r>
            <a:r>
              <a:rPr lang="en-US" altLang="ko-KR" sz="14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u="sng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95380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b="0" i="0" kern="0" spc="0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주요 핵심 키워드 방향은 대부분 정적이고</a:t>
                      </a:r>
                      <a:r>
                        <a:rPr lang="en-US" altLang="ko-KR" sz="1500" b="0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500" b="0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딱딱한 부분이 많았으나 새로운 제품의 홍보 및 소비자참여형의 </a:t>
                      </a:r>
                      <a:r>
                        <a:rPr lang="ko-KR" altLang="en-US" sz="1500" b="0" i="0" kern="0" spc="0" dirty="0" err="1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웹페이지로</a:t>
                      </a:r>
                      <a:r>
                        <a:rPr lang="ko-KR" altLang="en-US" sz="1500" b="0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재구성하기 위해</a:t>
                      </a:r>
                      <a:r>
                        <a:rPr lang="en-US" altLang="ko-KR" sz="1500" b="0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500" b="0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좀 더 경쾌한 이미지를 얻고자</a:t>
                      </a:r>
                      <a:r>
                        <a:rPr lang="en-US" altLang="ko-KR" sz="1500" b="0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500" b="0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새로운 느낌과</a:t>
                      </a:r>
                      <a:r>
                        <a:rPr lang="en-US" altLang="ko-KR" sz="1500" b="0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500" b="0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여유를 가질 수 있는 컨셉을 도출하며</a:t>
                      </a:r>
                      <a:r>
                        <a:rPr lang="en-US" altLang="ko-KR" sz="1500" b="0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500" b="0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주요 컬러는 기업의 주 컬러인 그린과 함께 자주 및 민트의 색상을 사용하여</a:t>
                      </a:r>
                      <a:r>
                        <a:rPr lang="en-US" altLang="ko-KR" sz="1500" b="0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500" b="0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전반의 분위기를 젊은 사용자 위주의 방향을 잡으며 그에 따른 배색은 </a:t>
                      </a:r>
                      <a:r>
                        <a:rPr lang="en-US" altLang="ko-KR" sz="1500" b="0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500" b="0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기기의 고유 특성을 살릴 수 있는 </a:t>
                      </a:r>
                      <a:r>
                        <a:rPr lang="ko-KR" altLang="en-US" sz="1500" b="0" i="0" kern="0" spc="0" dirty="0" err="1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불루</a:t>
                      </a:r>
                      <a:r>
                        <a:rPr lang="ko-KR" altLang="en-US" sz="1500" b="0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계통의 색상을 사용하기로 함</a:t>
                      </a:r>
                      <a:r>
                        <a:rPr lang="en-US" altLang="ko-KR" sz="1500" b="0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500" b="0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169214DF-2D03-7544-948C-A16AAE08B577}"/>
              </a:ext>
            </a:extLst>
          </p:cNvPr>
          <p:cNvSpPr/>
          <p:nvPr/>
        </p:nvSpPr>
        <p:spPr>
          <a:xfrm rot="341076">
            <a:off x="1768350" y="2939662"/>
            <a:ext cx="1235604" cy="12117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A9D0FBC-D1F1-CB4E-9F9E-8014A79D748D}"/>
              </a:ext>
            </a:extLst>
          </p:cNvPr>
          <p:cNvCxnSpPr>
            <a:cxnSpLocks/>
          </p:cNvCxnSpPr>
          <p:nvPr/>
        </p:nvCxnSpPr>
        <p:spPr>
          <a:xfrm rot="341076" flipH="1" flipV="1">
            <a:off x="2370209" y="3507077"/>
            <a:ext cx="1004285" cy="6443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D5BB486D-0B9C-2642-AFC9-B12DE117CEB8}"/>
              </a:ext>
            </a:extLst>
          </p:cNvPr>
          <p:cNvSpPr/>
          <p:nvPr/>
        </p:nvSpPr>
        <p:spPr>
          <a:xfrm rot="341076">
            <a:off x="2823169" y="3850608"/>
            <a:ext cx="1235604" cy="12117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22318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79365"/>
              </p:ext>
            </p:extLst>
          </p:nvPr>
        </p:nvGraphicFramePr>
        <p:xfrm>
          <a:off x="855062" y="2787959"/>
          <a:ext cx="4859937" cy="3961330"/>
        </p:xfrm>
        <a:graphic>
          <a:graphicData uri="http://schemas.openxmlformats.org/drawingml/2006/table">
            <a:tbl>
              <a:tblPr/>
              <a:tblGrid>
                <a:gridCol w="48599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2021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6110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사이트를 기존과 다르게 정리되어 찾기 편하고</a:t>
                      </a:r>
                      <a:r>
                        <a:rPr lang="en-US" altLang="ko-KR" sz="1200" b="1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b="1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검색 및 조건을 쉽게 인식할 수 </a:t>
                      </a:r>
                      <a:r>
                        <a:rPr lang="ko-KR" altLang="en-US" sz="1200" b="1" kern="0" spc="0" dirty="0" err="1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있도록하며</a:t>
                      </a:r>
                      <a:r>
                        <a:rPr lang="en-US" altLang="ko-KR" sz="1200" b="1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b="1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다양한 인플루언서들의 추천 상품을 별도로 </a:t>
                      </a:r>
                      <a:r>
                        <a:rPr lang="ko-KR" altLang="en-US" sz="1200" b="1" kern="0" spc="0" dirty="0" err="1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카데고리로</a:t>
                      </a:r>
                      <a:r>
                        <a:rPr lang="ko-KR" altLang="en-US" sz="1200" b="1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분류하여 홍보 가능하도록 처리</a:t>
                      </a:r>
                      <a:r>
                        <a:rPr lang="en-US" altLang="ko-KR" sz="1200" b="1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200" b="1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endParaRPr lang="en-US" altLang="ko-KR" sz="1200" b="1" kern="0" spc="0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주요 핵심 키워드 방향은 대부분 정적이고</a:t>
                      </a:r>
                      <a:r>
                        <a:rPr lang="en-US" altLang="ko-KR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딱딱한 부분이 많았으나 새로운 제품의 홍보 및 소비자참여형의 </a:t>
                      </a:r>
                      <a:r>
                        <a:rPr lang="ko-KR" altLang="en-US" sz="1200" b="1" i="0" kern="0" spc="0" dirty="0" err="1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웹페이지로</a:t>
                      </a: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재구성하기 위해</a:t>
                      </a:r>
                      <a:r>
                        <a:rPr lang="en-US" altLang="ko-KR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좀 더 경쾌한 이미지를 얻고자</a:t>
                      </a:r>
                      <a:r>
                        <a:rPr lang="en-US" altLang="ko-KR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새로운 느낌과</a:t>
                      </a:r>
                      <a:r>
                        <a:rPr lang="en-US" altLang="ko-KR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여유를 가질 수 있는 컨셉을 도출하며</a:t>
                      </a:r>
                      <a:r>
                        <a:rPr lang="en-US" altLang="ko-KR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주요 컬러는 기업의 주 컬러인 그린과 함께 자주 및 민트의 색상을 사용하여</a:t>
                      </a:r>
                      <a:r>
                        <a:rPr lang="en-US" altLang="ko-KR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전반의 분위기를 젊은 사용자 위주의 방향을 잡으며 그에 따른 배색은 </a:t>
                      </a:r>
                      <a:r>
                        <a:rPr lang="en-US" altLang="ko-KR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기기의 고유 특성을 살릴 수 있는 </a:t>
                      </a:r>
                      <a:r>
                        <a:rPr lang="ko-KR" altLang="en-US" sz="1200" b="1" i="0" kern="0" spc="0" dirty="0" err="1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불루</a:t>
                      </a: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계통의 색상을 사용하기로 함</a:t>
                      </a:r>
                      <a:r>
                        <a:rPr lang="en-US" altLang="ko-KR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C70265-EEC6-3D43-A0A4-8FB331BC0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60744"/>
              </p:ext>
            </p:extLst>
          </p:nvPr>
        </p:nvGraphicFramePr>
        <p:xfrm>
          <a:off x="5984847" y="2787959"/>
          <a:ext cx="4859937" cy="3961329"/>
        </p:xfrm>
        <a:graphic>
          <a:graphicData uri="http://schemas.openxmlformats.org/drawingml/2006/table">
            <a:tbl>
              <a:tblPr/>
              <a:tblGrid>
                <a:gridCol w="48599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1073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20872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sng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제작 방향 </a:t>
                      </a:r>
                      <a:endParaRPr lang="en-US" altLang="ko-KR" sz="1200" b="1" i="0" u="sng" kern="0" spc="0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찾기 편하고 정돈된 페이지</a:t>
                      </a:r>
                      <a:endParaRPr lang="en-US" altLang="ko-KR" sz="1200" b="1" i="0" kern="0" spc="0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필요한 제품</a:t>
                      </a:r>
                      <a:r>
                        <a:rPr lang="en-US" altLang="ko-KR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자료를 검색하기 용이하게 처리</a:t>
                      </a:r>
                      <a:endParaRPr lang="en-US" altLang="ko-KR" sz="1200" b="1" i="0" kern="0" spc="0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인플루언서들의 추천상품 홍보자료 </a:t>
                      </a:r>
                      <a:r>
                        <a:rPr lang="ko-KR" altLang="en-US" sz="1200" b="1" i="0" kern="0" spc="0" dirty="0" err="1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카데고리</a:t>
                      </a: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별도</a:t>
                      </a:r>
                      <a:endParaRPr lang="en-US" altLang="ko-KR" sz="1200" b="1" i="0" kern="0" spc="0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1" i="0" kern="0" spc="0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1" i="0" kern="0" spc="0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i="0" u="sng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제작</a:t>
                      </a:r>
                      <a:endParaRPr lang="en-US" altLang="ko-KR" sz="1200" b="1" i="0" u="sng" kern="0" spc="0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새로운 제품 홍보를 위한 </a:t>
                      </a:r>
                      <a:r>
                        <a:rPr lang="ko-KR" altLang="en-US" sz="1200" b="1" i="0" kern="0" spc="0" dirty="0" err="1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참여형</a:t>
                      </a: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페이지로 구성</a:t>
                      </a:r>
                      <a:endParaRPr lang="en-US" altLang="ko-KR" sz="1200" b="1" i="0" kern="0" spc="0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주요 컨셉</a:t>
                      </a:r>
                      <a:r>
                        <a:rPr lang="en-US" altLang="ko-KR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경쾌한 느낌</a:t>
                      </a:r>
                      <a:r>
                        <a:rPr lang="en-US" altLang="ko-KR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새로움을 강조</a:t>
                      </a:r>
                      <a:r>
                        <a:rPr lang="en-US" altLang="ko-KR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여유</a:t>
                      </a:r>
                      <a:endParaRPr lang="en-US" altLang="ko-KR" sz="1200" b="1" i="0" kern="0" spc="0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1" i="0" kern="0" spc="0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i="0" u="sng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제작 컬러</a:t>
                      </a:r>
                      <a:endParaRPr lang="en-US" altLang="ko-KR" sz="1200" b="1" i="0" u="sng" kern="0" spc="0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kern="0" spc="0" dirty="0" err="1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주요컬러</a:t>
                      </a:r>
                      <a:r>
                        <a:rPr lang="en-US" altLang="ko-KR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그린</a:t>
                      </a:r>
                      <a:r>
                        <a:rPr lang="en-US" altLang="ko-KR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자주</a:t>
                      </a:r>
                      <a:r>
                        <a:rPr lang="en-US" altLang="ko-KR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민트</a:t>
                      </a:r>
                      <a:endParaRPr lang="en-US" altLang="ko-KR" sz="1200" b="1" i="0" kern="0" spc="0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배색</a:t>
                      </a:r>
                      <a:r>
                        <a:rPr lang="en-US" altLang="ko-KR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 기기의 특징을 살린 화이트</a:t>
                      </a:r>
                      <a:r>
                        <a:rPr lang="en-US" altLang="ko-KR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i="0" kern="0" spc="0" dirty="0">
                          <a:solidFill>
                            <a:srgbClr val="595959"/>
                          </a:solidFill>
                          <a:effectLst/>
                          <a:latin typeface="맑은 고딕" panose="020B0503020000020004" pitchFamily="50" charset="-127"/>
                        </a:rPr>
                        <a:t>블루</a:t>
                      </a:r>
                      <a:endParaRPr lang="en-US" altLang="ko-KR" sz="1200" b="1" i="0" kern="0" spc="0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  <a:tr h="441870">
                <a:tc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1" i="0" kern="0" spc="0" dirty="0">
                        <a:solidFill>
                          <a:srgbClr val="59595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654726"/>
                  </a:ext>
                </a:extLst>
              </a:tr>
            </a:tbl>
          </a:graphicData>
        </a:graphic>
      </p:graphicFrame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56210919-C2F9-7F44-9457-DC91C240B0FA}"/>
              </a:ext>
            </a:extLst>
          </p:cNvPr>
          <p:cNvSpPr/>
          <p:nvPr/>
        </p:nvSpPr>
        <p:spPr>
          <a:xfrm>
            <a:off x="5069766" y="3862097"/>
            <a:ext cx="1290465" cy="768003"/>
          </a:xfrm>
          <a:prstGeom prst="rightArrow">
            <a:avLst>
              <a:gd name="adj1" fmla="val 37879"/>
              <a:gd name="adj2" fmla="val 50000"/>
            </a:avLst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06513-CAE2-BF49-A721-1CEC3F7BDBBF}"/>
              </a:ext>
            </a:extLst>
          </p:cNvPr>
          <p:cNvSpPr txBox="1"/>
          <p:nvPr/>
        </p:nvSpPr>
        <p:spPr>
          <a:xfrm>
            <a:off x="5100982" y="4078762"/>
            <a:ext cx="90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accent1">
                    <a:lumMod val="75000"/>
                  </a:schemeClr>
                </a:solidFill>
              </a:rPr>
              <a:t>Like this!</a:t>
            </a:r>
            <a:endParaRPr kumimoji="1" lang="ko-Kore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4AC775-151C-094E-93D9-F59ABD1B8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87" y="2190790"/>
            <a:ext cx="3718431" cy="37648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18</a:t>
            </a:fld>
            <a:endParaRPr lang="ko-KR" alt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C6469-4422-FD48-8728-14F585131820}"/>
              </a:ext>
            </a:extLst>
          </p:cNvPr>
          <p:cNvSpPr txBox="1"/>
          <p:nvPr/>
        </p:nvSpPr>
        <p:spPr>
          <a:xfrm>
            <a:off x="860612" y="150559"/>
            <a:ext cx="3859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>
                <a:highlight>
                  <a:srgbClr val="00FF00"/>
                </a:highlight>
              </a:rPr>
              <a:t>새로</a:t>
            </a:r>
            <a:r>
              <a:rPr kumimoji="1" lang="ko-KR" altLang="en-US" sz="1050" dirty="0">
                <a:highlight>
                  <a:srgbClr val="00FF00"/>
                </a:highlight>
              </a:rPr>
              <a:t> 만들 </a:t>
            </a:r>
            <a:r>
              <a:rPr kumimoji="1" lang="ko-KR" altLang="en-US" sz="1050" dirty="0" err="1">
                <a:highlight>
                  <a:srgbClr val="00FF00"/>
                </a:highlight>
              </a:rPr>
              <a:t>웹페이지</a:t>
            </a:r>
            <a:r>
              <a:rPr kumimoji="1" lang="ko-KR" altLang="en-US" sz="1050" dirty="0">
                <a:highlight>
                  <a:srgbClr val="00FF00"/>
                </a:highlight>
              </a:rPr>
              <a:t> 구조를 여기다가 </a:t>
            </a:r>
            <a:r>
              <a:rPr kumimoji="1" lang="ko-KR" altLang="en-US" sz="1050" dirty="0" err="1">
                <a:highlight>
                  <a:srgbClr val="00FF00"/>
                </a:highlight>
              </a:rPr>
              <a:t>넣는것</a:t>
            </a:r>
            <a:r>
              <a:rPr kumimoji="1" lang="en-US" altLang="ko-KR" sz="1050" dirty="0">
                <a:highlight>
                  <a:srgbClr val="00FF00"/>
                </a:highlight>
              </a:rPr>
              <a:t>!!!</a:t>
            </a:r>
            <a:r>
              <a:rPr kumimoji="1" lang="ko-KR" altLang="en-US" sz="1050" dirty="0">
                <a:highlight>
                  <a:srgbClr val="00FF00"/>
                </a:highlight>
              </a:rPr>
              <a:t>  </a:t>
            </a:r>
            <a:endParaRPr kumimoji="1" lang="en-US" altLang="ko-KR" sz="1050" dirty="0">
              <a:highlight>
                <a:srgbClr val="00FF00"/>
              </a:highlight>
            </a:endParaRPr>
          </a:p>
          <a:p>
            <a:r>
              <a:rPr kumimoji="1" lang="ko-KR" altLang="en-US" sz="1050" dirty="0">
                <a:highlight>
                  <a:srgbClr val="00FF00"/>
                </a:highlight>
                <a:sym typeface="Wingdings" pitchFamily="2" charset="2"/>
              </a:rPr>
              <a:t>    </a:t>
            </a:r>
            <a:r>
              <a:rPr kumimoji="1" lang="en-US" altLang="ko-KR" sz="1050" dirty="0">
                <a:highlight>
                  <a:srgbClr val="00FF00"/>
                </a:highlight>
                <a:sym typeface="Wingdings" pitchFamily="2" charset="2"/>
              </a:rPr>
              <a:t></a:t>
            </a:r>
            <a:r>
              <a:rPr kumimoji="1" lang="ko-KR" altLang="en-US" sz="1050" dirty="0">
                <a:highlight>
                  <a:srgbClr val="00FF00"/>
                </a:highlight>
                <a:sym typeface="Wingdings" pitchFamily="2" charset="2"/>
              </a:rPr>
              <a:t> 우리는 </a:t>
            </a:r>
            <a:r>
              <a:rPr kumimoji="1" lang="en-US" altLang="ko-KR" sz="1050" dirty="0">
                <a:highlight>
                  <a:srgbClr val="00FF00"/>
                </a:highlight>
                <a:sym typeface="Wingdings" pitchFamily="2" charset="2"/>
              </a:rPr>
              <a:t>10-20</a:t>
            </a:r>
            <a:r>
              <a:rPr kumimoji="1" lang="ko-KR" altLang="en-US" sz="1050" dirty="0">
                <a:highlight>
                  <a:srgbClr val="00FF00"/>
                </a:highlight>
                <a:sym typeface="Wingdings" pitchFamily="2" charset="2"/>
              </a:rPr>
              <a:t>페이지는 나와야 함</a:t>
            </a:r>
            <a:r>
              <a:rPr kumimoji="1" lang="en-US" altLang="ko-KR" sz="1050" dirty="0">
                <a:highlight>
                  <a:srgbClr val="00FF00"/>
                </a:highlight>
                <a:sym typeface="Wingdings" pitchFamily="2" charset="2"/>
              </a:rPr>
              <a:t>!</a:t>
            </a:r>
            <a:r>
              <a:rPr kumimoji="1" lang="ko-KR" altLang="en-US" sz="1050" dirty="0">
                <a:highlight>
                  <a:srgbClr val="00FF00"/>
                </a:highlight>
                <a:sym typeface="Wingdings" pitchFamily="2" charset="2"/>
              </a:rPr>
              <a:t> </a:t>
            </a:r>
            <a:r>
              <a:rPr kumimoji="1" lang="ko-KR" altLang="en-US" sz="1050" dirty="0">
                <a:highlight>
                  <a:srgbClr val="00FF00"/>
                </a:highlight>
              </a:rPr>
              <a:t> </a:t>
            </a:r>
            <a:endParaRPr kumimoji="1" lang="ko-Kore-KR" altLang="en-US" sz="1050" dirty="0">
              <a:highlight>
                <a:srgbClr val="00FF00"/>
              </a:highligh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51CDCE9-ADBF-5741-ACF7-F95A9EA3BC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153" y="791029"/>
            <a:ext cx="1472270" cy="629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523920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782431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08590"/>
              </p:ext>
            </p:extLst>
          </p:nvPr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긍정요인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최저가 비교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,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 대부분 </a:t>
                      </a:r>
                      <a:r>
                        <a:rPr lang="ko-KR" altLang="en-US" sz="1200" b="1" dirty="0" err="1">
                          <a:highlight>
                            <a:srgbClr val="FFFF00"/>
                          </a:highlight>
                        </a:rPr>
                        <a:t>상품존재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,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 선택폭 증가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상품에 대한 기준이 너무 정확성이 떨어짐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내부요인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상품비교가능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)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여러 제품들을 한눈에 비교하여 최저가를 확인하고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다양한 제품의 선택을 할 수 있게 한다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제품을 한눈에 볼 수 있지만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해당 내용이 회사 기준의 정확한 변별력이 떨어짐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댓글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,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 리뷰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,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…)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상품을 홍보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제품 비교를 통해 더 나은 양질의 상품을 찾아낼 수 있다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채널의 확장 가능성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댓글을 작성하는 사람들의 평가가 매우 주관적이고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사용하는 환경이 달라 그 기준을 명확하게 파악하기 어렵다</a:t>
                      </a: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US" altLang="ko-K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095830" y="5869795"/>
            <a:ext cx="9522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1200" b="1" dirty="0">
                <a:solidFill>
                  <a:srgbClr val="FF0000"/>
                </a:solidFill>
              </a:rPr>
              <a:t>다양한 상품을 홍보할 수 있는 </a:t>
            </a:r>
            <a:r>
              <a:rPr lang="ko-KR" altLang="en-US" sz="1200" b="1" dirty="0" err="1">
                <a:solidFill>
                  <a:srgbClr val="FF0000"/>
                </a:solidFill>
              </a:rPr>
              <a:t>리뷰어를</a:t>
            </a:r>
            <a:r>
              <a:rPr lang="ko-KR" altLang="en-US" sz="1200" b="1" dirty="0">
                <a:solidFill>
                  <a:srgbClr val="FF0000"/>
                </a:solidFill>
              </a:rPr>
              <a:t> 찾아내고</a:t>
            </a:r>
            <a:r>
              <a:rPr lang="en-US" altLang="ko-KR" sz="1200" b="1" dirty="0">
                <a:solidFill>
                  <a:srgbClr val="FF0000"/>
                </a:solidFill>
              </a:rPr>
              <a:t>,</a:t>
            </a:r>
            <a:r>
              <a:rPr lang="ko-KR" altLang="en-US" sz="1200" b="1" dirty="0">
                <a:solidFill>
                  <a:srgbClr val="FF0000"/>
                </a:solidFill>
              </a:rPr>
              <a:t> 이외 상품을 제휴할 수 있는 업체를 선정하여 채널의 확장을 도모 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9685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 typeface="Wingdings" pitchFamily="2" charset="2"/>
                        <a:buChar char="à"/>
                      </a:pP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적절하지 않다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endParaRPr lang="en-US" altLang="ko-KR" sz="1100" b="0" dirty="0">
                        <a:solidFill>
                          <a:srgbClr val="2AB9C7"/>
                        </a:solidFill>
                        <a:latin typeface="+mn-lt"/>
                        <a:sym typeface="Wingdings" pitchFamily="2" charset="2"/>
                      </a:endParaRPr>
                    </a:p>
                    <a:p>
                      <a:pPr marL="171450" indent="-171450" latinLnBrk="1">
                        <a:buFont typeface="Wingdings" pitchFamily="2" charset="2"/>
                        <a:buChar char="à"/>
                      </a:pP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관련 제품 및 상품의 시장의 규모는 매우 </a:t>
                      </a:r>
                      <a:r>
                        <a:rPr lang="ko-KR" altLang="en-US" sz="11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방대하지만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현재는 국내 시장에만 국한되어 있기에 더 많은 성장을 </a:t>
                      </a:r>
                      <a:r>
                        <a:rPr lang="ko-KR" altLang="en-US" sz="11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이뤄내야한다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itchFamily="2" charset="2"/>
                        <a:buChar char="à"/>
                      </a:pP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매우 높다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</a:p>
                    <a:p>
                      <a:pPr marL="171450" marR="0" lvl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현재 </a:t>
                      </a:r>
                      <a:r>
                        <a:rPr lang="ko-KR" altLang="en-US" sz="11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상품군의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범위는 국내로 제한되어 있기때문에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더 많은 다양한 세계의 시장을 점유한다면 더 높은 성장을 이룰 수 있다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endParaRPr lang="en-US" altLang="ko-KR" sz="1100" b="0" dirty="0">
                        <a:solidFill>
                          <a:srgbClr val="2AB9C7"/>
                        </a:solidFill>
                        <a:latin typeface="+mn-lt"/>
                        <a:sym typeface="Wingdings" pitchFamily="2" charset="2"/>
                      </a:endParaRPr>
                    </a:p>
                    <a:p>
                      <a:pPr latinLnBrk="1"/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코로나 시대로 인하여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메타버스 및 재택근무의 환경이 권장되고 있는 시대이므로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그 발전 잠재수요는 헤아릴 수 없다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endParaRPr lang="en-US" altLang="ko-KR" sz="1100" b="0" dirty="0">
                        <a:solidFill>
                          <a:srgbClr val="2AB9C7"/>
                        </a:solidFill>
                        <a:latin typeface="+mn-lt"/>
                        <a:sym typeface="Wingdings" pitchFamily="2" charset="2"/>
                      </a:endParaRPr>
                    </a:p>
                    <a:p>
                      <a:pPr latinLnBrk="1"/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14977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매우 위협적이고 강력하다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ko-KR" altLang="en-US" sz="11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다나와의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경우 현재 경쟁사인 스마트스토어 및 다양한 종합포털사이트들과 다양한 제휴 및 비교를 하면서 홍보에 주 목적을 두고 있는 상황인데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다나와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경쟁사들에서 비교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판매 등과 같은 서비스를 시행하고 있어 매우 위협이 되고 있는 상태이다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endParaRPr lang="en-US" altLang="ko-KR" sz="1100" b="0" dirty="0">
                        <a:solidFill>
                          <a:srgbClr val="2AB9C7"/>
                        </a:solidFill>
                        <a:latin typeface="+mn-lt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기존의 유사한 업체들이 존재하며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해당 업체들이 새로운 사업의 진출을 모색하고 있으므로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다소 위협의 가능성이 높다</a:t>
                      </a:r>
                      <a:r>
                        <a:rPr lang="en-US" altLang="ko-KR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 </a:t>
                      </a:r>
                      <a:endParaRPr lang="en-US" altLang="ko-KR" sz="1100" b="0" dirty="0">
                        <a:solidFill>
                          <a:srgbClr val="2AB9C7"/>
                        </a:solidFill>
                        <a:latin typeface="+mn-lt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43849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소비자가 원하는 방향의 상품을 최대한 선정하여 </a:t>
                      </a:r>
                      <a:r>
                        <a:rPr lang="ko-KR" altLang="en-US" sz="14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알권리를</a:t>
                      </a:r>
                      <a:r>
                        <a:rPr lang="ko-KR" altLang="en-US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제공</a:t>
                      </a:r>
                      <a:r>
                        <a:rPr lang="en-US" altLang="ko-KR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기준 이상의 과대광고를 통해 홍보하고 있어 과소비를 유도하는 경향이 많다</a:t>
                      </a:r>
                      <a:r>
                        <a:rPr lang="en-US" altLang="ko-KR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endParaRPr lang="en-US" altLang="ko-KR" sz="1400" b="0" dirty="0">
                        <a:solidFill>
                          <a:srgbClr val="2AB9C7"/>
                        </a:solidFill>
                        <a:latin typeface="+mn-lt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규모에 맞게 적절한 인프라와 기술을 갖추고 있다</a:t>
                      </a:r>
                      <a:r>
                        <a:rPr lang="en-US" altLang="ko-KR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명확하고</a:t>
                      </a:r>
                      <a:r>
                        <a:rPr lang="en-US" altLang="ko-KR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필요한 자료만 제공하여 목적과</a:t>
                      </a:r>
                      <a:r>
                        <a:rPr lang="en-US" altLang="ko-KR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용도에 맞는 페이지를 제작한다면</a:t>
                      </a:r>
                      <a:r>
                        <a:rPr lang="en-US" altLang="ko-KR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더 나은 사이트로의 </a:t>
                      </a:r>
                      <a:r>
                        <a:rPr lang="ko-KR" altLang="en-US" sz="14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재구축으로</a:t>
                      </a:r>
                      <a:r>
                        <a:rPr lang="ko-KR" altLang="en-US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인하여 많은 시너지를 얻을 수 있다</a:t>
                      </a:r>
                      <a:r>
                        <a:rPr lang="en-US" altLang="ko-KR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14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12638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원하는 제품을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서치했을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때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배송료도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바로 리스트로 확인 가능하게 해주세요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00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30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국내에는 없는 해외 제품 구매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 서울 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 월 </a:t>
                      </a:r>
                      <a:r>
                        <a:rPr lang="en-US" altLang="ko-KR" sz="900" i="1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250</a:t>
                      </a:r>
                      <a:r>
                        <a:rPr lang="ko-KR" altLang="en-US" sz="9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다나와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닷컴에서 구매하고자 하는 제품을 검색하면 각 제품의 최저가를 바로 볼 수 있어 굉장히 유용하다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하지만 어떤 상품에 경우 제품 자체의 최저가는 비교를 잘 했지만 </a:t>
                      </a: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배송료를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갖고 장난치는 경우도 있다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예를 들어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제품 가격은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만원인데 </a:t>
                      </a: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배송료가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만원인 경우가 있다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최저가를 표시하는 곳에 </a:t>
                      </a: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배송비도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같이 표기 되었으면 좋겠다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어떤 제품은 최저가에 표시된 가격과 실제 상품이 올려져 있는 링크를 타고 들어가면 가격이 다른 경우도 있다</a:t>
                      </a:r>
                      <a:r>
                        <a:rPr lang="en-US" altLang="ko-KR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예를 들어</a:t>
                      </a:r>
                      <a:r>
                        <a:rPr lang="en-US" altLang="ko-KR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trike="sngStrike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다나와에서는</a:t>
                      </a:r>
                      <a:r>
                        <a:rPr lang="ko-KR" altLang="en-US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최저가가 </a:t>
                      </a:r>
                      <a:r>
                        <a:rPr lang="en-US" altLang="ko-KR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39000</a:t>
                      </a:r>
                      <a:r>
                        <a:rPr lang="ko-KR" altLang="en-US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원이지만 제품의 링크를 타고 들어가면 </a:t>
                      </a:r>
                      <a:r>
                        <a:rPr lang="en-US" altLang="ko-KR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41000</a:t>
                      </a:r>
                      <a:r>
                        <a:rPr lang="ko-KR" altLang="en-US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원으로 바뀌어 있는 상황이 간혹 있다</a:t>
                      </a:r>
                      <a:r>
                        <a:rPr lang="en-US" altLang="ko-KR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이런 경우 소비자의 입장에서는 당황할 수 밖에 없다</a:t>
                      </a:r>
                      <a:r>
                        <a:rPr lang="en-US" altLang="ko-KR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strike="sngStrike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strike="sngStrike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94990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카테고리를 고를 때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중분류 소분류까지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타고타고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들어가서 클릭을 해야만 클릭한 카테고리와 관련된 새로운 창을 보여준다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박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00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26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여자 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시즌별로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옷 구매하기 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김포시 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9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만원 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알뜰 살뜰한 쇼핑을 하자</a:t>
                      </a:r>
                      <a:r>
                        <a:rPr lang="en-US" altLang="ko-KR" sz="1100" kern="0" spc="0" dirty="0">
                          <a:solidFill>
                            <a:srgbClr val="B2B2B2"/>
                          </a:solidFill>
                          <a:effectLst/>
                          <a:latin typeface="맑은 고딕" panose="020B0503020000020004" pitchFamily="50" charset="-127"/>
                        </a:rPr>
                        <a:t>!</a:t>
                      </a: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가을이 다가오고 있어 셔츠를 사고 싶었다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그래서 </a:t>
                      </a: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다나와에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가서 카테고리를 보니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패션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잡화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화장품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 보였다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클릭을 시도했지만 클릭이 안됐다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그래서 </a:t>
                      </a: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중분류란에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여성의류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클릭해보았지만 그것도 클릭 되지 않았다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마지막 소분류로 구별된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가디건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니트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조끼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 타고 타고 들어가서 클릭을 해야만 해당 페이지로 이동하는 것을 확인하였다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여성의류를 보고싶지만 정확하게 가디건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니트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조끼라고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한정하지 않고 있던 나는 이런 전체 메뉴 시스템은 비효율적이라고 느꼈다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1816</Words>
  <Application>Microsoft Macintosh PowerPoint</Application>
  <PresentationFormat>와이드스크린</PresentationFormat>
  <Paragraphs>343</Paragraphs>
  <Slides>20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Wingdings</vt:lpstr>
      <vt:lpstr>디자인 사용자 지정</vt:lpstr>
      <vt:lpstr>000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ekfka4863@gmail.com</cp:lastModifiedBy>
  <cp:revision>117</cp:revision>
  <dcterms:created xsi:type="dcterms:W3CDTF">2021-04-03T06:27:39Z</dcterms:created>
  <dcterms:modified xsi:type="dcterms:W3CDTF">2021-09-06T14:07:07Z</dcterms:modified>
</cp:coreProperties>
</file>