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</p:sldMasterIdLst>
  <p:notesMasterIdLst>
    <p:notesMasterId r:id="rId9"/>
  </p:notesMasterIdLst>
  <p:sldIdLst>
    <p:sldId id="256" r:id="rId3"/>
    <p:sldId id="269" r:id="rId4"/>
    <p:sldId id="270" r:id="rId5"/>
    <p:sldId id="271" r:id="rId6"/>
    <p:sldId id="272" r:id="rId7"/>
    <p:sldId id="279" r:id="rId8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9E7E121-D711-4ED4-9BA8-CCC2281DE5EB}">
          <p14:sldIdLst>
            <p14:sldId id="256"/>
            <p14:sldId id="269"/>
            <p14:sldId id="270"/>
            <p14:sldId id="271"/>
            <p14:sldId id="272"/>
          </p14:sldIdLst>
        </p14:section>
        <p14:section name="제목 없는 구역" id="{A5D2C76A-293A-424E-8C18-FE5FA2EC520A}">
          <p14:sldIdLst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B9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76" autoAdjust="0"/>
    <p:restoredTop sz="94646" autoAdjust="0"/>
  </p:normalViewPr>
  <p:slideViewPr>
    <p:cSldViewPr snapToGrid="0">
      <p:cViewPr varScale="1">
        <p:scale>
          <a:sx n="84" d="100"/>
          <a:sy n="84" d="100"/>
        </p:scale>
        <p:origin x="37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10115-D117-43B1-A50B-8388D87F6800}" type="datetimeFigureOut">
              <a:rPr lang="ko-KR" altLang="en-US" smtClean="0"/>
              <a:t>2021. 9. 13.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3E039-3F8E-4227-9922-CF48C4A73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76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3423419-97D2-4254-89CF-49A662732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D519C831-5A16-422F-AB5D-8F3FE607B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544C6EB3-5A5D-45B5-8C6A-89483E301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80471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85B3DC4-B1CE-4A18-8C62-28565DAE554B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>
            <a:extLst>
              <a:ext uri="{FF2B5EF4-FFF2-40B4-BE49-F238E27FC236}">
                <a16:creationId xmlns:a16="http://schemas.microsoft.com/office/drawing/2014/main" id="{C0CCDC21-A355-4B9C-ACDE-EEDC890FA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id="{7431F14B-E017-42BE-8D55-91DE007C7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1" name="텍스트 개체 틀 3">
            <a:extLst>
              <a:ext uri="{FF2B5EF4-FFF2-40B4-BE49-F238E27FC236}">
                <a16:creationId xmlns:a16="http://schemas.microsoft.com/office/drawing/2014/main" id="{75988760-984E-48A5-9721-DA7FD1E83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91045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44AD2A88-90B8-419C-9505-664AB6980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5" name="부제목 2">
            <a:extLst>
              <a:ext uri="{FF2B5EF4-FFF2-40B4-BE49-F238E27FC236}">
                <a16:creationId xmlns:a16="http://schemas.microsoft.com/office/drawing/2014/main" id="{C1D149F3-A7C5-4253-96D7-08412510E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6" name="텍스트 개체 틀 3">
            <a:extLst>
              <a:ext uri="{FF2B5EF4-FFF2-40B4-BE49-F238E27FC236}">
                <a16:creationId xmlns:a16="http://schemas.microsoft.com/office/drawing/2014/main" id="{47B36837-A7E7-4B1B-8353-E479033DC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00987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1BC95A47-A83F-4DBE-A274-615E878CA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94D8CBAB-8692-40EB-BCBA-CD9980FD9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783416B6-0438-4B83-B07C-5F03FF18B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10941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454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032AF6CA-BB0C-4584-B69B-7414B61D7ED5}"/>
              </a:ext>
            </a:extLst>
          </p:cNvPr>
          <p:cNvSpPr/>
          <p:nvPr userDrawn="1"/>
        </p:nvSpPr>
        <p:spPr>
          <a:xfrm>
            <a:off x="114300" y="342900"/>
            <a:ext cx="9671050" cy="660400"/>
          </a:xfrm>
          <a:prstGeom prst="rect">
            <a:avLst/>
          </a:prstGeom>
          <a:solidFill>
            <a:srgbClr val="2AB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592985A-7FB7-4237-B760-70A1F976B1B1}"/>
              </a:ext>
            </a:extLst>
          </p:cNvPr>
          <p:cNvSpPr/>
          <p:nvPr userDrawn="1"/>
        </p:nvSpPr>
        <p:spPr>
          <a:xfrm>
            <a:off x="120288" y="342900"/>
            <a:ext cx="9672501" cy="6127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866D0E-CF57-4F6A-8159-9C9CA316338F}"/>
              </a:ext>
            </a:extLst>
          </p:cNvPr>
          <p:cNvSpPr txBox="1"/>
          <p:nvPr userDrawn="1"/>
        </p:nvSpPr>
        <p:spPr>
          <a:xfrm>
            <a:off x="832869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8A216A-DB05-4113-A551-C9EECE87775A}"/>
              </a:ext>
            </a:extLst>
          </p:cNvPr>
          <p:cNvSpPr txBox="1"/>
          <p:nvPr userDrawn="1"/>
        </p:nvSpPr>
        <p:spPr>
          <a:xfrm>
            <a:off x="8223129" y="66662"/>
            <a:ext cx="1569660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4062C9-EA74-4C9D-8D11-5896FE1A0D3F}"/>
              </a:ext>
            </a:extLst>
          </p:cNvPr>
          <p:cNvSpPr txBox="1"/>
          <p:nvPr userDrawn="1"/>
        </p:nvSpPr>
        <p:spPr>
          <a:xfrm>
            <a:off x="120288" y="342900"/>
            <a:ext cx="60959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663070-37B4-457D-86E3-E7AEF4B60022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43EC77-088F-46CA-B921-A6A881C99431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>
                <a:latin typeface="+mn-ea"/>
              </a:rPr>
              <a:t>박다예</a:t>
            </a:r>
            <a:endParaRPr lang="ko-KR" altLang="en-US" sz="1200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8BF5B1-2F65-4A78-A63B-6DA6254FFBCC}"/>
              </a:ext>
            </a:extLst>
          </p:cNvPr>
          <p:cNvSpPr txBox="1"/>
          <p:nvPr userDrawn="1"/>
        </p:nvSpPr>
        <p:spPr>
          <a:xfrm>
            <a:off x="8586289" y="397245"/>
            <a:ext cx="1080589" cy="178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00F4FF4-545F-4154-8034-CC9390C6ACB8}" type="slidenum">
              <a:rPr lang="ko-KR" altLang="en-US" sz="1100" smtClean="0">
                <a:solidFill>
                  <a:schemeClr val="bg1">
                    <a:lumMod val="95000"/>
                  </a:schemeClr>
                </a:solidFill>
              </a:rPr>
              <a:t>‹#›</a:t>
            </a:fld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A2114F2-05F7-4B27-ABE2-802B5F15F8E9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35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7" r:id="rId3"/>
    <p:sldLayoutId id="2147483678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rgbClr val="2AB9C7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0462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66607C-A416-4E5C-9E9B-2C8F198902B1}"/>
              </a:ext>
            </a:extLst>
          </p:cNvPr>
          <p:cNvSpPr txBox="1"/>
          <p:nvPr/>
        </p:nvSpPr>
        <p:spPr>
          <a:xfrm>
            <a:off x="1830920" y="1931692"/>
            <a:ext cx="6280887" cy="6424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575" dirty="0">
                <a:solidFill>
                  <a:schemeClr val="bg1"/>
                </a:solidFill>
              </a:rPr>
              <a:t>NCS</a:t>
            </a:r>
            <a:r>
              <a:rPr lang="ko-KR" altLang="en-US" sz="3575" dirty="0">
                <a:solidFill>
                  <a:schemeClr val="bg1"/>
                </a:solidFill>
              </a:rPr>
              <a:t>능력단위평가 결과물제출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6C3E1F19-E1FA-424B-AD7A-5FCF5CE50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070556"/>
              </p:ext>
            </p:extLst>
          </p:nvPr>
        </p:nvGraphicFramePr>
        <p:xfrm>
          <a:off x="2995929" y="3648075"/>
          <a:ext cx="3950868" cy="92910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21532">
                  <a:extLst>
                    <a:ext uri="{9D8B030D-6E8A-4147-A177-3AD203B41FA5}">
                      <a16:colId xmlns:a16="http://schemas.microsoft.com/office/drawing/2014/main" val="889494836"/>
                    </a:ext>
                  </a:extLst>
                </a:gridCol>
                <a:gridCol w="3029336">
                  <a:extLst>
                    <a:ext uri="{9D8B030D-6E8A-4147-A177-3AD203B41FA5}">
                      <a16:colId xmlns:a16="http://schemas.microsoft.com/office/drawing/2014/main" val="774900547"/>
                    </a:ext>
                  </a:extLst>
                </a:gridCol>
              </a:tblGrid>
              <a:tr h="3264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능력단위명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UI/UX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</a:rPr>
                        <a:t>콘셉트기획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836536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 명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박다예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429833978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제출일자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2021-09-13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210985997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F9FDEEC-70F6-424E-B19D-D367EE80B3D2}"/>
              </a:ext>
            </a:extLst>
          </p:cNvPr>
          <p:cNvSpPr txBox="1"/>
          <p:nvPr/>
        </p:nvSpPr>
        <p:spPr>
          <a:xfrm>
            <a:off x="834774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001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01-1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경영전략 수립 분석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SWOT (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강점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약점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기회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위협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20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ko-KR" altLang="en-US" sz="1200" dirty="0"/>
          </a:p>
        </p:txBody>
      </p:sp>
      <p:graphicFrame>
        <p:nvGraphicFramePr>
          <p:cNvPr id="13" name="표 3">
            <a:extLst>
              <a:ext uri="{FF2B5EF4-FFF2-40B4-BE49-F238E27FC236}">
                <a16:creationId xmlns:a16="http://schemas.microsoft.com/office/drawing/2014/main" id="{85AEBF55-8A18-7642-85E6-EA75B0775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795667"/>
              </p:ext>
            </p:extLst>
          </p:nvPr>
        </p:nvGraphicFramePr>
        <p:xfrm>
          <a:off x="1160082" y="2070101"/>
          <a:ext cx="7467625" cy="3311855"/>
        </p:xfrm>
        <a:graphic>
          <a:graphicData uri="http://schemas.openxmlformats.org/drawingml/2006/table">
            <a:tbl>
              <a:tblPr firstRow="1" bandRow="1"/>
              <a:tblGrid>
                <a:gridCol w="447509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3510058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3510058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361949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긍정요인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부정 요인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4749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내부요인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강점</a:t>
                      </a:r>
                      <a:endParaRPr lang="en-US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효과적 영업전략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itchFamily="2" charset="2"/>
                        </a:rPr>
                        <a:t>으로 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브랜드 이미지를 강조함 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itchFamily="2" charset="2"/>
                        </a:rPr>
                        <a:t>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e.g. 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사회적 기업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지역사회와 상생하는 기업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고객과 소통하는 기업 이미지 구축 </a:t>
                      </a:r>
                      <a:endParaRPr lang="en-US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제품 개발력 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itchFamily="2" charset="2"/>
                        </a:rPr>
                        <a:t>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itchFamily="2" charset="2"/>
                        </a:rPr>
                        <a:t> 다양하고 새로운 제품을 홈페이지에서 소개하고 있다 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약점</a:t>
                      </a:r>
                      <a:endParaRPr lang="en-US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프로모션 홍보 부족 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itchFamily="2" charset="2"/>
                        </a:rPr>
                        <a:t>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itchFamily="2" charset="2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itchFamily="2" charset="2"/>
                        </a:rPr>
                        <a:t>e.g. </a:t>
                      </a:r>
                      <a:r>
                        <a:rPr lang="ko-KR" altLang="en-US" sz="10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itchFamily="2" charset="2"/>
                        </a:rPr>
                        <a:t>아침메뉴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itchFamily="2" charset="2"/>
                        </a:rPr>
                        <a:t> 할인 행사 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itchFamily="2" charset="2"/>
                        </a:rPr>
                        <a:t>“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itchFamily="2" charset="2"/>
                        </a:rPr>
                        <a:t>파리의 아침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itchFamily="2" charset="2"/>
                        </a:rPr>
                        <a:t>”,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itchFamily="2" charset="2"/>
                        </a:rPr>
                        <a:t> 행복 상생 프로젝트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itchFamily="2" charset="2"/>
                        </a:rPr>
                        <a:t>, etc.  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itchFamily="2" charset="2"/>
                        </a:rPr>
                        <a:t>홈페이지에서 주요 광고란에 프로모션에 대한 상세 정보 전달 부족</a:t>
                      </a:r>
                      <a:endParaRPr lang="en-US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sym typeface="Wingdings" pitchFamily="2" charset="2"/>
                      </a:endParaRPr>
                    </a:p>
                    <a:p>
                      <a:pPr latinLnBrk="1"/>
                      <a:endParaRPr lang="en-US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sym typeface="Wingdings" pitchFamily="2" charset="2"/>
                      </a:endParaRPr>
                    </a:p>
                    <a:p>
                      <a:pPr latinLnBrk="1"/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itchFamily="2" charset="2"/>
                        </a:rPr>
                        <a:t>제품안내란에 </a:t>
                      </a:r>
                      <a:r>
                        <a:rPr lang="ko-KR" altLang="en-US" sz="10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itchFamily="2" charset="2"/>
                        </a:rPr>
                        <a:t>알러지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itchFamily="2" charset="2"/>
                        </a:rPr>
                        <a:t> 유발 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itchFamily="2" charset="2"/>
                        </a:rPr>
                        <a:t>ingredient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itchFamily="2" charset="2"/>
                        </a:rPr>
                        <a:t> </a:t>
                      </a:r>
                      <a:r>
                        <a:rPr lang="en-US" altLang="ko-KR" sz="10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itchFamily="2" charset="2"/>
                        </a:rPr>
                        <a:t>infomation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itchFamily="2" charset="2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itchFamily="2" charset="2"/>
                        </a:rPr>
                        <a:t>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itchFamily="2" charset="2"/>
                        </a:rPr>
                        <a:t> </a:t>
                      </a:r>
                      <a:r>
                        <a:rPr lang="ko-KR" altLang="en-US" sz="10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itchFamily="2" charset="2"/>
                        </a:rPr>
                        <a:t>바로찾을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itchFamily="2" charset="2"/>
                        </a:rPr>
                        <a:t> 수 없다</a:t>
                      </a:r>
                      <a:endParaRPr lang="en-US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198109"/>
                  </a:ext>
                </a:extLst>
              </a:tr>
              <a:tr h="14749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외부요인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기회</a:t>
                      </a:r>
                      <a:endParaRPr lang="en-US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우리나라 제빵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제과 소비 </a:t>
                      </a:r>
                      <a:r>
                        <a:rPr lang="ko-KR" altLang="en-US" sz="10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트랜드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itchFamily="2" charset="2"/>
                        </a:rPr>
                        <a:t>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itchFamily="2" charset="2"/>
                        </a:rPr>
                        <a:t> 디저트 문화 </a:t>
                      </a:r>
                      <a:endParaRPr lang="en-US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itchFamily="2" charset="2"/>
                        </a:rPr>
                        <a:t>&amp;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itchFamily="2" charset="2"/>
                        </a:rPr>
                        <a:t>우리나라 식단은 급격한 서구화 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itchFamily="2" charset="2"/>
                        </a:rPr>
                        <a:t>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itchFamily="2" charset="2"/>
                        </a:rPr>
                        <a:t> 브런치 문화 </a:t>
                      </a:r>
                      <a:endParaRPr lang="en-US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itchFamily="2" charset="2"/>
                        </a:rPr>
                        <a:t>SO…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itchFamily="2" charset="2"/>
                        </a:rPr>
                        <a:t>파리바게트는 이런 </a:t>
                      </a:r>
                      <a:r>
                        <a:rPr lang="ko-KR" altLang="en-US" sz="10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itchFamily="2" charset="2"/>
                        </a:rPr>
                        <a:t>트랜드에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itchFamily="2" charset="2"/>
                        </a:rPr>
                        <a:t> 걸맞는 브랜드로 시장점유율을 높일 수 있음</a:t>
                      </a:r>
                      <a:endParaRPr lang="en-US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위협</a:t>
                      </a:r>
                      <a:endParaRPr lang="en-US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브랜드 이미지가 좋지만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맛으로는 경쟁사인 </a:t>
                      </a:r>
                      <a:r>
                        <a:rPr lang="ko-KR" altLang="en-US" sz="10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뚜레주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*에게 밀리는 것으로 판단 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itchFamily="2" charset="2"/>
                        </a:rPr>
                        <a:t>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itchFamily="2" charset="2"/>
                        </a:rPr>
                        <a:t> 이를 </a:t>
                      </a:r>
                      <a:r>
                        <a:rPr lang="ko-KR" altLang="en-US" sz="10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itchFamily="2" charset="2"/>
                        </a:rPr>
                        <a:t>상쇄시킬만한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itchFamily="2" charset="2"/>
                        </a:rPr>
                        <a:t> 전략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itchFamily="2" charset="2"/>
                        </a:rPr>
                        <a:t>/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itchFamily="2" charset="2"/>
                        </a:rPr>
                        <a:t>홍보가 부족하다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itchFamily="2" charset="2"/>
                        </a:rPr>
                        <a:t>.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itchFamily="2" charset="2"/>
                        </a:rPr>
                        <a:t> 홈페이지에 경쟁사에서는 제공하지 않는 서비스를 </a:t>
                      </a:r>
                      <a:r>
                        <a:rPr lang="ko-KR" altLang="en-US" sz="10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itchFamily="2" charset="2"/>
                        </a:rPr>
                        <a:t>추가해야할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sym typeface="Wingdings" pitchFamily="2" charset="2"/>
                        </a:rPr>
                        <a:t> 듯하다</a:t>
                      </a:r>
                      <a:endParaRPr lang="en-US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57093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6D8A6D1-5D7C-6647-B61D-EE883D536BBC}"/>
              </a:ext>
            </a:extLst>
          </p:cNvPr>
          <p:cNvSpPr txBox="1"/>
          <p:nvPr/>
        </p:nvSpPr>
        <p:spPr>
          <a:xfrm>
            <a:off x="1160081" y="5412146"/>
            <a:ext cx="74676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2AB9C7"/>
                </a:solidFill>
              </a:rPr>
              <a:t>주요 핵심사항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파리바게트 웹사이트 재구성을 통해 위의 여러가지 </a:t>
            </a:r>
            <a:r>
              <a:rPr lang="ko-KR" alt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긍정요인을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극대화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지향하고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부정요인은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지양할 수 있음</a:t>
            </a:r>
          </a:p>
        </p:txBody>
      </p:sp>
    </p:spTree>
    <p:extLst>
      <p:ext uri="{BB962C8B-B14F-4D97-AF65-F5344CB8AC3E}">
        <p14:creationId xmlns:p14="http://schemas.microsoft.com/office/powerpoint/2010/main" val="378127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02-1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소비자</a:t>
            </a:r>
          </a:p>
          <a:p>
            <a:pPr marL="0" indent="0">
              <a:buNone/>
            </a:pP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3">
            <a:extLst>
              <a:ext uri="{FF2B5EF4-FFF2-40B4-BE49-F238E27FC236}">
                <a16:creationId xmlns:a16="http://schemas.microsoft.com/office/drawing/2014/main" id="{ACD71147-72DC-7D4B-AB4C-E4818DA169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093331"/>
              </p:ext>
            </p:extLst>
          </p:nvPr>
        </p:nvGraphicFramePr>
        <p:xfrm>
          <a:off x="1068477" y="2201793"/>
          <a:ext cx="7648898" cy="3401599"/>
        </p:xfrm>
        <a:graphic>
          <a:graphicData uri="http://schemas.openxmlformats.org/drawingml/2006/table">
            <a:tbl>
              <a:tblPr firstRow="1" bandRow="1"/>
              <a:tblGrid>
                <a:gridCol w="539116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106657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6003125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37202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평가요소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/>
                        <a:t>평가 기준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997578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소비자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시장규모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시장 성장률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세분시장의 규모는 적절한가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/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 typeface="Wingdings" pitchFamily="2" charset="2"/>
                        <a:buChar char="à"/>
                      </a:pPr>
                      <a:r>
                        <a:rPr lang="ko-KR" altLang="en-US" sz="9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적절하지 않다</a:t>
                      </a:r>
                      <a:r>
                        <a:rPr lang="en-US" altLang="ko-KR" sz="9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.</a:t>
                      </a:r>
                    </a:p>
                    <a:p>
                      <a:pPr marL="171450" indent="-171450" latinLnBrk="1">
                        <a:buFont typeface="Wingdings" pitchFamily="2" charset="2"/>
                        <a:buChar char="à"/>
                      </a:pPr>
                      <a:r>
                        <a:rPr lang="ko-KR" altLang="en-US" sz="900" b="0" strike="noStrike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</a:t>
                      </a:r>
                      <a:r>
                        <a:rPr lang="ko-KR" altLang="en-US" sz="900" b="0" strike="sngStrike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인구통계학적으로</a:t>
                      </a:r>
                      <a:r>
                        <a:rPr lang="ko-KR" altLang="en-US" sz="9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시장을 세분화하면 주로 </a:t>
                      </a:r>
                      <a:r>
                        <a:rPr lang="en-US" altLang="ko-KR" sz="9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10-40</a:t>
                      </a:r>
                      <a:r>
                        <a:rPr lang="ko-KR" altLang="en-US" sz="9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대로 나온다</a:t>
                      </a:r>
                      <a:r>
                        <a:rPr lang="en-US" altLang="ko-KR" sz="9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.</a:t>
                      </a:r>
                      <a:r>
                        <a:rPr lang="ko-KR" altLang="en-US" sz="9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그 밖에 연령층을 아우를 수 있어야하겠다</a:t>
                      </a:r>
                      <a:r>
                        <a:rPr lang="en-US" altLang="ko-KR" sz="9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.</a:t>
                      </a:r>
                    </a:p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198109"/>
                  </a:ext>
                </a:extLst>
              </a:tr>
              <a:tr h="9975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성장 가능성이 높은 시장인가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/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 typeface="Wingdings" pitchFamily="2" charset="2"/>
                        <a:buChar char="à"/>
                      </a:pPr>
                      <a:r>
                        <a:rPr lang="ko-KR" altLang="en-US" sz="9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높다</a:t>
                      </a:r>
                      <a:r>
                        <a:rPr lang="en-US" altLang="ko-KR" sz="9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.</a:t>
                      </a:r>
                    </a:p>
                    <a:p>
                      <a:pPr marL="171450" indent="-171450" latinLnBrk="1">
                        <a:buFont typeface="Wingdings" pitchFamily="2" charset="2"/>
                        <a:buChar char="à"/>
                      </a:pPr>
                      <a:r>
                        <a:rPr lang="ko-KR" altLang="en-US" sz="9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국내 주요 소비자 계층인 </a:t>
                      </a:r>
                      <a:r>
                        <a:rPr lang="en-US" altLang="ko-KR" sz="9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10-40</a:t>
                      </a:r>
                      <a:r>
                        <a:rPr lang="ko-KR" altLang="en-US" sz="9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대는 점점 더 </a:t>
                      </a:r>
                      <a:r>
                        <a:rPr lang="ko-KR" altLang="en-US" sz="900" b="0" dirty="0" err="1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간편식을</a:t>
                      </a:r>
                      <a:r>
                        <a:rPr lang="ko-KR" altLang="en-US" sz="9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선호하는 추세다</a:t>
                      </a:r>
                      <a:r>
                        <a:rPr lang="en-US" altLang="ko-KR" sz="9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.</a:t>
                      </a:r>
                      <a:r>
                        <a:rPr lang="ko-KR" altLang="en-US" sz="9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파리바게트만의 차별화된 서비스를 소비자에게 잘 어필한다면 성장가능성은 높다</a:t>
                      </a:r>
                      <a:r>
                        <a:rPr lang="en-US" altLang="ko-KR" sz="9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.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620196"/>
                  </a:ext>
                </a:extLst>
              </a:tr>
              <a:tr h="9975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세분 </a:t>
                      </a:r>
                      <a:r>
                        <a:rPr lang="ko-KR" altLang="en-US" sz="9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시장별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잠재 수요는 </a:t>
                      </a:r>
                      <a:r>
                        <a:rPr lang="ko-KR" altLang="en-US" sz="9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어느정도인가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/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 typeface="Wingdings" pitchFamily="2" charset="2"/>
                        <a:buChar char="à"/>
                      </a:pPr>
                      <a:r>
                        <a:rPr lang="ko-KR" altLang="en-US" sz="9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파리바게트의 제품은 나이와 소득에 관계없이 모두 좋아할 수 있는 클래식한 빵부터 </a:t>
                      </a:r>
                      <a:r>
                        <a:rPr lang="ko-KR" altLang="en-US" sz="900" b="0" dirty="0" err="1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디저트류</a:t>
                      </a:r>
                      <a:r>
                        <a:rPr lang="en-US" altLang="ko-KR" sz="9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,</a:t>
                      </a:r>
                      <a:r>
                        <a:rPr lang="ko-KR" altLang="en-US" sz="9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한끼 </a:t>
                      </a:r>
                      <a:r>
                        <a:rPr lang="ko-KR" altLang="en-US" sz="900" b="0" dirty="0" err="1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식사대용용</a:t>
                      </a:r>
                      <a:r>
                        <a:rPr lang="ko-KR" altLang="en-US" sz="9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등으로 굉장히 다양한 선택지가 있다</a:t>
                      </a:r>
                      <a:r>
                        <a:rPr lang="en-US" altLang="ko-KR" sz="9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.</a:t>
                      </a:r>
                      <a:r>
                        <a:rPr lang="ko-KR" altLang="en-US" sz="9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</a:t>
                      </a:r>
                      <a:endParaRPr lang="en-US" altLang="ko-KR" sz="900" b="0" dirty="0">
                        <a:solidFill>
                          <a:srgbClr val="2AB9C7"/>
                        </a:solidFill>
                        <a:latin typeface="+mn-lt"/>
                        <a:sym typeface="Wingdings" pitchFamily="2" charset="2"/>
                      </a:endParaRPr>
                    </a:p>
                    <a:p>
                      <a:pPr marL="171450" indent="-171450" latinLnBrk="1">
                        <a:buFont typeface="Wingdings" pitchFamily="2" charset="2"/>
                        <a:buChar char="à"/>
                      </a:pPr>
                      <a:r>
                        <a:rPr lang="ko-KR" altLang="en-US" sz="9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그렇기 때문에 세분 </a:t>
                      </a:r>
                      <a:r>
                        <a:rPr lang="ko-KR" altLang="en-US" sz="900" b="0" dirty="0" err="1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시장별</a:t>
                      </a:r>
                      <a:r>
                        <a:rPr lang="ko-KR" altLang="en-US" sz="9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잠재 수요는 높다고 볼 수 있다</a:t>
                      </a:r>
                      <a:r>
                        <a:rPr lang="en-US" altLang="ko-KR" sz="9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.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283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9324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02-2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경쟁사</a:t>
            </a:r>
          </a:p>
          <a:p>
            <a:pPr marL="0" indent="0">
              <a:buNone/>
            </a:pP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3">
            <a:extLst>
              <a:ext uri="{FF2B5EF4-FFF2-40B4-BE49-F238E27FC236}">
                <a16:creationId xmlns:a16="http://schemas.microsoft.com/office/drawing/2014/main" id="{012E87F7-5701-8A45-8ECA-2A9780A49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100661"/>
              </p:ext>
            </p:extLst>
          </p:nvPr>
        </p:nvGraphicFramePr>
        <p:xfrm>
          <a:off x="1095514" y="2293089"/>
          <a:ext cx="7648898" cy="3294859"/>
        </p:xfrm>
        <a:graphic>
          <a:graphicData uri="http://schemas.openxmlformats.org/drawingml/2006/table">
            <a:tbl>
              <a:tblPr firstRow="1" bandRow="1"/>
              <a:tblGrid>
                <a:gridCol w="539116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106657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6003125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34446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평가요소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/>
                        <a:t>평가 기준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147519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경쟁사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현재의 경쟁사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잠재적 경쟁사</a:t>
                      </a:r>
                      <a:endParaRPr lang="en-US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현재의 경쟁사들이 공격적이고 </a:t>
                      </a:r>
                      <a:r>
                        <a:rPr lang="ko-KR" altLang="en-US" sz="9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강력한가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à"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매우 위협적이고 강력하다</a:t>
                      </a:r>
                      <a:r>
                        <a:rPr lang="en-US" altLang="ko-KR" sz="9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.</a:t>
                      </a:r>
                      <a:r>
                        <a:rPr lang="ko-KR" altLang="en-US" sz="9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</a:t>
                      </a:r>
                      <a:endParaRPr lang="en-US" altLang="ko-KR" sz="900" b="0" dirty="0">
                        <a:solidFill>
                          <a:srgbClr val="2AB9C7"/>
                        </a:solidFill>
                        <a:latin typeface="+mn-lt"/>
                        <a:sym typeface="Wingdings" pitchFamily="2" charset="2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à"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특히 </a:t>
                      </a:r>
                      <a:r>
                        <a:rPr lang="ko-KR" altLang="en-US" sz="900" b="0" dirty="0" err="1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경쟁사마다</a:t>
                      </a:r>
                      <a:r>
                        <a:rPr lang="ko-KR" altLang="en-US" sz="9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맛으로 파리바게트보다 좀 더 강점을 보이는 브랜드</a:t>
                      </a:r>
                      <a:r>
                        <a:rPr lang="en-US" altLang="ko-KR" sz="9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,</a:t>
                      </a:r>
                      <a:r>
                        <a:rPr lang="ko-KR" altLang="en-US" sz="9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브랜드 이미지가 파리바게트보다 좀 더 </a:t>
                      </a:r>
                      <a:r>
                        <a:rPr lang="ko-KR" altLang="en-US" sz="900" b="0" dirty="0" err="1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고급진</a:t>
                      </a:r>
                      <a:r>
                        <a:rPr lang="ko-KR" altLang="en-US" sz="9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이미지</a:t>
                      </a:r>
                      <a:r>
                        <a:rPr lang="en-US" altLang="ko-KR" sz="9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,</a:t>
                      </a:r>
                      <a:r>
                        <a:rPr lang="ko-KR" altLang="en-US" sz="9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등등으로 파리바게트가 경쟁사보다 약한 부분을 끊임없이 보완하고</a:t>
                      </a:r>
                      <a:r>
                        <a:rPr lang="en-US" altLang="ko-KR" sz="9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,</a:t>
                      </a:r>
                      <a:r>
                        <a:rPr lang="ko-KR" altLang="en-US" sz="9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새로운 시도를 하지 않으면 안되는 상황이다</a:t>
                      </a:r>
                      <a:r>
                        <a:rPr lang="en-US" altLang="ko-KR" sz="9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.</a:t>
                      </a:r>
                      <a:r>
                        <a:rPr lang="ko-KR" altLang="en-US" sz="9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570939"/>
                  </a:ext>
                </a:extLst>
              </a:tr>
              <a:tr h="14751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새로운 경쟁사의 진입 가능성이 높은가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à"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기존에 유사한 베이커리 업체들이 존재하며</a:t>
                      </a:r>
                      <a:r>
                        <a:rPr lang="en-US" altLang="ko-KR" sz="9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,</a:t>
                      </a:r>
                      <a:r>
                        <a:rPr lang="ko-KR" altLang="en-US" sz="9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사실 이미 존재하는 저명한 베이커리들이 국내 제빵제과 시장의 큰 파이를 차지하고 있기 </a:t>
                      </a:r>
                      <a:r>
                        <a:rPr lang="ko-KR" altLang="en-US" sz="900" b="0" dirty="0" err="1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떄문에</a:t>
                      </a:r>
                      <a:r>
                        <a:rPr lang="ko-KR" altLang="en-US" sz="9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새로운 경쟁사의 진입 가능성은 낮다고 볼 수 있다</a:t>
                      </a:r>
                      <a:r>
                        <a:rPr lang="en-US" altLang="ko-KR" sz="9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.</a:t>
                      </a:r>
                      <a:r>
                        <a:rPr lang="ko-KR" altLang="en-US" sz="9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</a:t>
                      </a:r>
                      <a:endParaRPr lang="en-US" altLang="ko-KR" sz="900" b="0" dirty="0">
                        <a:solidFill>
                          <a:srgbClr val="2AB9C7"/>
                        </a:solidFill>
                        <a:latin typeface="+mn-lt"/>
                        <a:sym typeface="Wingdings" pitchFamily="2" charset="2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à"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다만</a:t>
                      </a:r>
                      <a:r>
                        <a:rPr lang="en-US" altLang="ko-KR" sz="9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,</a:t>
                      </a:r>
                      <a:r>
                        <a:rPr lang="ko-KR" altLang="en-US" sz="9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해외에서 유명세를 타고 국내로 수입되는 브랜드의 경우는 장단기적으로 새로운 위협이 될 수 있으므로 시장의 변화에 기민하게 대처할 필요는 있겠다</a:t>
                      </a:r>
                      <a:r>
                        <a:rPr lang="en-US" altLang="ko-KR" sz="9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.</a:t>
                      </a:r>
                      <a:r>
                        <a:rPr lang="ko-KR" altLang="en-US" sz="9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89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952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02-3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자사</a:t>
            </a:r>
          </a:p>
          <a:p>
            <a:pPr marL="0" indent="0">
              <a:buNone/>
            </a:pP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3">
            <a:extLst>
              <a:ext uri="{FF2B5EF4-FFF2-40B4-BE49-F238E27FC236}">
                <a16:creationId xmlns:a16="http://schemas.microsoft.com/office/drawing/2014/main" id="{3A28BC40-1D92-EF4D-9132-95898CB24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5953"/>
              </p:ext>
            </p:extLst>
          </p:nvPr>
        </p:nvGraphicFramePr>
        <p:xfrm>
          <a:off x="1087692" y="2356589"/>
          <a:ext cx="7648898" cy="3301261"/>
        </p:xfrm>
        <a:graphic>
          <a:graphicData uri="http://schemas.openxmlformats.org/drawingml/2006/table">
            <a:tbl>
              <a:tblPr firstRow="1" bandRow="1"/>
              <a:tblGrid>
                <a:gridCol w="539116">
                  <a:extLst>
                    <a:ext uri="{9D8B030D-6E8A-4147-A177-3AD203B41FA5}">
                      <a16:colId xmlns:a16="http://schemas.microsoft.com/office/drawing/2014/main" val="1239036185"/>
                    </a:ext>
                  </a:extLst>
                </a:gridCol>
                <a:gridCol w="1106657">
                  <a:extLst>
                    <a:ext uri="{9D8B030D-6E8A-4147-A177-3AD203B41FA5}">
                      <a16:colId xmlns:a16="http://schemas.microsoft.com/office/drawing/2014/main" val="1467418087"/>
                    </a:ext>
                  </a:extLst>
                </a:gridCol>
                <a:gridCol w="6003125">
                  <a:extLst>
                    <a:ext uri="{9D8B030D-6E8A-4147-A177-3AD203B41FA5}">
                      <a16:colId xmlns:a16="http://schemas.microsoft.com/office/drawing/2014/main" val="2305120630"/>
                    </a:ext>
                  </a:extLst>
                </a:gridCol>
              </a:tblGrid>
              <a:tr h="32119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평가요소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/>
                        <a:t>평가 기준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38101"/>
                  </a:ext>
                </a:extLst>
              </a:tr>
              <a:tr h="99335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자사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기업 목표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자원 시너지 효과</a:t>
                      </a:r>
                      <a:endParaRPr lang="en-US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기업의 목표와 일치 하는가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</a:t>
                      </a:r>
                      <a:r>
                        <a:rPr lang="ko-KR" altLang="en-US" sz="9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파리바게트는 장식과 디자인보다는 제품의 맛과 품질로 승부 보겠다는 경영 이념으로 </a:t>
                      </a:r>
                      <a:r>
                        <a:rPr lang="en-US" altLang="ko-KR" sz="9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“</a:t>
                      </a:r>
                      <a:r>
                        <a:rPr lang="ko-KR" altLang="en-US" sz="9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품질경영</a:t>
                      </a:r>
                      <a:r>
                        <a:rPr lang="en-US" altLang="ko-KR" sz="9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”</a:t>
                      </a:r>
                      <a:r>
                        <a:rPr lang="ko-KR" altLang="en-US" sz="9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을 실현하고 있다</a:t>
                      </a:r>
                      <a:r>
                        <a:rPr lang="en-US" altLang="ko-KR" sz="9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.</a:t>
                      </a:r>
                      <a:r>
                        <a:rPr lang="ko-KR" altLang="en-US" sz="9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그리고 이런 점 덕에 안심하고 먹을 수 있는 제품이라는 고객들의 신뢰를 얻어냈다</a:t>
                      </a:r>
                      <a:r>
                        <a:rPr lang="en-US" altLang="ko-KR" sz="9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.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90708"/>
                  </a:ext>
                </a:extLst>
              </a:tr>
              <a:tr h="9933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인적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물적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기술적 자원을 갖추고 있는가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  <a:b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</a:b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</a:t>
                      </a:r>
                      <a:r>
                        <a:rPr lang="ko-KR" altLang="en-US" sz="9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규모에 맞게 적절한 인프라와 기술을 갖춰</a:t>
                      </a:r>
                      <a:r>
                        <a:rPr lang="en-US" altLang="ko-KR" sz="9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,</a:t>
                      </a:r>
                      <a:r>
                        <a:rPr lang="ko-KR" altLang="en-US" sz="9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전국의 모든 가맹점이 어디서나 질 높은 제품과 서비스를 동일하게 소비자에게 제공할 수 있도록 가맹점을 체계적으로 관리 중이다</a:t>
                      </a:r>
                      <a:r>
                        <a:rPr lang="en-US" altLang="ko-KR" sz="9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.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635325"/>
                  </a:ext>
                </a:extLst>
              </a:tr>
              <a:tr h="9933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기존 서비스와 시너지 효과를 낼 수 있는가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  <a:b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</a:b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</a:t>
                      </a:r>
                      <a:r>
                        <a:rPr lang="ko-KR" altLang="en-US" sz="9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고객들의 </a:t>
                      </a:r>
                      <a:r>
                        <a:rPr lang="ko-KR" altLang="en-US" sz="900" b="0" dirty="0" err="1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니즈에</a:t>
                      </a:r>
                      <a:r>
                        <a:rPr lang="ko-KR" altLang="en-US" sz="9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맞는 정보 제공을 우선시 하여 페이지를 제작한다면</a:t>
                      </a:r>
                      <a:r>
                        <a:rPr lang="en-US" altLang="ko-KR" sz="9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,</a:t>
                      </a:r>
                      <a:r>
                        <a:rPr lang="ko-KR" altLang="en-US" sz="9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더 많은 소비자가 쉽고 빠르게 원하는 정보를 얻어갈 수 있는 사이트가 될 것이고</a:t>
                      </a:r>
                      <a:r>
                        <a:rPr lang="en-US" altLang="ko-KR" sz="9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,</a:t>
                      </a:r>
                      <a:r>
                        <a:rPr lang="ko-KR" altLang="en-US" sz="9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그로 인해 기존서비스와 더 많은 시너지 효과를 낼 수 있을 것이라 예상된다</a:t>
                      </a:r>
                      <a:r>
                        <a:rPr lang="en-US" altLang="ko-KR" sz="9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.</a:t>
                      </a:r>
                      <a:r>
                        <a:rPr lang="ko-KR" altLang="en-US" sz="900" b="0" dirty="0">
                          <a:solidFill>
                            <a:srgbClr val="2AB9C7"/>
                          </a:solidFill>
                          <a:latin typeface="+mn-lt"/>
                          <a:sym typeface="Wingdings" pitchFamily="2" charset="2"/>
                        </a:rPr>
                        <a:t>  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259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213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705757"/>
            <a:ext cx="8005974" cy="31205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제작 방향 정리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9DB42F8-4170-460B-B3C1-3450703791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조사 분석 내용 최종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723828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(SWOT, 3C)</a:t>
            </a:r>
          </a:p>
          <a:p>
            <a:r>
              <a:rPr lang="ko-KR" altLang="en-US" dirty="0"/>
              <a:t>페르소나 분석</a:t>
            </a:r>
            <a:endParaRPr lang="en-US" altLang="ko-KR" dirty="0"/>
          </a:p>
          <a:p>
            <a:r>
              <a:rPr lang="ko-KR" altLang="en-US" dirty="0"/>
              <a:t>매트리스분석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DE0C2F4-C7A2-9642-9D10-5B968C3CD3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664569"/>
              </p:ext>
            </p:extLst>
          </p:nvPr>
        </p:nvGraphicFramePr>
        <p:xfrm>
          <a:off x="1023827" y="2356589"/>
          <a:ext cx="7712243" cy="3224405"/>
        </p:xfrm>
        <a:graphic>
          <a:graphicData uri="http://schemas.openxmlformats.org/drawingml/2006/table">
            <a:tbl>
              <a:tblPr/>
              <a:tblGrid>
                <a:gridCol w="7712243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22440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결론 </a:t>
                      </a:r>
                      <a:r>
                        <a:rPr lang="en-US" altLang="ko-KR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ko-Kore-KR" altLang="en-US" sz="1200" dirty="0">
                          <a:highlight>
                            <a:srgbClr val="00FF00"/>
                          </a:highlight>
                        </a:rPr>
                        <a:t>영어가</a:t>
                      </a:r>
                      <a:r>
                        <a:rPr kumimoji="1" lang="ko-KR" altLang="en-US" sz="1200" dirty="0">
                          <a:highlight>
                            <a:srgbClr val="00FF00"/>
                          </a:highlight>
                        </a:rPr>
                        <a:t> 익숙하지 않은 연령대를 위하여 한국어로 메뉴를 만든다</a:t>
                      </a:r>
                      <a:r>
                        <a:rPr kumimoji="1" lang="en-US" altLang="ko-KR" sz="1200" dirty="0">
                          <a:highlight>
                            <a:srgbClr val="00FF00"/>
                          </a:highlight>
                        </a:rPr>
                        <a:t>.</a:t>
                      </a:r>
                      <a:r>
                        <a:rPr kumimoji="1" lang="ko-KR" altLang="en-US" sz="1200" dirty="0">
                          <a:highlight>
                            <a:srgbClr val="00FF00"/>
                          </a:highlight>
                        </a:rPr>
                        <a:t> </a:t>
                      </a:r>
                      <a:endParaRPr kumimoji="1" lang="en-US" altLang="ko-KR" sz="1200" dirty="0">
                        <a:highlight>
                          <a:srgbClr val="00FF00"/>
                        </a:highlight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ko-KR" altLang="en-US" sz="1200" dirty="0">
                          <a:highlight>
                            <a:srgbClr val="00FF00"/>
                          </a:highlight>
                        </a:rPr>
                        <a:t>상품의 상세 재료 </a:t>
                      </a:r>
                      <a:r>
                        <a:rPr kumimoji="1" lang="en-US" altLang="ko-KR" sz="1200" dirty="0">
                          <a:highlight>
                            <a:srgbClr val="00FF00"/>
                          </a:highlight>
                        </a:rPr>
                        <a:t>–</a:t>
                      </a:r>
                      <a:r>
                        <a:rPr kumimoji="1" lang="ko-KR" altLang="en-US" sz="1200" dirty="0">
                          <a:highlight>
                            <a:srgbClr val="00FF00"/>
                          </a:highlight>
                        </a:rPr>
                        <a:t> </a:t>
                      </a:r>
                      <a:r>
                        <a:rPr kumimoji="1" lang="ko-KR" altLang="en-US" sz="1200" dirty="0" err="1">
                          <a:highlight>
                            <a:srgbClr val="00FF00"/>
                          </a:highlight>
                        </a:rPr>
                        <a:t>알러지가</a:t>
                      </a:r>
                      <a:r>
                        <a:rPr kumimoji="1" lang="ko-KR" altLang="en-US" sz="1200" dirty="0">
                          <a:highlight>
                            <a:srgbClr val="00FF00"/>
                          </a:highlight>
                        </a:rPr>
                        <a:t> 있는 사람들이 빠르게 찾아볼 수 있도록 </a:t>
                      </a:r>
                      <a:r>
                        <a:rPr kumimoji="1" lang="en-US" altLang="ko-KR" sz="1200" dirty="0">
                          <a:highlight>
                            <a:srgbClr val="00FF00"/>
                          </a:highlight>
                        </a:rPr>
                        <a:t>–</a:t>
                      </a:r>
                      <a:r>
                        <a:rPr kumimoji="1" lang="ko-KR" altLang="en-US" sz="1200" dirty="0">
                          <a:highlight>
                            <a:srgbClr val="00FF00"/>
                          </a:highlight>
                        </a:rPr>
                        <a:t> </a:t>
                      </a:r>
                      <a:r>
                        <a:rPr kumimoji="1" lang="ko-KR" altLang="en-US" sz="1200" dirty="0" err="1">
                          <a:highlight>
                            <a:srgbClr val="00FF00"/>
                          </a:highlight>
                        </a:rPr>
                        <a:t>를</a:t>
                      </a:r>
                      <a:r>
                        <a:rPr kumimoji="1" lang="ko-KR" altLang="en-US" sz="1200" dirty="0">
                          <a:highlight>
                            <a:srgbClr val="00FF00"/>
                          </a:highlight>
                        </a:rPr>
                        <a:t> 검색할 수 있는 </a:t>
                      </a:r>
                      <a:r>
                        <a:rPr kumimoji="1" lang="en-US" altLang="ko-KR" sz="1200" dirty="0">
                          <a:highlight>
                            <a:srgbClr val="00FF00"/>
                          </a:highlight>
                        </a:rPr>
                        <a:t>”</a:t>
                      </a:r>
                      <a:r>
                        <a:rPr kumimoji="1" lang="ko-KR" altLang="en-US" sz="1200" dirty="0">
                          <a:highlight>
                            <a:srgbClr val="00FF00"/>
                          </a:highlight>
                        </a:rPr>
                        <a:t>상세 재료 </a:t>
                      </a:r>
                      <a:r>
                        <a:rPr kumimoji="1" lang="ko-KR" altLang="en-US" sz="1200" dirty="0" err="1">
                          <a:highlight>
                            <a:srgbClr val="00FF00"/>
                          </a:highlight>
                        </a:rPr>
                        <a:t>바로찾기</a:t>
                      </a:r>
                      <a:r>
                        <a:rPr kumimoji="1" lang="ko-KR" altLang="en-US" sz="1200" dirty="0">
                          <a:highlight>
                            <a:srgbClr val="00FF00"/>
                          </a:highlight>
                        </a:rPr>
                        <a:t> 버튼</a:t>
                      </a:r>
                      <a:r>
                        <a:rPr kumimoji="1" lang="en-US" altLang="ko-KR" sz="1200" dirty="0">
                          <a:highlight>
                            <a:srgbClr val="00FF00"/>
                          </a:highlight>
                        </a:rPr>
                        <a:t>”</a:t>
                      </a:r>
                      <a:r>
                        <a:rPr kumimoji="1" lang="ko-KR" altLang="en-US" sz="1200" dirty="0">
                          <a:highlight>
                            <a:srgbClr val="00FF00"/>
                          </a:highlight>
                        </a:rPr>
                        <a:t>을 만들어주세요</a:t>
                      </a:r>
                      <a:r>
                        <a:rPr kumimoji="1" lang="en-US" altLang="ko-KR" sz="1200" dirty="0">
                          <a:highlight>
                            <a:srgbClr val="00FF00"/>
                          </a:highlight>
                        </a:rPr>
                        <a:t>.</a:t>
                      </a:r>
                      <a:r>
                        <a:rPr kumimoji="1" lang="ko-KR" altLang="en-US" sz="1200" dirty="0">
                          <a:highlight>
                            <a:srgbClr val="00FF00"/>
                          </a:highlight>
                        </a:rPr>
                        <a:t>  </a:t>
                      </a:r>
                      <a:endParaRPr kumimoji="1" lang="ko-Kore-KR" altLang="en-US" sz="1200" dirty="0">
                        <a:highlight>
                          <a:srgbClr val="00FF00"/>
                        </a:highlight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084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552</TotalTime>
  <Words>627</Words>
  <Application>Microsoft Macintosh PowerPoint</Application>
  <PresentationFormat>A4 용지(210x297mm)</PresentationFormat>
  <Paragraphs>106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Wingdings</vt:lpstr>
      <vt:lpstr>Office 테마</vt:lpstr>
      <vt:lpstr>디자인 사용자 지정</vt:lpstr>
      <vt:lpstr>PowerPoint 프레젠테이션</vt:lpstr>
      <vt:lpstr>1. 프로젝트 과제 분석</vt:lpstr>
      <vt:lpstr>2. 프로젝트 과제 분석</vt:lpstr>
      <vt:lpstr>2. 프로젝트 과제 분석</vt:lpstr>
      <vt:lpstr>2. 프로젝트 과제 분석</vt:lpstr>
      <vt:lpstr>3. 프로젝트 제작 방향 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현수</dc:creator>
  <cp:lastModifiedBy>ekfka4863@gmail.com</cp:lastModifiedBy>
  <cp:revision>8</cp:revision>
  <dcterms:created xsi:type="dcterms:W3CDTF">2021-08-19T04:24:11Z</dcterms:created>
  <dcterms:modified xsi:type="dcterms:W3CDTF">2021-09-13T03:53:39Z</dcterms:modified>
</cp:coreProperties>
</file>