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57" r:id="rId4"/>
    <p:sldId id="263" r:id="rId5"/>
    <p:sldId id="264" r:id="rId6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40" d="100"/>
          <a:sy n="140" d="100"/>
        </p:scale>
        <p:origin x="238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4" Type="http://schemas.openxmlformats.org/officeDocument/2006/relationships/slide" Target="slides/slide2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575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45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71DC8-AA7E-4163-928D-A39775962CC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8644267"/>
              </p:ext>
            </p:extLst>
          </p:nvPr>
        </p:nvGraphicFramePr>
        <p:xfrm>
          <a:off x="210312" y="1618488"/>
          <a:ext cx="6344312" cy="7772394"/>
        </p:xfrm>
        <a:graphic>
          <a:graphicData uri="http://schemas.openxmlformats.org/drawingml/2006/table">
            <a:tbl>
              <a:tblPr/>
              <a:tblGrid>
                <a:gridCol w="4341087">
                  <a:extLst>
                    <a:ext uri="{9D8B030D-6E8A-4147-A177-3AD203B41FA5}">
                      <a16:colId xmlns:a16="http://schemas.microsoft.com/office/drawing/2014/main" val="1502844293"/>
                    </a:ext>
                  </a:extLst>
                </a:gridCol>
                <a:gridCol w="498499">
                  <a:extLst>
                    <a:ext uri="{9D8B030D-6E8A-4147-A177-3AD203B41FA5}">
                      <a16:colId xmlns:a16="http://schemas.microsoft.com/office/drawing/2014/main" val="3063853591"/>
                    </a:ext>
                  </a:extLst>
                </a:gridCol>
                <a:gridCol w="646201">
                  <a:extLst>
                    <a:ext uri="{9D8B030D-6E8A-4147-A177-3AD203B41FA5}">
                      <a16:colId xmlns:a16="http://schemas.microsoft.com/office/drawing/2014/main" val="3158728127"/>
                    </a:ext>
                  </a:extLst>
                </a:gridCol>
                <a:gridCol w="858525">
                  <a:extLst>
                    <a:ext uri="{9D8B030D-6E8A-4147-A177-3AD203B41FA5}">
                      <a16:colId xmlns:a16="http://schemas.microsoft.com/office/drawing/2014/main" val="998459078"/>
                    </a:ext>
                  </a:extLst>
                </a:gridCol>
              </a:tblGrid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경험 요소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71056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유용한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useful)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1159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사용할 때 진정으로 유용한가를 고려하는 것이다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87907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 dirty="0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 dirty="0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유용한 경험을 제공받는가</a:t>
                      </a:r>
                      <a:r>
                        <a:rPr lang="en-US" altLang="ko-KR" sz="500" b="0" i="0" u="none" strike="noStrike" dirty="0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 dirty="0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08603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정보를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1753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목적에 적합한 기능을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863053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160937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편리한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usable)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40082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사용하는 데 있어서 특별히 배우는 과정 없이 쉽게 사용할 수 있는지에 대한 여부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63361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8721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사용법을 배울 필요 없이 사용하기 쉬운가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48034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실수를 줄이고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실수했을 때 쉽게 극복하게 해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897682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632569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매력적인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desirable)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55621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감성적인 측면에서 오감을 만족시켜 사용자의 심리적인 만족을 충족시키는 것을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27543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매력적인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105457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차별화된 경험을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620689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 측면에서 즐거움을 주는가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68958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064518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발견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findable)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38626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 스스로 필요한 정보나 서비스를 찾을 수 있는지를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1719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스스로 찾고 해결할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159748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원하는 서비스를 한 번에 쉽게 찾을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25250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찾을 수 있도록 기준 가이드 또는 솔루션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(solution)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 제공되는가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60826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6375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 가능한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61243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환경을 고려하여 제작되었는지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특정한 환경이나 장애에 대처할 만한지를 의미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83442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모든 사용자들이 서비스를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5724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쉽게 사용할 수 있는 환경과 조건이 갖추어져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995550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7612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믿을 만한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7766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직접적인 목적 이외에도 사용자가 신뢰할 수 있어야 한다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27730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신뢰할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09757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진정성을 느낄 수 있는가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003355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실행되는 데 있어서 움직임과 연동이 안정적인가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320824"/>
                  </a:ext>
                </a:extLst>
              </a:tr>
              <a:tr h="127080"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55305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가치 있는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valuable)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70712"/>
                  </a:ext>
                </a:extLst>
              </a:tr>
              <a:tr h="198136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사용하면서 가치를 느낄 수 있도록 하는 것으로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경제적인 가치를 넘어서 무형의 가치로 확장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264001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사용자에게 가치 있는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500" b="0" i="0" u="none" strike="noStrike">
                        <a:solidFill>
                          <a:srgbClr val="262626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19436"/>
                  </a:ext>
                </a:extLst>
              </a:tr>
              <a:tr h="198136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서비스가 감성적으로 사용자에게 경험을 제공하는가</a:t>
                      </a:r>
                      <a:r>
                        <a:rPr lang="en-US" altLang="ko-KR" sz="500" b="0" i="0" u="none" strike="noStrike">
                          <a:solidFill>
                            <a:srgbClr val="262626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518672"/>
                  </a:ext>
                </a:extLst>
              </a:tr>
              <a:tr h="2732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525" marR="5525" marT="5525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9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518FD25-FF3A-464F-BA7C-709BA20B9C7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817549"/>
              </p:ext>
            </p:extLst>
          </p:nvPr>
        </p:nvGraphicFramePr>
        <p:xfrm>
          <a:off x="275066" y="1540113"/>
          <a:ext cx="6346717" cy="7927747"/>
        </p:xfrm>
        <a:graphic>
          <a:graphicData uri="http://schemas.openxmlformats.org/drawingml/2006/table">
            <a:tbl>
              <a:tblPr/>
              <a:tblGrid>
                <a:gridCol w="5163892">
                  <a:extLst>
                    <a:ext uri="{9D8B030D-6E8A-4147-A177-3AD203B41FA5}">
                      <a16:colId xmlns:a16="http://schemas.microsoft.com/office/drawing/2014/main" val="15108452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3665150496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199762930"/>
                    </a:ext>
                  </a:extLst>
                </a:gridCol>
                <a:gridCol w="394275">
                  <a:extLst>
                    <a:ext uri="{9D8B030D-6E8A-4147-A177-3AD203B41FA5}">
                      <a16:colId xmlns:a16="http://schemas.microsoft.com/office/drawing/2014/main" val="212289479"/>
                    </a:ext>
                  </a:extLst>
                </a:gridCol>
              </a:tblGrid>
              <a:tr h="1974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사용성 요소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잘모르겠다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45158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(1)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가항성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navigability)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0962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원하는 서비스를 효율적으로 찾을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 내부를 효율적으로 이동하고 항해할 수 있도록 하는 것과 관련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4167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직접 선택할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06327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내비게이션을 도울 수 있는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55274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진행 상태를 알려 주는 장치를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0788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오류에 대한 충분한 설명과 적절한 대처 방안을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60856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3837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(2)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통제성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controllability)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55580"/>
                  </a:ext>
                </a:extLst>
              </a:tr>
              <a:tr h="118830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서비스를 스스로 제어할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이를 통해 사용자는 서비스에 대해 우위에 있음을 느낄 수 있고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보다 적극적으로 활용할 수 있게 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7848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진행 중인 상태를 취소하거나 종료하는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97053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기능을 취소하는 것이 언제라도 가능한가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39292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83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(3)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일관성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consistency)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9565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서비스에서 구현되는 시스템이나 인터페이스 요소들 간의 동일한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9781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선택하거나 이동하는 데 일정한 방식으로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9994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기능의 요소는 일정한 위치에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89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통일성을 가지는가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747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동일한 기능에는 동일한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883920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38893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(4)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명확성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clarity)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298805"/>
                  </a:ext>
                </a:extLst>
              </a:tr>
              <a:tr h="140435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기능이나 요소들이 애매하지 않게 표현되는 정도를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84355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기능들이 혼란을 주지 않도록 분명하게 구분되는가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58049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중요한 기능이나 정보는 우선적으로 배치하고 분명하게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3201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인터페이스의 기능을 명확하게 표시하는가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31074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021601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(5)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간결성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simplicity)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0422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서비스에 필요한 요소만 최적화되어 표현된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가능한 한 불필요한 요소가 제거된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단순하고 간결한 서비스로 사용자의 학습과 이해를 돕는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8692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시스템이나 인터페이스는 단순하고 이해하기 쉬운 구조인가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69096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유사한 기능이나 요소들은 그룹화되어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816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설명하는 문장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메뉴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기능 설명 등은 간결하게 표현되어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84639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0395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(6)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familiarity)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378698"/>
                  </a:ext>
                </a:extLst>
              </a:tr>
              <a:tr h="135033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요소가 사용자의 긍정적 경험과 부합되는 정도를 말하는 것으로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구성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서비스의 인터랙션 방식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사용되는 용어 등 서비스를 구성하는 요소들이 사용자의 생각과 자연스럽게 대응되는 것을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0987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다른 서비스에서 사용한 경험이 적용되었는가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15494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편안함을 느낄 수 있는가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477050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친숙한 이미지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그래픽을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22350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사용자가 이해할 수 있는 친숙한 용어를 사용하는가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10727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18162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(7)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공신성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credibility)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0058"/>
                  </a:ext>
                </a:extLst>
              </a:tr>
              <a:tr h="124231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통해서 느끼는 공적인 신뢰 수준을 의미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24840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문장 표현은 긍정적이고 친절하게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67183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추가 도움을 받을 수 있는 연락처를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74936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중요한 의사결정에 대해 확인 절차를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479557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88845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(8)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보안성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security)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3579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권한이 없는 사람이나 서비스의 접근을 통제할 수 있는 정도를 의미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서비스를 사용하면서 사용자 정보가 보호되는 것과 관련된다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03384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정보를 다른 사람이 볼 수 없도록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942192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개인 정보에 대한 보안이 이루어지고 있다는 단서를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823658"/>
                  </a:ext>
                </a:extLst>
              </a:tr>
              <a:tr h="101405">
                <a:tc>
                  <a:txBody>
                    <a:bodyPr/>
                    <a:lstStyle/>
                    <a:p>
                      <a:pPr algn="just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803969"/>
                  </a:ext>
                </a:extLst>
              </a:tr>
              <a:tr h="151237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(9)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접근성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accessibility)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978496"/>
                  </a:ext>
                </a:extLst>
              </a:tr>
              <a:tr h="129632">
                <a:tc gridSpan="4">
                  <a:txBody>
                    <a:bodyPr/>
                    <a:lstStyle/>
                    <a:p>
                      <a:pPr algn="just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사용자의 장애에 관계없이 서비스를 접근할 수 있는 정도를 의미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장애적 요인으로 제한 사항을 가진 사용자도 서비스를 불편 없이 사용할 수 있도록 고려해야 한다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023458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색을 가진 모든 정보는 색상을 배제하더라도 이해할 수 있도록 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4329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움직이거나 깜박거리는 요소의 사용이 적절한가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 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한컴돋움"/>
                        <a:ea typeface="맑은 고딕" panose="020B0503020000020004" pitchFamily="50" charset="-127"/>
                      </a:endParaRP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01501"/>
                  </a:ext>
                </a:extLst>
              </a:tr>
              <a:tr h="151237"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시력에 문제가 있는 사용자들을 위하여 충분한 크기의 문자를 제공하는가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?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30923"/>
                  </a:ext>
                </a:extLst>
              </a:tr>
              <a:tr h="156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한컴돋움"/>
                          <a:ea typeface="맑은 고딕" panose="020B0503020000020004" pitchFamily="50" charset="-127"/>
                        </a:rPr>
                        <a:t>최종점수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287" marR="4287" marT="4287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371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77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B2E0F2-64FD-4548-A5CF-04FF66EB2C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12" y="1610770"/>
            <a:ext cx="6364776" cy="7791363"/>
          </a:xfrm>
          <a:prstGeom prst="rect">
            <a:avLst/>
          </a:prstGeom>
        </p:spPr>
      </p:pic>
      <p:sp>
        <p:nvSpPr>
          <p:cNvPr id="8" name="Google Shape;19;p12">
            <a:extLst>
              <a:ext uri="{FF2B5EF4-FFF2-40B4-BE49-F238E27FC236}">
                <a16:creationId xmlns:a16="http://schemas.microsoft.com/office/drawing/2014/main" id="{0011E590-CDB3-4744-A9C0-BF638EE566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20;p12">
            <a:extLst>
              <a:ext uri="{FF2B5EF4-FFF2-40B4-BE49-F238E27FC236}">
                <a16:creationId xmlns:a16="http://schemas.microsoft.com/office/drawing/2014/main" id="{8E5773D5-3655-4642-9630-1668EFF9F9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7D30B1-938B-4EF3-9553-2217A3A8CC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12" y="1534564"/>
            <a:ext cx="6364776" cy="7943776"/>
          </a:xfrm>
          <a:prstGeom prst="rect">
            <a:avLst/>
          </a:prstGeom>
        </p:spPr>
      </p:pic>
      <p:sp>
        <p:nvSpPr>
          <p:cNvPr id="4" name="Google Shape;19;p12">
            <a:extLst>
              <a:ext uri="{FF2B5EF4-FFF2-40B4-BE49-F238E27FC236}">
                <a16:creationId xmlns:a16="http://schemas.microsoft.com/office/drawing/2014/main" id="{7F618D84-6BF3-4E1A-8E69-483C049D0F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20;p12">
            <a:extLst>
              <a:ext uri="{FF2B5EF4-FFF2-40B4-BE49-F238E27FC236}">
                <a16:creationId xmlns:a16="http://schemas.microsoft.com/office/drawing/2014/main" id="{F71A430E-C8E7-48EE-94BF-CA071D2802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10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</a:t>
            </a:r>
            <a:r>
              <a:rPr lang="en-US" altLang="ko-KR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박다예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2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>
            <p:extLst>
              <p:ext uri="{D42A27DB-BD31-4B8C-83A1-F6EECF244321}">
                <p14:modId xmlns:p14="http://schemas.microsoft.com/office/powerpoint/2010/main" val="999363360"/>
              </p:ext>
            </p:extLst>
          </p:nvPr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</a:rPr>
                        <a:t>UI</a:t>
                      </a: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200" u="none" strike="noStrike" cap="none" dirty="0">
                          <a:solidFill>
                            <a:schemeClr val="dk1"/>
                          </a:solidFill>
                        </a:rPr>
                        <a:t>테스트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박다예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2021-10-26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01.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9B33D-F660-467E-8863-DCA0EA96D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사용자 경험요소 분석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81520F7-8E4B-8847-B969-0033B7C37FBC}"/>
              </a:ext>
            </a:extLst>
          </p:cNvPr>
          <p:cNvSpPr/>
          <p:nvPr/>
        </p:nvSpPr>
        <p:spPr>
          <a:xfrm>
            <a:off x="5314020" y="2233535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15568B-5FAA-9149-B089-E5D863660EBE}"/>
              </a:ext>
            </a:extLst>
          </p:cNvPr>
          <p:cNvSpPr/>
          <p:nvPr/>
        </p:nvSpPr>
        <p:spPr>
          <a:xfrm>
            <a:off x="5321515" y="2420912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60CA5A-9E37-044A-8554-B3B242A0F809}"/>
              </a:ext>
            </a:extLst>
          </p:cNvPr>
          <p:cNvSpPr/>
          <p:nvPr/>
        </p:nvSpPr>
        <p:spPr>
          <a:xfrm>
            <a:off x="5314020" y="2623279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2F8E06-023A-C941-8B1C-A319C0264464}"/>
              </a:ext>
            </a:extLst>
          </p:cNvPr>
          <p:cNvSpPr/>
          <p:nvPr/>
        </p:nvSpPr>
        <p:spPr>
          <a:xfrm>
            <a:off x="4736899" y="3350305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B070A-9DB5-B84D-BF9C-E7A285AF53DB}"/>
              </a:ext>
            </a:extLst>
          </p:cNvPr>
          <p:cNvSpPr/>
          <p:nvPr/>
        </p:nvSpPr>
        <p:spPr>
          <a:xfrm>
            <a:off x="4736899" y="3530185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C198C1-00F2-B146-89EA-1A6550DB5D77}"/>
              </a:ext>
            </a:extLst>
          </p:cNvPr>
          <p:cNvSpPr/>
          <p:nvPr/>
        </p:nvSpPr>
        <p:spPr>
          <a:xfrm>
            <a:off x="6056033" y="4459577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2DF64B-E1D6-254F-B991-CC567F870FC1}"/>
              </a:ext>
            </a:extLst>
          </p:cNvPr>
          <p:cNvSpPr/>
          <p:nvPr/>
        </p:nvSpPr>
        <p:spPr>
          <a:xfrm>
            <a:off x="6063528" y="4654449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BB7709-A948-D246-9BFB-90A084437966}"/>
              </a:ext>
            </a:extLst>
          </p:cNvPr>
          <p:cNvSpPr/>
          <p:nvPr/>
        </p:nvSpPr>
        <p:spPr>
          <a:xfrm>
            <a:off x="6078518" y="4849321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E27E45-09AD-F143-8EB3-2DF022335664}"/>
              </a:ext>
            </a:extLst>
          </p:cNvPr>
          <p:cNvSpPr/>
          <p:nvPr/>
        </p:nvSpPr>
        <p:spPr>
          <a:xfrm>
            <a:off x="4736898" y="5568849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89D86F-C13C-CB4B-B4A4-576DEEFCEE2D}"/>
              </a:ext>
            </a:extLst>
          </p:cNvPr>
          <p:cNvSpPr/>
          <p:nvPr/>
        </p:nvSpPr>
        <p:spPr>
          <a:xfrm>
            <a:off x="4751888" y="5973583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A5E99C3-3026-5A4D-A90C-B9D494CD324F}"/>
              </a:ext>
            </a:extLst>
          </p:cNvPr>
          <p:cNvSpPr/>
          <p:nvPr/>
        </p:nvSpPr>
        <p:spPr>
          <a:xfrm>
            <a:off x="4751888" y="6887983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E93531-73FD-1742-943D-A02BDF66ADDD}"/>
              </a:ext>
            </a:extLst>
          </p:cNvPr>
          <p:cNvSpPr/>
          <p:nvPr/>
        </p:nvSpPr>
        <p:spPr>
          <a:xfrm>
            <a:off x="4744393" y="6670626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9230BC-B465-6944-B2F9-A0072555536D}"/>
              </a:ext>
            </a:extLst>
          </p:cNvPr>
          <p:cNvSpPr/>
          <p:nvPr/>
        </p:nvSpPr>
        <p:spPr>
          <a:xfrm>
            <a:off x="4736898" y="7600016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B09090-7E5E-2B43-8611-B2B2055160AC}"/>
              </a:ext>
            </a:extLst>
          </p:cNvPr>
          <p:cNvSpPr/>
          <p:nvPr/>
        </p:nvSpPr>
        <p:spPr>
          <a:xfrm>
            <a:off x="4736898" y="7809878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FCF7B07-252A-CA4C-BE8B-D5592F5E6EF4}"/>
              </a:ext>
            </a:extLst>
          </p:cNvPr>
          <p:cNvSpPr/>
          <p:nvPr/>
        </p:nvSpPr>
        <p:spPr>
          <a:xfrm>
            <a:off x="6071023" y="8004751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7FC356C-9D57-634D-99D3-66FE9FBCD0BB}"/>
              </a:ext>
            </a:extLst>
          </p:cNvPr>
          <p:cNvSpPr/>
          <p:nvPr/>
        </p:nvSpPr>
        <p:spPr>
          <a:xfrm>
            <a:off x="4729403" y="8739269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FA62E4E-3FDA-0949-AB96-DA61A5E2E7EA}"/>
              </a:ext>
            </a:extLst>
          </p:cNvPr>
          <p:cNvSpPr/>
          <p:nvPr/>
        </p:nvSpPr>
        <p:spPr>
          <a:xfrm>
            <a:off x="6071023" y="8941636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D945C7F-AB8D-7845-B084-94FABB7FA789}"/>
              </a:ext>
            </a:extLst>
          </p:cNvPr>
          <p:cNvSpPr/>
          <p:nvPr/>
        </p:nvSpPr>
        <p:spPr>
          <a:xfrm>
            <a:off x="6066935" y="3715999"/>
            <a:ext cx="194872" cy="1798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 err="1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 altLang="en-US" dirty="0"/>
              <a:t>사용성 요소 분석</a:t>
            </a:r>
            <a:endParaRPr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D22B718-F89B-2044-A033-52E48D332195}"/>
              </a:ext>
            </a:extLst>
          </p:cNvPr>
          <p:cNvSpPr/>
          <p:nvPr/>
        </p:nvSpPr>
        <p:spPr>
          <a:xfrm>
            <a:off x="5935655" y="2030211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C98FE8-51DE-1D42-9191-B0DCE35E7DB1}"/>
              </a:ext>
            </a:extLst>
          </p:cNvPr>
          <p:cNvSpPr/>
          <p:nvPr/>
        </p:nvSpPr>
        <p:spPr>
          <a:xfrm>
            <a:off x="5935655" y="2157346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6A1FE-575A-2E44-9B4B-4F7E8246FA28}"/>
              </a:ext>
            </a:extLst>
          </p:cNvPr>
          <p:cNvSpPr/>
          <p:nvPr/>
        </p:nvSpPr>
        <p:spPr>
          <a:xfrm>
            <a:off x="6331732" y="2338270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2947F0-D3A5-F044-A6A1-8974FFAD7CA7}"/>
              </a:ext>
            </a:extLst>
          </p:cNvPr>
          <p:cNvSpPr/>
          <p:nvPr/>
        </p:nvSpPr>
        <p:spPr>
          <a:xfrm>
            <a:off x="6336622" y="2475185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206011-65DA-4D4A-BAE3-14DE0E420E31}"/>
              </a:ext>
            </a:extLst>
          </p:cNvPr>
          <p:cNvSpPr/>
          <p:nvPr/>
        </p:nvSpPr>
        <p:spPr>
          <a:xfrm>
            <a:off x="5539578" y="3009946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B42D91F-9E35-394B-8E57-240382DFBF08}"/>
              </a:ext>
            </a:extLst>
          </p:cNvPr>
          <p:cNvSpPr/>
          <p:nvPr/>
        </p:nvSpPr>
        <p:spPr>
          <a:xfrm>
            <a:off x="5539578" y="3145092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4EF33D-3169-9C4B-9BC6-010240A0141F}"/>
              </a:ext>
            </a:extLst>
          </p:cNvPr>
          <p:cNvSpPr/>
          <p:nvPr/>
        </p:nvSpPr>
        <p:spPr>
          <a:xfrm>
            <a:off x="5529799" y="3678084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EC3AA0C-14B5-3E45-BD98-3DC7F095D188}"/>
              </a:ext>
            </a:extLst>
          </p:cNvPr>
          <p:cNvSpPr/>
          <p:nvPr/>
        </p:nvSpPr>
        <p:spPr>
          <a:xfrm>
            <a:off x="5539579" y="3824779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64880B7-7C91-1944-9ABF-EABA38A191B9}"/>
              </a:ext>
            </a:extLst>
          </p:cNvPr>
          <p:cNvSpPr/>
          <p:nvPr/>
        </p:nvSpPr>
        <p:spPr>
          <a:xfrm>
            <a:off x="5544469" y="3981254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F9EC22C-5D87-6B49-A160-139817B541C2}"/>
              </a:ext>
            </a:extLst>
          </p:cNvPr>
          <p:cNvSpPr/>
          <p:nvPr/>
        </p:nvSpPr>
        <p:spPr>
          <a:xfrm>
            <a:off x="5539578" y="4137729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823F32-E782-CD47-8E4C-EAC6C5D8526F}"/>
              </a:ext>
            </a:extLst>
          </p:cNvPr>
          <p:cNvSpPr/>
          <p:nvPr/>
        </p:nvSpPr>
        <p:spPr>
          <a:xfrm>
            <a:off x="5529799" y="4675611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5AFD731-5D17-BF44-9E66-7CFD02E9D106}"/>
              </a:ext>
            </a:extLst>
          </p:cNvPr>
          <p:cNvSpPr/>
          <p:nvPr/>
        </p:nvSpPr>
        <p:spPr>
          <a:xfrm>
            <a:off x="5930766" y="4832086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49F2A-BCF8-CD4C-8604-B03A41225B29}"/>
              </a:ext>
            </a:extLst>
          </p:cNvPr>
          <p:cNvSpPr/>
          <p:nvPr/>
        </p:nvSpPr>
        <p:spPr>
          <a:xfrm>
            <a:off x="5544469" y="4983671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B2F2815-7D82-9C4F-9A1F-53174F14E63B}"/>
              </a:ext>
            </a:extLst>
          </p:cNvPr>
          <p:cNvSpPr/>
          <p:nvPr/>
        </p:nvSpPr>
        <p:spPr>
          <a:xfrm>
            <a:off x="5524909" y="5521553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169873B-9787-AF48-A080-CB3871C396C0}"/>
              </a:ext>
            </a:extLst>
          </p:cNvPr>
          <p:cNvSpPr/>
          <p:nvPr/>
        </p:nvSpPr>
        <p:spPr>
          <a:xfrm>
            <a:off x="5529798" y="5678028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410B326-BDDB-4C4F-B640-8ED994BBDB00}"/>
              </a:ext>
            </a:extLst>
          </p:cNvPr>
          <p:cNvSpPr/>
          <p:nvPr/>
        </p:nvSpPr>
        <p:spPr>
          <a:xfrm>
            <a:off x="5529798" y="5824723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AE1C8CE-6251-064D-AF18-8FD669165580}"/>
              </a:ext>
            </a:extLst>
          </p:cNvPr>
          <p:cNvSpPr/>
          <p:nvPr/>
        </p:nvSpPr>
        <p:spPr>
          <a:xfrm>
            <a:off x="5534688" y="6362606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8D629A-9C66-114B-88E4-4B1899B002E4}"/>
              </a:ext>
            </a:extLst>
          </p:cNvPr>
          <p:cNvSpPr/>
          <p:nvPr/>
        </p:nvSpPr>
        <p:spPr>
          <a:xfrm>
            <a:off x="5529798" y="6514191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F11B2E-F3B6-A345-9968-1912C685A3EF}"/>
              </a:ext>
            </a:extLst>
          </p:cNvPr>
          <p:cNvSpPr/>
          <p:nvPr/>
        </p:nvSpPr>
        <p:spPr>
          <a:xfrm>
            <a:off x="5935655" y="6665776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E6E841E-7ED4-0D4B-9670-779969EF04DF}"/>
              </a:ext>
            </a:extLst>
          </p:cNvPr>
          <p:cNvSpPr/>
          <p:nvPr/>
        </p:nvSpPr>
        <p:spPr>
          <a:xfrm>
            <a:off x="5534688" y="6807581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F20CE8-2A3E-D448-8EDE-D8AF195ED9DF}"/>
              </a:ext>
            </a:extLst>
          </p:cNvPr>
          <p:cNvSpPr/>
          <p:nvPr/>
        </p:nvSpPr>
        <p:spPr>
          <a:xfrm>
            <a:off x="5935655" y="7335684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7B503FB-5FE6-514D-A112-758487ACD359}"/>
              </a:ext>
            </a:extLst>
          </p:cNvPr>
          <p:cNvSpPr/>
          <p:nvPr/>
        </p:nvSpPr>
        <p:spPr>
          <a:xfrm>
            <a:off x="5539578" y="7492158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40CE9F9-E326-2C41-AA2C-53C995E2FCD7}"/>
              </a:ext>
            </a:extLst>
          </p:cNvPr>
          <p:cNvSpPr/>
          <p:nvPr/>
        </p:nvSpPr>
        <p:spPr>
          <a:xfrm>
            <a:off x="5544469" y="7651327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EDDC27F-BD89-C34B-84CC-A9AF7E768019}"/>
              </a:ext>
            </a:extLst>
          </p:cNvPr>
          <p:cNvSpPr/>
          <p:nvPr/>
        </p:nvSpPr>
        <p:spPr>
          <a:xfrm>
            <a:off x="5559139" y="8174540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91E7F5C-AE0A-A74B-9520-62F0D8ADF861}"/>
              </a:ext>
            </a:extLst>
          </p:cNvPr>
          <p:cNvSpPr/>
          <p:nvPr/>
        </p:nvSpPr>
        <p:spPr>
          <a:xfrm>
            <a:off x="5549359" y="8331015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1468B19-4521-EC46-BD39-EE2EB6978AA2}"/>
              </a:ext>
            </a:extLst>
          </p:cNvPr>
          <p:cNvSpPr/>
          <p:nvPr/>
        </p:nvSpPr>
        <p:spPr>
          <a:xfrm>
            <a:off x="5549359" y="8868897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A9D1B9-D754-F64F-8D5B-F63980829A4B}"/>
              </a:ext>
            </a:extLst>
          </p:cNvPr>
          <p:cNvSpPr/>
          <p:nvPr/>
        </p:nvSpPr>
        <p:spPr>
          <a:xfrm>
            <a:off x="5549359" y="9010702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EE06E45-CC6B-B640-9FE7-5D36ABF8A06D}"/>
              </a:ext>
            </a:extLst>
          </p:cNvPr>
          <p:cNvSpPr/>
          <p:nvPr/>
        </p:nvSpPr>
        <p:spPr>
          <a:xfrm>
            <a:off x="5544469" y="9152507"/>
            <a:ext cx="133100" cy="135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D2C3D-8ECC-624B-AB29-0B153A6E0406}"/>
              </a:ext>
            </a:extLst>
          </p:cNvPr>
          <p:cNvSpPr txBox="1"/>
          <p:nvPr/>
        </p:nvSpPr>
        <p:spPr>
          <a:xfrm>
            <a:off x="5818959" y="922986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14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29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 dirty="0">
                <a:latin typeface="Calibri"/>
                <a:ea typeface="Calibri"/>
                <a:cs typeface="Calibri"/>
                <a:sym typeface="Calibri"/>
              </a:rPr>
              <a:t>02.  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평가분석</a:t>
            </a:r>
            <a:endParaRPr dirty="0"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ko-KR" altLang="en-US" dirty="0"/>
              <a:t>사용자 경험요소 분석 및 사용성 요소 분석에 따른 개선방안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0D677-0533-5949-A6B5-30650415312C}"/>
              </a:ext>
            </a:extLst>
          </p:cNvPr>
          <p:cNvSpPr txBox="1"/>
          <p:nvPr/>
        </p:nvSpPr>
        <p:spPr>
          <a:xfrm>
            <a:off x="692694" y="1887585"/>
            <a:ext cx="5653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>
                <a:solidFill>
                  <a:schemeClr val="accent1"/>
                </a:solidFill>
              </a:rPr>
              <a:t>호버시</a:t>
            </a:r>
            <a:r>
              <a:rPr kumimoji="1" lang="ko-KR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ko-KR" b="1" dirty="0">
                <a:solidFill>
                  <a:schemeClr val="accent1"/>
                </a:solidFill>
              </a:rPr>
              <a:t>translate: scale(); </a:t>
            </a:r>
            <a:r>
              <a:rPr kumimoji="1" lang="ko-KR" altLang="en-US" b="1" dirty="0">
                <a:solidFill>
                  <a:schemeClr val="accent1"/>
                </a:solidFill>
              </a:rPr>
              <a:t>또는 </a:t>
            </a:r>
            <a:r>
              <a:rPr kumimoji="1" lang="en-US" altLang="ko-KR" b="1" dirty="0">
                <a:solidFill>
                  <a:schemeClr val="accent1"/>
                </a:solidFill>
              </a:rPr>
              <a:t>font</a:t>
            </a:r>
            <a:r>
              <a:rPr kumimoji="1" lang="ko-KR" altLang="en-US" b="1" dirty="0">
                <a:solidFill>
                  <a:schemeClr val="accent1"/>
                </a:solidFill>
              </a:rPr>
              <a:t>의 </a:t>
            </a:r>
            <a:r>
              <a:rPr kumimoji="1" lang="en-US" altLang="ko-KR" b="1" dirty="0">
                <a:solidFill>
                  <a:schemeClr val="accent1"/>
                </a:solidFill>
              </a:rPr>
              <a:t>color</a:t>
            </a:r>
            <a:r>
              <a:rPr kumimoji="1" lang="ko-KR" altLang="en-US" b="1" dirty="0">
                <a:solidFill>
                  <a:schemeClr val="accent1"/>
                </a:solidFill>
              </a:rPr>
              <a:t> 및 </a:t>
            </a:r>
            <a:r>
              <a:rPr kumimoji="1" lang="en-US" altLang="ko-KR" b="1" dirty="0">
                <a:solidFill>
                  <a:schemeClr val="accent1"/>
                </a:solidFill>
              </a:rPr>
              <a:t>weight</a:t>
            </a:r>
            <a:r>
              <a:rPr kumimoji="1" lang="ko-KR" altLang="en-US" b="1" dirty="0">
                <a:solidFill>
                  <a:schemeClr val="accent1"/>
                </a:solidFill>
              </a:rPr>
              <a:t> 등</a:t>
            </a:r>
            <a:r>
              <a:rPr kumimoji="1" lang="en-US" altLang="ko-KR" b="1" dirty="0">
                <a:solidFill>
                  <a:schemeClr val="accent1"/>
                </a:solidFill>
              </a:rPr>
              <a:t>…</a:t>
            </a:r>
            <a:r>
              <a:rPr kumimoji="1" lang="ko-KR" altLang="en-US" b="1" dirty="0">
                <a:solidFill>
                  <a:schemeClr val="accent1"/>
                </a:solidFill>
              </a:rPr>
              <a:t> 다양한 </a:t>
            </a:r>
            <a:r>
              <a:rPr kumimoji="1" lang="en-US" altLang="ko-KR" b="1" dirty="0" err="1">
                <a:solidFill>
                  <a:schemeClr val="accent1"/>
                </a:solidFill>
              </a:rPr>
              <a:t>css</a:t>
            </a:r>
            <a:r>
              <a:rPr kumimoji="1" lang="en-US" altLang="ko-KR" b="1" dirty="0">
                <a:solidFill>
                  <a:schemeClr val="accent1"/>
                </a:solidFill>
              </a:rPr>
              <a:t> </a:t>
            </a:r>
            <a:r>
              <a:rPr kumimoji="1" lang="ko-KR" altLang="en-US" b="1" dirty="0">
                <a:solidFill>
                  <a:schemeClr val="accent1"/>
                </a:solidFill>
              </a:rPr>
              <a:t>속성들을 활용하여 해당 요소를 </a:t>
            </a:r>
            <a:r>
              <a:rPr kumimoji="1" lang="ko-KR" altLang="en-US" b="1" dirty="0" err="1">
                <a:solidFill>
                  <a:schemeClr val="accent1"/>
                </a:solidFill>
              </a:rPr>
              <a:t>호버하였음을</a:t>
            </a:r>
            <a:r>
              <a:rPr kumimoji="1" lang="ko-KR" altLang="en-US" b="1" dirty="0">
                <a:solidFill>
                  <a:schemeClr val="accent1"/>
                </a:solidFill>
              </a:rPr>
              <a:t> 사용자가 </a:t>
            </a:r>
            <a:r>
              <a:rPr kumimoji="1" lang="ko-KR" altLang="en-US" b="1" dirty="0" err="1">
                <a:solidFill>
                  <a:schemeClr val="accent1"/>
                </a:solidFill>
              </a:rPr>
              <a:t>알게한다</a:t>
            </a:r>
            <a:r>
              <a:rPr kumimoji="1" lang="en-US" altLang="ko-KR" b="1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chemeClr val="accent1"/>
                </a:solidFill>
              </a:rPr>
              <a:t>요소에 포커스가 갔을 때</a:t>
            </a:r>
            <a:r>
              <a:rPr kumimoji="1" lang="en-US" altLang="ko-KR" b="1" dirty="0">
                <a:solidFill>
                  <a:schemeClr val="accent1"/>
                </a:solidFill>
              </a:rPr>
              <a:t>,</a:t>
            </a:r>
            <a:r>
              <a:rPr kumimoji="1" lang="ko-KR" altLang="en-US" b="1" dirty="0">
                <a:solidFill>
                  <a:schemeClr val="accent1"/>
                </a:solidFill>
              </a:rPr>
              <a:t> 브라우저의 기본 </a:t>
            </a:r>
            <a:r>
              <a:rPr kumimoji="1" lang="en-US" altLang="ko-KR" b="1" dirty="0">
                <a:solidFill>
                  <a:schemeClr val="accent1"/>
                </a:solidFill>
              </a:rPr>
              <a:t>outline</a:t>
            </a:r>
            <a:r>
              <a:rPr kumimoji="1" lang="ko-KR" altLang="en-US" b="1" dirty="0">
                <a:solidFill>
                  <a:schemeClr val="accent1"/>
                </a:solidFill>
              </a:rPr>
              <a:t> 말고</a:t>
            </a:r>
            <a:r>
              <a:rPr kumimoji="1" lang="en-US" altLang="ko-KR" b="1" dirty="0">
                <a:solidFill>
                  <a:schemeClr val="accent1"/>
                </a:solidFill>
              </a:rPr>
              <a:t>,</a:t>
            </a:r>
            <a:r>
              <a:rPr kumimoji="1" lang="ko-KR" altLang="en-US" b="1" dirty="0">
                <a:solidFill>
                  <a:schemeClr val="accent1"/>
                </a:solidFill>
              </a:rPr>
              <a:t> 별도의 </a:t>
            </a:r>
            <a:r>
              <a:rPr kumimoji="1" lang="en-US" altLang="ko-KR" b="1" dirty="0">
                <a:solidFill>
                  <a:schemeClr val="accent1"/>
                </a:solidFill>
              </a:rPr>
              <a:t>outline</a:t>
            </a:r>
            <a:r>
              <a:rPr kumimoji="1" lang="ko-KR" altLang="en-US" b="1" dirty="0">
                <a:solidFill>
                  <a:schemeClr val="accent1"/>
                </a:solidFill>
              </a:rPr>
              <a:t>을 스타일링 하여 해당 요소에 포커스가 갔음을 강조한다</a:t>
            </a:r>
            <a:r>
              <a:rPr kumimoji="1" lang="en-US" altLang="ko-KR" b="1" dirty="0">
                <a:solidFill>
                  <a:schemeClr val="accent1"/>
                </a:solidFill>
              </a:rPr>
              <a:t>.</a:t>
            </a:r>
            <a:r>
              <a:rPr kumimoji="1" lang="ko-KR" altLang="en-US" b="1" dirty="0">
                <a:solidFill>
                  <a:schemeClr val="accent1"/>
                </a:solidFill>
              </a:rPr>
              <a:t> 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6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81</Words>
  <Application>Microsoft Macintosh PowerPoint</Application>
  <PresentationFormat>A4 용지(210x297mm)</PresentationFormat>
  <Paragraphs>18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한컴돋움</vt:lpstr>
      <vt:lpstr>Malgun Gothic</vt:lpstr>
      <vt:lpstr>Malgun Gothic</vt:lpstr>
      <vt:lpstr>Arial</vt:lpstr>
      <vt:lpstr>Calibri</vt:lpstr>
      <vt:lpstr>디자인 사용자 지정</vt:lpstr>
      <vt:lpstr>Office 테마</vt:lpstr>
      <vt:lpstr>PowerPoint 프레젠테이션</vt:lpstr>
      <vt:lpstr>01.  평가분석</vt:lpstr>
      <vt:lpstr>02.  평가분석</vt:lpstr>
      <vt:lpstr>02.  평가분석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11</cp:revision>
  <dcterms:created xsi:type="dcterms:W3CDTF">2021-08-19T04:35:51Z</dcterms:created>
  <dcterms:modified xsi:type="dcterms:W3CDTF">2021-10-26T09:06:37Z</dcterms:modified>
</cp:coreProperties>
</file>