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63" r:id="rId5"/>
    <p:sldId id="264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80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45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71DC8-AA7E-4163-928D-A39775962C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8644267"/>
              </p:ext>
            </p:extLst>
          </p:nvPr>
        </p:nvGraphicFramePr>
        <p:xfrm>
          <a:off x="210312" y="1618488"/>
          <a:ext cx="6344312" cy="7772394"/>
        </p:xfrm>
        <a:graphic>
          <a:graphicData uri="http://schemas.openxmlformats.org/drawingml/2006/table">
            <a:tbl>
              <a:tblPr/>
              <a:tblGrid>
                <a:gridCol w="4341087">
                  <a:extLst>
                    <a:ext uri="{9D8B030D-6E8A-4147-A177-3AD203B41FA5}">
                      <a16:colId xmlns:a16="http://schemas.microsoft.com/office/drawing/2014/main" val="1502844293"/>
                    </a:ext>
                  </a:extLst>
                </a:gridCol>
                <a:gridCol w="498499">
                  <a:extLst>
                    <a:ext uri="{9D8B030D-6E8A-4147-A177-3AD203B41FA5}">
                      <a16:colId xmlns:a16="http://schemas.microsoft.com/office/drawing/2014/main" val="3063853591"/>
                    </a:ext>
                  </a:extLst>
                </a:gridCol>
                <a:gridCol w="646201">
                  <a:extLst>
                    <a:ext uri="{9D8B030D-6E8A-4147-A177-3AD203B41FA5}">
                      <a16:colId xmlns:a16="http://schemas.microsoft.com/office/drawing/2014/main" val="3158728127"/>
                    </a:ext>
                  </a:extLst>
                </a:gridCol>
                <a:gridCol w="858525">
                  <a:extLst>
                    <a:ext uri="{9D8B030D-6E8A-4147-A177-3AD203B41FA5}">
                      <a16:colId xmlns:a16="http://schemas.microsoft.com/office/drawing/2014/main" val="998459078"/>
                    </a:ext>
                  </a:extLst>
                </a:gridCol>
              </a:tblGrid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경험 요소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1056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유용한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useful)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1159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사용할 때 진정으로 유용한가를 고려하는 것이다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7907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유용한 경험을 제공받는가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8603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정보를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1753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기능을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863053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60937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편리한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082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사용하는 데 있어서 특별히 배우는 과정 없이 쉽게 사용할 수 있는지에 대한 여부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3361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8721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사용법을 배울 필요 없이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8034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실수를 줄이고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실수했을 때 쉽게 극복하게 해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7682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256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매력적인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desirable)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55621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감성적인 측면에서 오감을 만족시켜 사용자의 심리적인 만족을 충족시키는 것을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27543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매력적인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0545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차별화된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0689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 측면에서 즐거움을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8958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6451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발견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findable)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38626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스스로 필요한 정보나 서비스를 찾을 수 있는지를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1719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스스로 찾고 해결할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159748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원하는 서비스를 한 번에 쉽게 찾을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2525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찾을 수 있도록 기준 가이드 또는 솔루션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(solution)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 제공되는가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60826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6375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1243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환경을 고려하여 제작되었는지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특정한 환경이나 장애에 대처할 만한지를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3442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모든 사용자들이 서비스를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572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95550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7612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믿을 만한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7766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직접적인 목적 이외에도 사용자가 신뢰할 수 있어야 한다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7730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신뢰할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9757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진정성을 느낄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03355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실행되는 데 있어서 움직임과 연동이 안정적인가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2082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5530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가치 있는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valuable)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7071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사용하면서 가치를 느낄 수 있도록 하는 것으로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경제적인 가치를 넘어서 무형의 가치로 확장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4001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사용자에게 가치 있는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943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감성적으로 사용자에게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18672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18FD25-FF3A-464F-BA7C-709BA20B9C7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817549"/>
              </p:ext>
            </p:extLst>
          </p:nvPr>
        </p:nvGraphicFramePr>
        <p:xfrm>
          <a:off x="275066" y="1540113"/>
          <a:ext cx="6346717" cy="7927747"/>
        </p:xfrm>
        <a:graphic>
          <a:graphicData uri="http://schemas.openxmlformats.org/drawingml/2006/table">
            <a:tbl>
              <a:tblPr/>
              <a:tblGrid>
                <a:gridCol w="5163892">
                  <a:extLst>
                    <a:ext uri="{9D8B030D-6E8A-4147-A177-3AD203B41FA5}">
                      <a16:colId xmlns:a16="http://schemas.microsoft.com/office/drawing/2014/main" val="15108452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3665150496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19976293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212289479"/>
                    </a:ext>
                  </a:extLst>
                </a:gridCol>
              </a:tblGrid>
              <a:tr h="197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사용성 요소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5158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가항성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navigability)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0962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원하는 서비스를 효율적으로 찾을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 내부를 효율적으로 이동하고 항해할 수 있도록 하는 것과 관련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4167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직접 선택할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0632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내비게이션을 도울 수 있는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55274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진행 상태를 알려 주는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0788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오류에 대한 충분한 설명과 적절한 대처 방안을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60856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3837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통제성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controllability)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5580"/>
                  </a:ext>
                </a:extLst>
              </a:tr>
              <a:tr h="118830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스스로 제어할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이를 통해 사용자는 서비스에 대해 우위에 있음을 느낄 수 있고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보다 적극적으로 활용할 수 있게 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48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진행 중인 상태를 취소하거나 종료하는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97053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취소하는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39292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3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일관성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consistency)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956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서비스에서 구현되는 시스템이나 인터페이스 요소들 간의 동일한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781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선택하거나 이동하는 데 일정한 방식으로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994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기능의 요소는 일정한 위치에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89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통일성을 가지는가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47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기능에는 동일한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883920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8893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명확성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clarity)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98805"/>
                  </a:ext>
                </a:extLst>
              </a:tr>
              <a:tr h="140435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기능이나 요소들이 애매하지 않게 표현되는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4355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기능들이 혼란을 주지 않도록 분명하게 구분되는가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8049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중요한 기능이나 정보는 우선적으로 배치하고 분명하게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201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인터페이스의 기능을 명확하게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31074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1601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간결성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simplicity)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422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 필요한 요소만 최적화되어 표현된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가능한 한 불필요한 요소가 제거된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단순하고 간결한 서비스로 사용자의 학습과 이해를 돕는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8692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단순하고 이해하기 쉬운 구조인가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909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유사한 기능이나 요소들은 그룹화되어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816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설명하는 문장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기능 설명 등은 간결하게 표현되어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84639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0395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familiarity)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8698"/>
                  </a:ext>
                </a:extLst>
              </a:tr>
              <a:tr h="135033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요소가 사용자의 긍정적 경험과 부합되는 정도를 말하는 것으로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구성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인터랙션 방식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사용되는 용어 등 서비스를 구성하는 요소들이 사용자의 생각과 자연스럽게 대응되는 것을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098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다른 서비스에서 사용한 경험이 적용되었는가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5494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편안함을 느낄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4770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친숙한 이미지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그래픽을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2350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이해할 수 있는 친숙한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0727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18162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공신성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0058"/>
                  </a:ext>
                </a:extLst>
              </a:tr>
              <a:tr h="124231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통해서 느끼는 공적인 신뢰 수준을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4840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문장 표현은 긍정적이고 친절하게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7183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추가 도움을 받을 수 있는 연락처를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93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중요한 의사결정에 대해 확인 절차를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79557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8845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(8)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보안성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security)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3579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권한이 없는 사람이나 서비스의 접근을 통제할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사용자 정보가 보호되는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338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정보를 다른 사람이 볼 수 없도록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4219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정보에 대한 보안이 이루어지고 있다는 단서를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2365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0396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(9)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78496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장애에 관계없이 서비스를 접근할 수 있는 정도를 의미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장애적 요인으로 제한 사항을 가진 사용자도 서비스를 불편 없이 사용할 수 있도록 고려해야 한다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345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색을 가진 모든 정보는 색상을 배제하더라도 이해할 수 있도록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432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움직이거나 깜박거리는 요소의 사용이 적절한가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0150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시력에 문제가 있는 사용자들을 위하여 충분한 크기의 문자를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30923"/>
                  </a:ext>
                </a:extLst>
              </a:tr>
              <a:tr h="156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60643867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사용자 경험요소 분석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사용성 요소 분석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29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사용자 경험요소 분석 및 사용성 요소 분석에 따른 개선방안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96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</Words>
  <Application>Microsoft Office PowerPoint</Application>
  <PresentationFormat>A4 용지(210x297mm)</PresentationFormat>
  <Paragraphs>14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맑은 고딕</vt:lpstr>
      <vt:lpstr>한컴돋움</vt:lpstr>
      <vt:lpstr>Arial</vt:lpstr>
      <vt:lpstr>Calibri</vt:lpstr>
      <vt:lpstr>디자인 사용자 지정</vt:lpstr>
      <vt:lpstr>Office 테마</vt:lpstr>
      <vt:lpstr>PowerPoint 프레젠테이션</vt:lpstr>
      <vt:lpstr>01.  평가분석</vt:lpstr>
      <vt:lpstr>02.  평가분석</vt:lpstr>
      <vt:lpstr>02.  평가분석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6</cp:revision>
  <dcterms:created xsi:type="dcterms:W3CDTF">2021-08-19T04:35:51Z</dcterms:created>
  <dcterms:modified xsi:type="dcterms:W3CDTF">2021-10-25T19:42:44Z</dcterms:modified>
</cp:coreProperties>
</file>