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5" r:id="rId15"/>
    <p:sldId id="270" r:id="rId16"/>
    <p:sldId id="273" r:id="rId17"/>
    <p:sldId id="276" r:id="rId18"/>
    <p:sldId id="277" r:id="rId19"/>
    <p:sldId id="272" r:id="rId20"/>
    <p:sldId id="269" r:id="rId21"/>
    <p:sldId id="271" r:id="rId22"/>
  </p:sldIdLst>
  <p:sldSz cx="9144000" cy="6858000" type="screen4x3"/>
  <p:notesSz cx="6858000" cy="9144000"/>
  <p:defaultTextStyle>
    <a:lvl1pPr>
      <a:defRPr sz="1400">
        <a:latin typeface="Arial"/>
        <a:ea typeface="Arial"/>
        <a:cs typeface="Arial"/>
        <a:sym typeface="Arial"/>
      </a:defRPr>
    </a:lvl1pPr>
    <a:lvl2pPr>
      <a:defRPr sz="1400">
        <a:latin typeface="Arial"/>
        <a:ea typeface="Arial"/>
        <a:cs typeface="Arial"/>
        <a:sym typeface="Arial"/>
      </a:defRPr>
    </a:lvl2pPr>
    <a:lvl3pPr>
      <a:defRPr sz="1400">
        <a:latin typeface="Arial"/>
        <a:ea typeface="Arial"/>
        <a:cs typeface="Arial"/>
        <a:sym typeface="Arial"/>
      </a:defRPr>
    </a:lvl3pPr>
    <a:lvl4pPr>
      <a:defRPr sz="1400">
        <a:latin typeface="Arial"/>
        <a:ea typeface="Arial"/>
        <a:cs typeface="Arial"/>
        <a:sym typeface="Arial"/>
      </a:defRPr>
    </a:lvl4pPr>
    <a:lvl5pPr>
      <a:defRPr sz="1400">
        <a:latin typeface="Arial"/>
        <a:ea typeface="Arial"/>
        <a:cs typeface="Arial"/>
        <a:sym typeface="Arial"/>
      </a:defRPr>
    </a:lvl5pPr>
    <a:lvl6pPr>
      <a:defRPr sz="1400">
        <a:latin typeface="Arial"/>
        <a:ea typeface="Arial"/>
        <a:cs typeface="Arial"/>
        <a:sym typeface="Arial"/>
      </a:defRPr>
    </a:lvl6pPr>
    <a:lvl7pPr>
      <a:defRPr sz="1400">
        <a:latin typeface="Arial"/>
        <a:ea typeface="Arial"/>
        <a:cs typeface="Arial"/>
        <a:sym typeface="Arial"/>
      </a:defRPr>
    </a:lvl7pPr>
    <a:lvl8pPr>
      <a:defRPr sz="1400">
        <a:latin typeface="Arial"/>
        <a:ea typeface="Arial"/>
        <a:cs typeface="Arial"/>
        <a:sym typeface="Arial"/>
      </a:defRPr>
    </a:lvl8pPr>
    <a:lvl9pPr>
      <a:defRPr sz="1400"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1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irstendewit:Documents:Universiteit:Programmeren:Programmeertheorie:verbindinge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irstendewit:Documents:Universiteit:Programmeren:Programmeertheorie:verbindinge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nl-NL"/>
              <a:t>Landkaarten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kaarten!$B$1</c:f>
              <c:strCache>
                <c:ptCount val="1"/>
                <c:pt idx="0">
                  <c:v>Kaart 1</c:v>
                </c:pt>
              </c:strCache>
            </c:strRef>
          </c:tx>
          <c:marker>
            <c:symbol val="none"/>
          </c:marker>
          <c:cat>
            <c:numRef>
              <c:f>kaarten!$A$2:$A$10</c:f>
              <c:numCache>
                <c:formatCode>General</c:formatCode>
                <c:ptCount val="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</c:numCache>
            </c:numRef>
          </c:cat>
          <c:val>
            <c:numRef>
              <c:f>kaarten!$B$2:$B$10</c:f>
              <c:numCache>
                <c:formatCode>0</c:formatCode>
                <c:ptCount val="9"/>
                <c:pt idx="0">
                  <c:v>0.0</c:v>
                </c:pt>
                <c:pt idx="1">
                  <c:v>18.18181818181818</c:v>
                </c:pt>
                <c:pt idx="2">
                  <c:v>21.21212121212119</c:v>
                </c:pt>
                <c:pt idx="3">
                  <c:v>21.21212121212119</c:v>
                </c:pt>
                <c:pt idx="4">
                  <c:v>18.18181818181818</c:v>
                </c:pt>
                <c:pt idx="5">
                  <c:v>9.09090909090909</c:v>
                </c:pt>
                <c:pt idx="6">
                  <c:v>9.09090909090909</c:v>
                </c:pt>
                <c:pt idx="7">
                  <c:v>3.03030303030303</c:v>
                </c:pt>
                <c:pt idx="8">
                  <c:v>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kaarten!$C$1</c:f>
              <c:strCache>
                <c:ptCount val="1"/>
                <c:pt idx="0">
                  <c:v>Kaart 2</c:v>
                </c:pt>
              </c:strCache>
            </c:strRef>
          </c:tx>
          <c:marker>
            <c:symbol val="none"/>
          </c:marker>
          <c:cat>
            <c:numRef>
              <c:f>kaarten!$A$2:$A$10</c:f>
              <c:numCache>
                <c:formatCode>General</c:formatCode>
                <c:ptCount val="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</c:numCache>
            </c:numRef>
          </c:cat>
          <c:val>
            <c:numRef>
              <c:f>kaarten!$C$2:$C$10</c:f>
              <c:numCache>
                <c:formatCode>0</c:formatCode>
                <c:ptCount val="9"/>
                <c:pt idx="0">
                  <c:v>0.0</c:v>
                </c:pt>
                <c:pt idx="1">
                  <c:v>6.382978723404255</c:v>
                </c:pt>
                <c:pt idx="2">
                  <c:v>19.14893617021277</c:v>
                </c:pt>
                <c:pt idx="3">
                  <c:v>21.27659574468085</c:v>
                </c:pt>
                <c:pt idx="4">
                  <c:v>21.27659574468085</c:v>
                </c:pt>
                <c:pt idx="5">
                  <c:v>19.14893617021277</c:v>
                </c:pt>
                <c:pt idx="6">
                  <c:v>10.63829787234043</c:v>
                </c:pt>
                <c:pt idx="7">
                  <c:v>2.127659574468085</c:v>
                </c:pt>
                <c:pt idx="8">
                  <c:v>0.0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kaarten!$D$1</c:f>
              <c:strCache>
                <c:ptCount val="1"/>
                <c:pt idx="0">
                  <c:v>Kaart 3</c:v>
                </c:pt>
              </c:strCache>
            </c:strRef>
          </c:tx>
          <c:marker>
            <c:symbol val="none"/>
          </c:marker>
          <c:cat>
            <c:numRef>
              <c:f>kaarten!$A$2:$A$10</c:f>
              <c:numCache>
                <c:formatCode>General</c:formatCode>
                <c:ptCount val="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</c:numCache>
            </c:numRef>
          </c:cat>
          <c:val>
            <c:numRef>
              <c:f>kaarten!$D$2:$D$10</c:f>
              <c:numCache>
                <c:formatCode>0</c:formatCode>
                <c:ptCount val="9"/>
                <c:pt idx="0">
                  <c:v>0.0</c:v>
                </c:pt>
                <c:pt idx="1">
                  <c:v>4.477611940298507</c:v>
                </c:pt>
                <c:pt idx="2">
                  <c:v>10.44776119402985</c:v>
                </c:pt>
                <c:pt idx="3">
                  <c:v>25.37313432835821</c:v>
                </c:pt>
                <c:pt idx="4">
                  <c:v>26.86567164179105</c:v>
                </c:pt>
                <c:pt idx="5">
                  <c:v>19.40298507462687</c:v>
                </c:pt>
                <c:pt idx="6">
                  <c:v>8.955223880597014</c:v>
                </c:pt>
                <c:pt idx="7">
                  <c:v>2.985074626865671</c:v>
                </c:pt>
                <c:pt idx="8">
                  <c:v>1.492537313432836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5785448"/>
        <c:axId val="2115791240"/>
      </c:lineChart>
      <c:catAx>
        <c:axId val="21157854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nl-NL" sz="1200"/>
                  <a:t>Aantal</a:t>
                </a:r>
                <a:r>
                  <a:rPr lang="nl-NL" sz="1200" baseline="0"/>
                  <a:t> connecties</a:t>
                </a:r>
                <a:endParaRPr lang="nl-NL" sz="120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115791240"/>
        <c:crosses val="autoZero"/>
        <c:auto val="1"/>
        <c:lblAlgn val="ctr"/>
        <c:lblOffset val="100"/>
        <c:noMultiLvlLbl val="0"/>
      </c:catAx>
      <c:valAx>
        <c:axId val="211579124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nl-NL" sz="1200"/>
                  <a:t>Percentage</a:t>
                </a:r>
              </a:p>
            </c:rich>
          </c:tx>
          <c:layout/>
          <c:overlay val="0"/>
        </c:title>
        <c:numFmt formatCode="0" sourceLinked="1"/>
        <c:majorTickMark val="none"/>
        <c:minorTickMark val="none"/>
        <c:tickLblPos val="nextTo"/>
        <c:crossAx val="21157854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nl-NL"/>
              <a:t>Sociale netwerken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Sociale!$B$1</c:f>
              <c:strCache>
                <c:ptCount val="1"/>
                <c:pt idx="0">
                  <c:v>Netwerk 1</c:v>
                </c:pt>
              </c:strCache>
            </c:strRef>
          </c:tx>
          <c:marker>
            <c:symbol val="none"/>
          </c:marker>
          <c:cat>
            <c:numRef>
              <c:f>Sociale!$A$2:$A$14</c:f>
              <c:numCache>
                <c:formatCode>General</c:formatCode>
                <c:ptCount val="13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</c:numCache>
            </c:numRef>
          </c:cat>
          <c:val>
            <c:numRef>
              <c:f>Sociale!$B$2:$B$14</c:f>
              <c:numCache>
                <c:formatCode>General</c:formatCode>
                <c:ptCount val="13"/>
                <c:pt idx="0">
                  <c:v>1.0</c:v>
                </c:pt>
                <c:pt idx="1">
                  <c:v>3.0</c:v>
                </c:pt>
                <c:pt idx="2">
                  <c:v>6.0</c:v>
                </c:pt>
                <c:pt idx="3">
                  <c:v>14.0</c:v>
                </c:pt>
                <c:pt idx="4">
                  <c:v>22.0</c:v>
                </c:pt>
                <c:pt idx="5">
                  <c:v>16.0</c:v>
                </c:pt>
                <c:pt idx="6">
                  <c:v>16.0</c:v>
                </c:pt>
                <c:pt idx="7">
                  <c:v>7.0</c:v>
                </c:pt>
                <c:pt idx="8">
                  <c:v>5.0</c:v>
                </c:pt>
                <c:pt idx="9">
                  <c:v>8.0</c:v>
                </c:pt>
                <c:pt idx="10">
                  <c:v>1.0</c:v>
                </c:pt>
                <c:pt idx="11">
                  <c:v>0.0</c:v>
                </c:pt>
                <c:pt idx="12">
                  <c:v>1.0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Sociale!$C$1</c:f>
              <c:strCache>
                <c:ptCount val="1"/>
                <c:pt idx="0">
                  <c:v>Netwerk 2</c:v>
                </c:pt>
              </c:strCache>
            </c:strRef>
          </c:tx>
          <c:marker>
            <c:symbol val="none"/>
          </c:marker>
          <c:cat>
            <c:numRef>
              <c:f>Sociale!$A$2:$A$14</c:f>
              <c:numCache>
                <c:formatCode>General</c:formatCode>
                <c:ptCount val="13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</c:numCache>
            </c:numRef>
          </c:cat>
          <c:val>
            <c:numRef>
              <c:f>Sociale!$C$2:$C$14</c:f>
              <c:numCache>
                <c:formatCode>General</c:formatCode>
                <c:ptCount val="13"/>
                <c:pt idx="0">
                  <c:v>2.0</c:v>
                </c:pt>
                <c:pt idx="1">
                  <c:v>10.0</c:v>
                </c:pt>
                <c:pt idx="2">
                  <c:v>7.0</c:v>
                </c:pt>
                <c:pt idx="3">
                  <c:v>24.0</c:v>
                </c:pt>
                <c:pt idx="4">
                  <c:v>15.0</c:v>
                </c:pt>
                <c:pt idx="5">
                  <c:v>20.0</c:v>
                </c:pt>
                <c:pt idx="6">
                  <c:v>9.0</c:v>
                </c:pt>
                <c:pt idx="7">
                  <c:v>9.0</c:v>
                </c:pt>
                <c:pt idx="8">
                  <c:v>1.0</c:v>
                </c:pt>
                <c:pt idx="9">
                  <c:v>2.0</c:v>
                </c:pt>
                <c:pt idx="10">
                  <c:v>0.0</c:v>
                </c:pt>
                <c:pt idx="11">
                  <c:v>1.0</c:v>
                </c:pt>
                <c:pt idx="12">
                  <c:v>0.0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Sociale!$D$1</c:f>
              <c:strCache>
                <c:ptCount val="1"/>
                <c:pt idx="0">
                  <c:v>Netwerk 3</c:v>
                </c:pt>
              </c:strCache>
            </c:strRef>
          </c:tx>
          <c:marker>
            <c:symbol val="none"/>
          </c:marker>
          <c:cat>
            <c:numRef>
              <c:f>Sociale!$A$2:$A$14</c:f>
              <c:numCache>
                <c:formatCode>General</c:formatCode>
                <c:ptCount val="13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</c:numCache>
            </c:numRef>
          </c:cat>
          <c:val>
            <c:numRef>
              <c:f>Sociale!$D$2:$D$14</c:f>
              <c:numCache>
                <c:formatCode>General</c:formatCode>
                <c:ptCount val="13"/>
                <c:pt idx="0">
                  <c:v>0.0</c:v>
                </c:pt>
                <c:pt idx="1">
                  <c:v>2.0</c:v>
                </c:pt>
                <c:pt idx="2">
                  <c:v>10.0</c:v>
                </c:pt>
                <c:pt idx="3">
                  <c:v>19.0</c:v>
                </c:pt>
                <c:pt idx="4">
                  <c:v>19.0</c:v>
                </c:pt>
                <c:pt idx="5">
                  <c:v>20.0</c:v>
                </c:pt>
                <c:pt idx="6">
                  <c:v>13.0</c:v>
                </c:pt>
                <c:pt idx="7">
                  <c:v>11.0</c:v>
                </c:pt>
                <c:pt idx="8">
                  <c:v>5.0</c:v>
                </c:pt>
                <c:pt idx="9">
                  <c:v>0.0</c:v>
                </c:pt>
                <c:pt idx="10">
                  <c:v>1.0</c:v>
                </c:pt>
                <c:pt idx="11">
                  <c:v>0.0</c:v>
                </c:pt>
                <c:pt idx="12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5885256"/>
        <c:axId val="2115890744"/>
      </c:lineChart>
      <c:catAx>
        <c:axId val="21158852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nl-NL" sz="1200"/>
                  <a:t>Aantal connecties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115890744"/>
        <c:crosses val="autoZero"/>
        <c:auto val="1"/>
        <c:lblAlgn val="ctr"/>
        <c:lblOffset val="100"/>
        <c:noMultiLvlLbl val="0"/>
      </c:catAx>
      <c:valAx>
        <c:axId val="21158907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nl-NL" sz="1200"/>
                  <a:t>Percentage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1158852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14B61-B788-0D45-9593-A55A8642C396}" type="datetimeFigureOut">
              <a:rPr lang="nl-NL" smtClean="0"/>
              <a:t>22-05-15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04E84-E1B5-7540-ABCD-4A4448400A7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2802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28874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Titeltekst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xfrm>
            <a:off x="457200" y="1577339"/>
            <a:ext cx="3977641" cy="528066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Hoofdtekst - niveau één</a:t>
            </a:r>
          </a:p>
          <a:p>
            <a:pPr lvl="1">
              <a:defRPr sz="1800"/>
            </a:pPr>
            <a:r>
              <a:rPr sz="1400"/>
              <a:t>Hoofdtekst - niveau twee</a:t>
            </a:r>
          </a:p>
          <a:p>
            <a:pPr lvl="2">
              <a:defRPr sz="1800"/>
            </a:pPr>
            <a:r>
              <a:rPr sz="1400"/>
              <a:t>Hoofdtekst - niveau drie</a:t>
            </a:r>
          </a:p>
          <a:p>
            <a:pPr lvl="3">
              <a:defRPr sz="1800"/>
            </a:pPr>
            <a:r>
              <a:rPr sz="1400"/>
              <a:t>Hoofdtekst - niveau vier</a:t>
            </a:r>
          </a:p>
          <a:p>
            <a:pPr lvl="4">
              <a:defRPr sz="1800"/>
            </a:pPr>
            <a:r>
              <a:rPr sz="1400"/>
              <a:t>Hoofdtekst - niveau vijf</a:t>
            </a:r>
          </a:p>
        </p:txBody>
      </p:sp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71346" y="688709"/>
            <a:ext cx="7201304" cy="9114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Titeltekst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Titeltekst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Hoofdtekst - niveau één</a:t>
            </a:r>
          </a:p>
          <a:p>
            <a:pPr lvl="1">
              <a:defRPr sz="1800"/>
            </a:pPr>
            <a:r>
              <a:rPr sz="1400"/>
              <a:t>Hoofdtekst - niveau twee</a:t>
            </a:r>
          </a:p>
          <a:p>
            <a:pPr lvl="2">
              <a:defRPr sz="1800"/>
            </a:pPr>
            <a:r>
              <a:rPr sz="1400"/>
              <a:t>Hoofdtekst - niveau drie</a:t>
            </a:r>
          </a:p>
          <a:p>
            <a:pPr lvl="3">
              <a:defRPr sz="1800"/>
            </a:pPr>
            <a:r>
              <a:rPr sz="1400"/>
              <a:t>Hoofdtekst - niveau vier</a:t>
            </a:r>
          </a:p>
          <a:p>
            <a:pPr lvl="4">
              <a:defRPr sz="1800"/>
            </a:pPr>
            <a:r>
              <a:rPr sz="1400"/>
              <a:t>Hoofdtekst - niveau vijf</a:t>
            </a:r>
          </a:p>
        </p:txBody>
      </p:sp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 lvl="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952500" y="1892300"/>
            <a:ext cx="3238500" cy="1523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 lvl="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4914900" y="1892300"/>
            <a:ext cx="3225800" cy="1523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 lvl="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685800" y="2125979"/>
            <a:ext cx="7772400" cy="17145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Titeltekst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371600" y="3840479"/>
            <a:ext cx="6400799" cy="3017521"/>
          </a:xfrm>
          <a:prstGeom prst="rect">
            <a:avLst/>
          </a:prstGeom>
        </p:spPr>
        <p:txBody>
          <a:bodyPr/>
          <a:lstStyle>
            <a:lvl2pPr indent="457200"/>
            <a:lvl3pPr indent="914400"/>
            <a:lvl4pPr indent="1371600"/>
            <a:lvl5pPr indent="1828800"/>
          </a:lstStyle>
          <a:p>
            <a:pPr lvl="0">
              <a:defRPr sz="1800"/>
            </a:pPr>
            <a:r>
              <a:rPr sz="1400"/>
              <a:t>Hoofdtekst - niveau één</a:t>
            </a:r>
          </a:p>
          <a:p>
            <a:pPr lvl="1">
              <a:defRPr sz="1800"/>
            </a:pPr>
            <a:r>
              <a:rPr sz="1400"/>
              <a:t>Hoofdtekst - niveau twee</a:t>
            </a:r>
          </a:p>
          <a:p>
            <a:pPr lvl="2">
              <a:defRPr sz="1800"/>
            </a:pPr>
            <a:r>
              <a:rPr sz="1400"/>
              <a:t>Hoofdtekst - niveau drie</a:t>
            </a:r>
          </a:p>
          <a:p>
            <a:pPr lvl="3">
              <a:defRPr sz="1800"/>
            </a:pPr>
            <a:r>
              <a:rPr sz="1400"/>
              <a:t>Hoofdtekst - niveau vier</a:t>
            </a:r>
          </a:p>
          <a:p>
            <a:pPr lvl="4">
              <a:defRPr sz="1800"/>
            </a:pPr>
            <a:r>
              <a:rPr sz="1400"/>
              <a:t>Hoofdtekst - niveau vijf</a:t>
            </a:r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 lvl="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971346" y="688709"/>
            <a:ext cx="7201304" cy="888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 lvl="0">
              <a:defRPr sz="1800"/>
            </a:pPr>
            <a:r>
              <a:rPr sz="1400"/>
              <a:t>Titeltekst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57200" y="1577339"/>
            <a:ext cx="8229600" cy="528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 lvl="0">
              <a:defRPr sz="1800"/>
            </a:pPr>
            <a:r>
              <a:rPr sz="1400"/>
              <a:t>Hoofdtekst - niveau één</a:t>
            </a:r>
          </a:p>
          <a:p>
            <a:pPr lvl="1">
              <a:defRPr sz="1800"/>
            </a:pPr>
            <a:r>
              <a:rPr sz="1400"/>
              <a:t>Hoofdtekst - niveau twee</a:t>
            </a:r>
          </a:p>
          <a:p>
            <a:pPr lvl="2">
              <a:defRPr sz="1800"/>
            </a:pPr>
            <a:r>
              <a:rPr sz="1400"/>
              <a:t>Hoofdtekst - niveau drie</a:t>
            </a:r>
          </a:p>
          <a:p>
            <a:pPr lvl="3">
              <a:defRPr sz="1800"/>
            </a:pPr>
            <a:r>
              <a:rPr sz="1400"/>
              <a:t>Hoofdtekst - niveau vier</a:t>
            </a:r>
          </a:p>
          <a:p>
            <a:pPr lvl="4">
              <a:defRPr sz="1800"/>
            </a:pPr>
            <a:r>
              <a:rPr sz="1400"/>
              <a:t>Hoofdtekst - niveau vijf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6583678" y="6377938"/>
            <a:ext cx="2103121" cy="2667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r"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xmlns:p14="http://schemas.microsoft.com/office/powerpoint/2010/main" spd="med"/>
  <p:hf hdr="0" ftr="0" dt="0"/>
  <p:txStyles>
    <p:titleStyle>
      <a:lvl1pPr>
        <a:defRPr sz="1400">
          <a:latin typeface="Arial"/>
          <a:ea typeface="Arial"/>
          <a:cs typeface="Arial"/>
          <a:sym typeface="Arial"/>
        </a:defRPr>
      </a:lvl1pPr>
      <a:lvl2pPr>
        <a:defRPr sz="1400">
          <a:latin typeface="Arial"/>
          <a:ea typeface="Arial"/>
          <a:cs typeface="Arial"/>
          <a:sym typeface="Arial"/>
        </a:defRPr>
      </a:lvl2pPr>
      <a:lvl3pPr>
        <a:defRPr sz="1400">
          <a:latin typeface="Arial"/>
          <a:ea typeface="Arial"/>
          <a:cs typeface="Arial"/>
          <a:sym typeface="Arial"/>
        </a:defRPr>
      </a:lvl3pPr>
      <a:lvl4pPr>
        <a:defRPr sz="1400">
          <a:latin typeface="Arial"/>
          <a:ea typeface="Arial"/>
          <a:cs typeface="Arial"/>
          <a:sym typeface="Arial"/>
        </a:defRPr>
      </a:lvl4pPr>
      <a:lvl5pPr>
        <a:defRPr sz="1400">
          <a:latin typeface="Arial"/>
          <a:ea typeface="Arial"/>
          <a:cs typeface="Arial"/>
          <a:sym typeface="Arial"/>
        </a:defRPr>
      </a:lvl5pPr>
      <a:lvl6pPr>
        <a:defRPr sz="1400">
          <a:latin typeface="Arial"/>
          <a:ea typeface="Arial"/>
          <a:cs typeface="Arial"/>
          <a:sym typeface="Arial"/>
        </a:defRPr>
      </a:lvl6pPr>
      <a:lvl7pPr>
        <a:defRPr sz="1400">
          <a:latin typeface="Arial"/>
          <a:ea typeface="Arial"/>
          <a:cs typeface="Arial"/>
          <a:sym typeface="Arial"/>
        </a:defRPr>
      </a:lvl7pPr>
      <a:lvl8pPr>
        <a:defRPr sz="1400">
          <a:latin typeface="Arial"/>
          <a:ea typeface="Arial"/>
          <a:cs typeface="Arial"/>
          <a:sym typeface="Arial"/>
        </a:defRPr>
      </a:lvl8pPr>
      <a:lvl9pPr>
        <a:defRPr sz="1400">
          <a:latin typeface="Arial"/>
          <a:ea typeface="Arial"/>
          <a:cs typeface="Arial"/>
          <a:sym typeface="Arial"/>
        </a:defRPr>
      </a:lvl9pPr>
    </p:titleStyle>
    <p:bodyStyle>
      <a:lvl1pPr>
        <a:defRPr sz="1400">
          <a:latin typeface="Arial"/>
          <a:ea typeface="Arial"/>
          <a:cs typeface="Arial"/>
          <a:sym typeface="Arial"/>
        </a:defRPr>
      </a:lvl1pPr>
      <a:lvl2pPr>
        <a:defRPr sz="1400">
          <a:latin typeface="Arial"/>
          <a:ea typeface="Arial"/>
          <a:cs typeface="Arial"/>
          <a:sym typeface="Arial"/>
        </a:defRPr>
      </a:lvl2pPr>
      <a:lvl3pPr>
        <a:defRPr sz="1400">
          <a:latin typeface="Arial"/>
          <a:ea typeface="Arial"/>
          <a:cs typeface="Arial"/>
          <a:sym typeface="Arial"/>
        </a:defRPr>
      </a:lvl3pPr>
      <a:lvl4pPr>
        <a:defRPr sz="1400">
          <a:latin typeface="Arial"/>
          <a:ea typeface="Arial"/>
          <a:cs typeface="Arial"/>
          <a:sym typeface="Arial"/>
        </a:defRPr>
      </a:lvl4pPr>
      <a:lvl5pPr>
        <a:defRPr sz="1400">
          <a:latin typeface="Arial"/>
          <a:ea typeface="Arial"/>
          <a:cs typeface="Arial"/>
          <a:sym typeface="Arial"/>
        </a:defRPr>
      </a:lvl5pPr>
      <a:lvl6pPr>
        <a:defRPr sz="1400">
          <a:latin typeface="Arial"/>
          <a:ea typeface="Arial"/>
          <a:cs typeface="Arial"/>
          <a:sym typeface="Arial"/>
        </a:defRPr>
      </a:lvl6pPr>
      <a:lvl7pPr>
        <a:defRPr sz="1400">
          <a:latin typeface="Arial"/>
          <a:ea typeface="Arial"/>
          <a:cs typeface="Arial"/>
          <a:sym typeface="Arial"/>
        </a:defRPr>
      </a:lvl7pPr>
      <a:lvl8pPr>
        <a:defRPr sz="1400">
          <a:latin typeface="Arial"/>
          <a:ea typeface="Arial"/>
          <a:cs typeface="Arial"/>
          <a:sym typeface="Arial"/>
        </a:defRPr>
      </a:lvl8pPr>
      <a:lvl9pPr>
        <a:defRPr sz="1400">
          <a:latin typeface="Arial"/>
          <a:ea typeface="Arial"/>
          <a:cs typeface="Arial"/>
          <a:sym typeface="Arial"/>
        </a:defRPr>
      </a:lvl9pPr>
    </p:bodyStyle>
    <p:otherStyle>
      <a:lvl1pPr algn="r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3.png"/><Relationship Id="rId5" Type="http://schemas.microsoft.com/office/2007/relationships/hdphoto" Target="../media/hdphoto3.wdp"/><Relationship Id="rId6" Type="http://schemas.openxmlformats.org/officeDocument/2006/relationships/image" Target="../media/image14.png"/><Relationship Id="rId7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 lvl="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0" name="Shape 30"/>
          <p:cNvSpPr/>
          <p:nvPr/>
        </p:nvSpPr>
        <p:spPr>
          <a:xfrm>
            <a:off x="2197100" y="4435628"/>
            <a:ext cx="359727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lnSpc>
                <a:spcPct val="117934"/>
              </a:lnSpc>
              <a:defRPr sz="46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/>
            </a:pPr>
            <a:r>
              <a:rPr sz="4600"/>
              <a:t>Kaartkleuren</a:t>
            </a:r>
          </a:p>
        </p:txBody>
      </p:sp>
      <p:sp>
        <p:nvSpPr>
          <p:cNvPr id="31" name="Shape 31"/>
          <p:cNvSpPr/>
          <p:nvPr/>
        </p:nvSpPr>
        <p:spPr>
          <a:xfrm>
            <a:off x="2197100" y="5091572"/>
            <a:ext cx="3171190" cy="1153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1342389" lvl="0" indent="12700">
              <a:lnSpc>
                <a:spcPct val="118181"/>
              </a:lnSpc>
              <a:defRPr sz="1800"/>
            </a:pPr>
            <a:r>
              <a:rPr sz="2200" dirty="0">
                <a:latin typeface="Century Gothic"/>
                <a:ea typeface="Century Gothic"/>
                <a:cs typeface="Century Gothic"/>
                <a:sym typeface="Century Gothic"/>
              </a:rPr>
              <a:t>Elias Gorter Kirsten de Wit</a:t>
            </a:r>
          </a:p>
          <a:p>
            <a:pPr lvl="0" indent="12700">
              <a:lnSpc>
                <a:spcPct val="112500"/>
              </a:lnSpc>
              <a:defRPr sz="1800"/>
            </a:pPr>
            <a:r>
              <a:rPr sz="2200" dirty="0">
                <a:latin typeface="Century Gothic"/>
                <a:ea typeface="Century Gothic"/>
                <a:cs typeface="Century Gothic"/>
                <a:sym typeface="Century Gothic"/>
              </a:rPr>
              <a:t>Sangeeta van Beemen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nl-NL" smtClean="0"/>
              <a:t>1</a:t>
            </a:fld>
            <a:endParaRPr lang="nl-NL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971346" y="688710"/>
            <a:ext cx="7201304" cy="6617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defRPr sz="43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/>
            </a:pPr>
            <a:r>
              <a:rPr sz="4300"/>
              <a:t>Verdeling Connecties</a:t>
            </a:r>
          </a:p>
        </p:txBody>
      </p:sp>
      <p:graphicFrame>
        <p:nvGraphicFramePr>
          <p:cNvPr id="4" name="Grafiek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1303465"/>
              </p:ext>
            </p:extLst>
          </p:nvPr>
        </p:nvGraphicFramePr>
        <p:xfrm>
          <a:off x="682625" y="1622424"/>
          <a:ext cx="7620000" cy="4822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jdelijke aanduiding voor dianumm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nl-NL" smtClean="0"/>
              <a:t>10</a:t>
            </a:fld>
            <a:endParaRPr lang="nl-NL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xfrm>
            <a:off x="971346" y="688710"/>
            <a:ext cx="7201304" cy="6617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defRPr sz="43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/>
            </a:pPr>
            <a:r>
              <a:rPr sz="4300"/>
              <a:t>Verdeling Connecties</a:t>
            </a:r>
          </a:p>
        </p:txBody>
      </p:sp>
      <p:graphicFrame>
        <p:nvGraphicFramePr>
          <p:cNvPr id="4" name="Grafiek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3165840"/>
              </p:ext>
            </p:extLst>
          </p:nvPr>
        </p:nvGraphicFramePr>
        <p:xfrm>
          <a:off x="762000" y="1682750"/>
          <a:ext cx="7556096" cy="4813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jdelijke aanduiding voor dianumm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nl-NL" smtClean="0"/>
              <a:t>11</a:t>
            </a:fld>
            <a:endParaRPr lang="nl-NL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888888"/>
                </a:solidFill>
              </a:rPr>
              <a:t>12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71" name="Shape 71"/>
          <p:cNvSpPr>
            <a:spLocks noGrp="1"/>
          </p:cNvSpPr>
          <p:nvPr>
            <p:ph type="title" idx="4294967295"/>
          </p:nvPr>
        </p:nvSpPr>
        <p:spPr>
          <a:xfrm>
            <a:off x="971346" y="688710"/>
            <a:ext cx="7201304" cy="6617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defRPr sz="43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/>
            </a:pPr>
            <a:r>
              <a:rPr sz="4300"/>
              <a:t>Eigenschappen Algoritme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4294967295"/>
          </p:nvPr>
        </p:nvSpPr>
        <p:spPr>
          <a:xfrm>
            <a:off x="714300" y="2058749"/>
            <a:ext cx="7715400" cy="361087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552531" lvl="0" indent="-612729" defTabSz="722376"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2370" dirty="0">
                <a:latin typeface="Calibri"/>
                <a:ea typeface="Calibri"/>
                <a:cs typeface="Calibri"/>
                <a:sym typeface="Calibri"/>
              </a:rPr>
              <a:t>Compleet </a:t>
            </a:r>
            <a:r>
              <a:rPr sz="1975" dirty="0">
                <a:latin typeface="Calibri"/>
                <a:ea typeface="Calibri"/>
                <a:cs typeface="Calibri"/>
                <a:sym typeface="Calibri"/>
              </a:rPr>
              <a:t>(geeft altijd </a:t>
            </a:r>
            <a:r>
              <a:rPr lang="nl-NL" sz="1975" dirty="0" smtClean="0">
                <a:latin typeface="Calibri"/>
                <a:ea typeface="Calibri"/>
                <a:cs typeface="Calibri"/>
                <a:sym typeface="Calibri"/>
              </a:rPr>
              <a:t>oplossing</a:t>
            </a:r>
            <a:r>
              <a:rPr sz="1975" dirty="0" smtClean="0">
                <a:latin typeface="Calibri"/>
                <a:ea typeface="Calibri"/>
                <a:cs typeface="Calibri"/>
                <a:sym typeface="Calibri"/>
              </a:rPr>
              <a:t>)</a:t>
            </a:r>
            <a:endParaRPr sz="1975" dirty="0">
              <a:latin typeface="Calibri"/>
              <a:ea typeface="Calibri"/>
              <a:cs typeface="Calibri"/>
              <a:sym typeface="Calibri"/>
            </a:endParaRPr>
          </a:p>
          <a:p>
            <a:pPr marL="225742" lvl="0" indent="-285940" defTabSz="722376"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endParaRPr sz="2370" dirty="0">
              <a:latin typeface="Calibri"/>
              <a:ea typeface="Calibri"/>
              <a:cs typeface="Calibri"/>
              <a:sym typeface="Calibri"/>
            </a:endParaRPr>
          </a:p>
          <a:p>
            <a:pPr marL="552531" lvl="0" indent="-612729" defTabSz="722376"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2370" dirty="0">
                <a:latin typeface="Calibri"/>
                <a:ea typeface="Calibri"/>
                <a:cs typeface="Calibri"/>
                <a:sym typeface="Calibri"/>
              </a:rPr>
              <a:t>Constructief </a:t>
            </a:r>
          </a:p>
          <a:p>
            <a:pPr marL="225742" lvl="0" indent="-285940" defTabSz="722376"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endParaRPr sz="2370" dirty="0">
              <a:latin typeface="Calibri"/>
              <a:ea typeface="Calibri"/>
              <a:cs typeface="Calibri"/>
              <a:sym typeface="Calibri"/>
            </a:endParaRPr>
          </a:p>
          <a:p>
            <a:pPr marL="552531" lvl="0" indent="-612729" defTabSz="722376"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2370" dirty="0">
                <a:latin typeface="Calibri"/>
                <a:ea typeface="Calibri"/>
                <a:cs typeface="Calibri"/>
                <a:sym typeface="Calibri"/>
              </a:rPr>
              <a:t>Depth-First </a:t>
            </a:r>
            <a:r>
              <a:rPr sz="1975" dirty="0">
                <a:latin typeface="Calibri"/>
                <a:ea typeface="Calibri"/>
                <a:cs typeface="Calibri"/>
                <a:sym typeface="Calibri"/>
              </a:rPr>
              <a:t>(probeert niet per land/node alle mogelijke kleuren uit)</a:t>
            </a:r>
          </a:p>
          <a:p>
            <a:pPr marL="225742" lvl="0" indent="-285940" defTabSz="722376"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endParaRPr sz="1975" dirty="0">
              <a:latin typeface="Calibri"/>
              <a:ea typeface="Calibri"/>
              <a:cs typeface="Calibri"/>
              <a:sym typeface="Calibri"/>
            </a:endParaRPr>
          </a:p>
          <a:p>
            <a:pPr marL="552531" lvl="0" indent="-612729" defTabSz="722376"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2370" dirty="0">
                <a:latin typeface="Calibri"/>
                <a:ea typeface="Calibri"/>
                <a:cs typeface="Calibri"/>
                <a:sym typeface="Calibri"/>
              </a:rPr>
              <a:t>Pruning </a:t>
            </a:r>
            <a:r>
              <a:rPr sz="1975" dirty="0">
                <a:latin typeface="Calibri"/>
                <a:ea typeface="Calibri"/>
                <a:cs typeface="Calibri"/>
                <a:sym typeface="Calibri"/>
              </a:rPr>
              <a:t>(houdt tijdens algoritme rekening met constraints)</a:t>
            </a:r>
          </a:p>
          <a:p>
            <a:pPr marL="225742" lvl="0" indent="-285940" defTabSz="722376"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endParaRPr sz="1975" dirty="0">
              <a:latin typeface="Calibri"/>
              <a:ea typeface="Calibri"/>
              <a:cs typeface="Calibri"/>
              <a:sym typeface="Calibri"/>
            </a:endParaRPr>
          </a:p>
          <a:p>
            <a:pPr marL="552531" lvl="0" indent="-612729" defTabSz="722376"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2370" dirty="0">
                <a:latin typeface="Calibri"/>
                <a:ea typeface="Calibri"/>
                <a:cs typeface="Calibri"/>
                <a:sym typeface="Calibri"/>
              </a:rPr>
              <a:t>Deterministisch </a:t>
            </a:r>
            <a:r>
              <a:rPr sz="1975" dirty="0">
                <a:latin typeface="Calibri"/>
                <a:ea typeface="Calibri"/>
                <a:cs typeface="Calibri"/>
                <a:sym typeface="Calibri"/>
              </a:rPr>
              <a:t>(altijd zelfde oplossing, geen stochastisch(random) element.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971346" y="688709"/>
            <a:ext cx="7201304" cy="5746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indent="10922" algn="ctr" defTabSz="786384">
              <a:defRPr sz="3698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/>
            </a:pPr>
            <a:r>
              <a:rPr sz="3698"/>
              <a:t>Gebruikte Heuristiek</a:t>
            </a:r>
          </a:p>
        </p:txBody>
      </p:sp>
      <p:sp>
        <p:nvSpPr>
          <p:cNvPr id="75" name="Shape 75"/>
          <p:cNvSpPr/>
          <p:nvPr/>
        </p:nvSpPr>
        <p:spPr>
          <a:xfrm>
            <a:off x="1418515" y="2692400"/>
            <a:ext cx="6306970" cy="14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lvl="0" indent="12700">
              <a:defRPr sz="1800"/>
            </a:pPr>
            <a:r>
              <a:rPr sz="2400" dirty="0">
                <a:latin typeface="Century Gothic"/>
                <a:ea typeface="Century Gothic"/>
                <a:cs typeface="Century Gothic"/>
                <a:sym typeface="Century Gothic"/>
              </a:rPr>
              <a:t>Volgorde van inkleuren landen/nodes op basis van aantal </a:t>
            </a:r>
            <a:r>
              <a:rPr sz="2400" dirty="0" smtClean="0">
                <a:latin typeface="Century Gothic"/>
                <a:ea typeface="Century Gothic"/>
                <a:cs typeface="Century Gothic"/>
                <a:sym typeface="Century Gothic"/>
              </a:rPr>
              <a:t>verbindingen </a:t>
            </a:r>
            <a:endParaRPr sz="24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R="5080" lvl="0" indent="12700">
              <a:defRPr sz="1800"/>
            </a:pPr>
            <a:endParaRPr sz="24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R="5080" lvl="0" indent="12700">
              <a:defRPr sz="1800"/>
            </a:pPr>
            <a:r>
              <a:rPr sz="2400" dirty="0" smtClean="0">
                <a:latin typeface="Century Gothic"/>
                <a:ea typeface="Century Gothic"/>
                <a:cs typeface="Century Gothic"/>
                <a:sym typeface="Century Gothic"/>
              </a:rPr>
              <a:t>Backtracking</a:t>
            </a:r>
            <a:endParaRPr sz="24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nl-NL" smtClean="0"/>
              <a:t>13</a:t>
            </a:fld>
            <a:endParaRPr lang="nl-NL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71346" y="1577339"/>
            <a:ext cx="4575174" cy="867411"/>
          </a:xfrm>
        </p:spPr>
        <p:txBody>
          <a:bodyPr/>
          <a:lstStyle/>
          <a:p>
            <a:r>
              <a:rPr lang="en-GB" sz="1600" dirty="0" smtClean="0">
                <a:latin typeface="Century Gothic"/>
                <a:cs typeface="Century Gothic"/>
              </a:rPr>
              <a:t>(14, (7, 8, 15, 13, 20, 22, 25, 26), ‘</a:t>
            </a:r>
            <a:r>
              <a:rPr lang="en-GB" sz="1600" dirty="0" err="1" smtClean="0">
                <a:latin typeface="Century Gothic"/>
                <a:cs typeface="Century Gothic"/>
              </a:rPr>
              <a:t>geen</a:t>
            </a:r>
            <a:r>
              <a:rPr lang="en-GB" sz="1600" dirty="0" smtClean="0">
                <a:latin typeface="Century Gothic"/>
                <a:cs typeface="Century Gothic"/>
              </a:rPr>
              <a:t>’, 8)</a:t>
            </a:r>
          </a:p>
          <a:p>
            <a:r>
              <a:rPr lang="en-GB" sz="1600" dirty="0" smtClean="0">
                <a:latin typeface="Century Gothic"/>
                <a:cs typeface="Century Gothic"/>
              </a:rPr>
              <a:t>	....</a:t>
            </a:r>
          </a:p>
          <a:p>
            <a:r>
              <a:rPr lang="en-GB" sz="1600" dirty="0" smtClean="0">
                <a:latin typeface="Century Gothic"/>
                <a:cs typeface="Century Gothic"/>
              </a:rPr>
              <a:t>(31, ( 26, 33), ‘</a:t>
            </a:r>
            <a:r>
              <a:rPr lang="en-GB" sz="1600" dirty="0" err="1" smtClean="0">
                <a:latin typeface="Century Gothic"/>
                <a:cs typeface="Century Gothic"/>
              </a:rPr>
              <a:t>geen</a:t>
            </a:r>
            <a:r>
              <a:rPr lang="en-GB" sz="1600" dirty="0" smtClean="0">
                <a:latin typeface="Century Gothic"/>
                <a:cs typeface="Century Gothic"/>
              </a:rPr>
              <a:t>’, 2)</a:t>
            </a:r>
            <a:endParaRPr lang="en-GB" sz="1600" dirty="0">
              <a:latin typeface="Century Gothic"/>
              <a:cs typeface="Century Gothic"/>
            </a:endParaRPr>
          </a:p>
        </p:txBody>
      </p:sp>
      <p:sp>
        <p:nvSpPr>
          <p:cNvPr id="4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defRPr sz="43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/>
            </a:pPr>
            <a:r>
              <a:rPr sz="4300" dirty="0"/>
              <a:t>Algoritme</a:t>
            </a:r>
          </a:p>
        </p:txBody>
      </p:sp>
      <p:sp>
        <p:nvSpPr>
          <p:cNvPr id="9" name="Tijdelijke aanduiding voor tekst 2"/>
          <p:cNvSpPr txBox="1">
            <a:spLocks/>
          </p:cNvSpPr>
          <p:nvPr/>
        </p:nvSpPr>
        <p:spPr>
          <a:xfrm>
            <a:off x="971344" y="3678555"/>
            <a:ext cx="3511550" cy="478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  <a:lvl2pPr>
              <a:defRPr sz="1400">
                <a:latin typeface="Arial"/>
                <a:ea typeface="Arial"/>
                <a:cs typeface="Arial"/>
                <a:sym typeface="Arial"/>
              </a:defRPr>
            </a:lvl2pPr>
            <a:lvl3pPr>
              <a:defRPr sz="1400">
                <a:latin typeface="Arial"/>
                <a:ea typeface="Arial"/>
                <a:cs typeface="Arial"/>
                <a:sym typeface="Arial"/>
              </a:defRPr>
            </a:lvl3pPr>
            <a:lvl4pPr>
              <a:defRPr sz="1400">
                <a:latin typeface="Arial"/>
                <a:ea typeface="Arial"/>
                <a:cs typeface="Arial"/>
                <a:sym typeface="Arial"/>
              </a:defRPr>
            </a:lvl4pPr>
            <a:lvl5pPr>
              <a:defRPr sz="1400">
                <a:latin typeface="Arial"/>
                <a:ea typeface="Arial"/>
                <a:cs typeface="Arial"/>
                <a:sym typeface="Arial"/>
              </a:defRPr>
            </a:lvl5pPr>
            <a:lvl6pPr>
              <a:defRPr sz="1400">
                <a:latin typeface="Arial"/>
                <a:ea typeface="Arial"/>
                <a:cs typeface="Arial"/>
                <a:sym typeface="Arial"/>
              </a:defRPr>
            </a:lvl6pPr>
            <a:lvl7pPr>
              <a:defRPr sz="1400">
                <a:latin typeface="Arial"/>
                <a:ea typeface="Arial"/>
                <a:cs typeface="Arial"/>
                <a:sym typeface="Arial"/>
              </a:defRPr>
            </a:lvl7pPr>
            <a:lvl8pPr>
              <a:defRPr sz="1400">
                <a:latin typeface="Arial"/>
                <a:ea typeface="Arial"/>
                <a:cs typeface="Arial"/>
                <a:sym typeface="Arial"/>
              </a:defRPr>
            </a:lvl8pPr>
            <a:lvl9pPr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600" dirty="0" smtClean="0">
                <a:latin typeface="Century Gothic"/>
                <a:cs typeface="Century Gothic"/>
              </a:rPr>
              <a:t>[‘Rood’, ‘</a:t>
            </a:r>
            <a:r>
              <a:rPr lang="en-GB" sz="1600" dirty="0" err="1" smtClean="0">
                <a:latin typeface="Century Gothic"/>
                <a:cs typeface="Century Gothic"/>
              </a:rPr>
              <a:t>Groen</a:t>
            </a:r>
            <a:r>
              <a:rPr lang="en-GB" sz="1600" dirty="0" smtClean="0">
                <a:latin typeface="Century Gothic"/>
                <a:cs typeface="Century Gothic"/>
              </a:rPr>
              <a:t>’, ‘</a:t>
            </a:r>
            <a:r>
              <a:rPr lang="en-GB" sz="1600" dirty="0" err="1" smtClean="0">
                <a:latin typeface="Century Gothic"/>
                <a:cs typeface="Century Gothic"/>
              </a:rPr>
              <a:t>Blauw</a:t>
            </a:r>
            <a:r>
              <a:rPr lang="en-GB" sz="1600" dirty="0" smtClean="0">
                <a:latin typeface="Century Gothic"/>
                <a:cs typeface="Century Gothic"/>
              </a:rPr>
              <a:t>’, ‘</a:t>
            </a:r>
            <a:r>
              <a:rPr lang="en-GB" sz="1600" dirty="0" err="1" smtClean="0">
                <a:latin typeface="Century Gothic"/>
                <a:cs typeface="Century Gothic"/>
              </a:rPr>
              <a:t>Geel</a:t>
            </a:r>
            <a:r>
              <a:rPr lang="en-GB" sz="1600" dirty="0" smtClean="0">
                <a:latin typeface="Century Gothic"/>
                <a:cs typeface="Century Gothic"/>
              </a:rPr>
              <a:t>’]</a:t>
            </a:r>
            <a:endParaRPr lang="en-GB" sz="1600" dirty="0">
              <a:latin typeface="Century Gothic"/>
              <a:cs typeface="Century Gothic"/>
            </a:endParaRPr>
          </a:p>
        </p:txBody>
      </p:sp>
      <p:sp>
        <p:nvSpPr>
          <p:cNvPr id="10" name="Tijdelijke aanduiding voor tekst 2"/>
          <p:cNvSpPr txBox="1">
            <a:spLocks/>
          </p:cNvSpPr>
          <p:nvPr/>
        </p:nvSpPr>
        <p:spPr>
          <a:xfrm>
            <a:off x="971346" y="4365624"/>
            <a:ext cx="1892301" cy="416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  <a:lvl2pPr>
              <a:defRPr sz="1400">
                <a:latin typeface="Arial"/>
                <a:ea typeface="Arial"/>
                <a:cs typeface="Arial"/>
                <a:sym typeface="Arial"/>
              </a:defRPr>
            </a:lvl2pPr>
            <a:lvl3pPr>
              <a:defRPr sz="1400">
                <a:latin typeface="Arial"/>
                <a:ea typeface="Arial"/>
                <a:cs typeface="Arial"/>
                <a:sym typeface="Arial"/>
              </a:defRPr>
            </a:lvl3pPr>
            <a:lvl4pPr>
              <a:defRPr sz="1400">
                <a:latin typeface="Arial"/>
                <a:ea typeface="Arial"/>
                <a:cs typeface="Arial"/>
                <a:sym typeface="Arial"/>
              </a:defRPr>
            </a:lvl4pPr>
            <a:lvl5pPr>
              <a:defRPr sz="1400">
                <a:latin typeface="Arial"/>
                <a:ea typeface="Arial"/>
                <a:cs typeface="Arial"/>
                <a:sym typeface="Arial"/>
              </a:defRPr>
            </a:lvl5pPr>
            <a:lvl6pPr>
              <a:defRPr sz="1400">
                <a:latin typeface="Arial"/>
                <a:ea typeface="Arial"/>
                <a:cs typeface="Arial"/>
                <a:sym typeface="Arial"/>
              </a:defRPr>
            </a:lvl6pPr>
            <a:lvl7pPr>
              <a:defRPr sz="1400">
                <a:latin typeface="Arial"/>
                <a:ea typeface="Arial"/>
                <a:cs typeface="Arial"/>
                <a:sym typeface="Arial"/>
              </a:defRPr>
            </a:lvl7pPr>
            <a:lvl8pPr>
              <a:defRPr sz="1400">
                <a:latin typeface="Arial"/>
                <a:ea typeface="Arial"/>
                <a:cs typeface="Arial"/>
                <a:sym typeface="Arial"/>
              </a:defRPr>
            </a:lvl8pPr>
            <a:lvl9pPr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600" dirty="0" smtClean="0">
                <a:latin typeface="Century Gothic"/>
                <a:cs typeface="Century Gothic"/>
              </a:rPr>
              <a:t>[‘Rood’, ‘</a:t>
            </a:r>
            <a:r>
              <a:rPr lang="en-GB" sz="1600" dirty="0" err="1" smtClean="0">
                <a:latin typeface="Century Gothic"/>
                <a:cs typeface="Century Gothic"/>
              </a:rPr>
              <a:t>Geel</a:t>
            </a:r>
            <a:r>
              <a:rPr lang="en-GB" sz="1600" dirty="0" smtClean="0">
                <a:latin typeface="Century Gothic"/>
                <a:cs typeface="Century Gothic"/>
              </a:rPr>
              <a:t>’]</a:t>
            </a:r>
            <a:endParaRPr lang="en-GB" sz="1600" dirty="0">
              <a:latin typeface="Century Gothic"/>
              <a:cs typeface="Century Gothic"/>
            </a:endParaRPr>
          </a:p>
        </p:txBody>
      </p:sp>
      <p:sp>
        <p:nvSpPr>
          <p:cNvPr id="11" name="Tijdelijke aanduiding voor tekst 2"/>
          <p:cNvSpPr txBox="1">
            <a:spLocks/>
          </p:cNvSpPr>
          <p:nvPr/>
        </p:nvSpPr>
        <p:spPr>
          <a:xfrm>
            <a:off x="971344" y="4971411"/>
            <a:ext cx="2479674" cy="492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  <a:lvl2pPr>
              <a:defRPr sz="1400">
                <a:latin typeface="Arial"/>
                <a:ea typeface="Arial"/>
                <a:cs typeface="Arial"/>
                <a:sym typeface="Arial"/>
              </a:defRPr>
            </a:lvl2pPr>
            <a:lvl3pPr>
              <a:defRPr sz="1400">
                <a:latin typeface="Arial"/>
                <a:ea typeface="Arial"/>
                <a:cs typeface="Arial"/>
                <a:sym typeface="Arial"/>
              </a:defRPr>
            </a:lvl3pPr>
            <a:lvl4pPr>
              <a:defRPr sz="1400">
                <a:latin typeface="Arial"/>
                <a:ea typeface="Arial"/>
                <a:cs typeface="Arial"/>
                <a:sym typeface="Arial"/>
              </a:defRPr>
            </a:lvl4pPr>
            <a:lvl5pPr>
              <a:defRPr sz="1400">
                <a:latin typeface="Arial"/>
                <a:ea typeface="Arial"/>
                <a:cs typeface="Arial"/>
                <a:sym typeface="Arial"/>
              </a:defRPr>
            </a:lvl5pPr>
            <a:lvl6pPr>
              <a:defRPr sz="1400">
                <a:latin typeface="Arial"/>
                <a:ea typeface="Arial"/>
                <a:cs typeface="Arial"/>
                <a:sym typeface="Arial"/>
              </a:defRPr>
            </a:lvl6pPr>
            <a:lvl7pPr>
              <a:defRPr sz="1400">
                <a:latin typeface="Arial"/>
                <a:ea typeface="Arial"/>
                <a:cs typeface="Arial"/>
                <a:sym typeface="Arial"/>
              </a:defRPr>
            </a:lvl7pPr>
            <a:lvl8pPr>
              <a:defRPr sz="1400">
                <a:latin typeface="Arial"/>
                <a:ea typeface="Arial"/>
                <a:cs typeface="Arial"/>
                <a:sym typeface="Arial"/>
              </a:defRPr>
            </a:lvl8pPr>
            <a:lvl9pPr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600" dirty="0" smtClean="0">
                <a:latin typeface="Century Gothic"/>
                <a:cs typeface="Century Gothic"/>
              </a:rPr>
              <a:t>(31, ( 26, 33), ‘Rood’, 2)</a:t>
            </a:r>
            <a:endParaRPr lang="en-GB" sz="1600" dirty="0">
              <a:latin typeface="Century Gothic"/>
              <a:cs typeface="Century Gothic"/>
            </a:endParaRPr>
          </a:p>
        </p:txBody>
      </p:sp>
      <p:sp>
        <p:nvSpPr>
          <p:cNvPr id="12" name="Tijdelijke aanduiding voor tekst 2"/>
          <p:cNvSpPr txBox="1">
            <a:spLocks/>
          </p:cNvSpPr>
          <p:nvPr/>
        </p:nvSpPr>
        <p:spPr>
          <a:xfrm>
            <a:off x="971344" y="5602603"/>
            <a:ext cx="8242299" cy="676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  <a:lvl2pPr>
              <a:defRPr sz="1400">
                <a:latin typeface="Arial"/>
                <a:ea typeface="Arial"/>
                <a:cs typeface="Arial"/>
                <a:sym typeface="Arial"/>
              </a:defRPr>
            </a:lvl2pPr>
            <a:lvl3pPr>
              <a:defRPr sz="1400">
                <a:latin typeface="Arial"/>
                <a:ea typeface="Arial"/>
                <a:cs typeface="Arial"/>
                <a:sym typeface="Arial"/>
              </a:defRPr>
            </a:lvl3pPr>
            <a:lvl4pPr>
              <a:defRPr sz="1400">
                <a:latin typeface="Arial"/>
                <a:ea typeface="Arial"/>
                <a:cs typeface="Arial"/>
                <a:sym typeface="Arial"/>
              </a:defRPr>
            </a:lvl4pPr>
            <a:lvl5pPr>
              <a:defRPr sz="1400">
                <a:latin typeface="Arial"/>
                <a:ea typeface="Arial"/>
                <a:cs typeface="Arial"/>
                <a:sym typeface="Arial"/>
              </a:defRPr>
            </a:lvl5pPr>
            <a:lvl6pPr>
              <a:defRPr sz="1400">
                <a:latin typeface="Arial"/>
                <a:ea typeface="Arial"/>
                <a:cs typeface="Arial"/>
                <a:sym typeface="Arial"/>
              </a:defRPr>
            </a:lvl6pPr>
            <a:lvl7pPr>
              <a:defRPr sz="1400">
                <a:latin typeface="Arial"/>
                <a:ea typeface="Arial"/>
                <a:cs typeface="Arial"/>
                <a:sym typeface="Arial"/>
              </a:defRPr>
            </a:lvl7pPr>
            <a:lvl8pPr>
              <a:defRPr sz="1400">
                <a:latin typeface="Arial"/>
                <a:ea typeface="Arial"/>
                <a:cs typeface="Arial"/>
                <a:sym typeface="Arial"/>
              </a:defRPr>
            </a:lvl8pPr>
            <a:lvl9pPr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nl-NL" sz="1600" dirty="0" smtClean="0">
                <a:latin typeface="Century Gothic"/>
                <a:cs typeface="Century Gothic"/>
              </a:rPr>
              <a:t>backtrack</a:t>
            </a:r>
            <a:r>
              <a:rPr lang="nl-NL" sz="1600" dirty="0">
                <a:latin typeface="Century Gothic"/>
                <a:cs typeface="Century Gothic"/>
              </a:rPr>
              <a:t>: het land ervoor, verander kleur (12, (3, 11, 13, 22, 23), 'Geel', 5)</a:t>
            </a:r>
          </a:p>
          <a:p>
            <a:r>
              <a:rPr lang="nl-NL" sz="1600" dirty="0">
                <a:latin typeface="Century Gothic"/>
                <a:cs typeface="Century Gothic"/>
              </a:rPr>
              <a:t>backtrack: het land ervoor, verander kleur (11, (2, 10, 12, 21, 22), 'Groen', 5)</a:t>
            </a:r>
            <a:endParaRPr lang="en-GB" sz="1600" dirty="0">
              <a:latin typeface="Century Gothic"/>
              <a:cs typeface="Century Gothic"/>
            </a:endParaRPr>
          </a:p>
        </p:txBody>
      </p:sp>
      <p:cxnSp>
        <p:nvCxnSpPr>
          <p:cNvPr id="13" name="Rechte verbindingslijn 12"/>
          <p:cNvCxnSpPr/>
          <p:nvPr/>
        </p:nvCxnSpPr>
        <p:spPr>
          <a:xfrm>
            <a:off x="1166290" y="2444750"/>
            <a:ext cx="0" cy="365125"/>
          </a:xfrm>
          <a:prstGeom prst="line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triangle" w="lg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Rechte verbindingslijn 17"/>
          <p:cNvCxnSpPr/>
          <p:nvPr/>
        </p:nvCxnSpPr>
        <p:spPr>
          <a:xfrm>
            <a:off x="1890190" y="2444750"/>
            <a:ext cx="0" cy="365125"/>
          </a:xfrm>
          <a:prstGeom prst="line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triangle" w="lg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Rechte verbindingslijn 19"/>
          <p:cNvCxnSpPr/>
          <p:nvPr/>
        </p:nvCxnSpPr>
        <p:spPr>
          <a:xfrm>
            <a:off x="3191940" y="2447925"/>
            <a:ext cx="0" cy="365125"/>
          </a:xfrm>
          <a:prstGeom prst="line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triangle" w="lg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ijdelijke aanduiding voor tekst 2"/>
          <p:cNvSpPr txBox="1">
            <a:spLocks/>
          </p:cNvSpPr>
          <p:nvPr/>
        </p:nvSpPr>
        <p:spPr>
          <a:xfrm>
            <a:off x="971346" y="2802255"/>
            <a:ext cx="823594" cy="478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  <a:lvl2pPr>
              <a:defRPr sz="1400">
                <a:latin typeface="Arial"/>
                <a:ea typeface="Arial"/>
                <a:cs typeface="Arial"/>
                <a:sym typeface="Arial"/>
              </a:defRPr>
            </a:lvl2pPr>
            <a:lvl3pPr>
              <a:defRPr sz="1400">
                <a:latin typeface="Arial"/>
                <a:ea typeface="Arial"/>
                <a:cs typeface="Arial"/>
                <a:sym typeface="Arial"/>
              </a:defRPr>
            </a:lvl3pPr>
            <a:lvl4pPr>
              <a:defRPr sz="1400">
                <a:latin typeface="Arial"/>
                <a:ea typeface="Arial"/>
                <a:cs typeface="Arial"/>
                <a:sym typeface="Arial"/>
              </a:defRPr>
            </a:lvl4pPr>
            <a:lvl5pPr>
              <a:defRPr sz="1400">
                <a:latin typeface="Arial"/>
                <a:ea typeface="Arial"/>
                <a:cs typeface="Arial"/>
                <a:sym typeface="Arial"/>
              </a:defRPr>
            </a:lvl5pPr>
            <a:lvl6pPr>
              <a:defRPr sz="1400">
                <a:latin typeface="Arial"/>
                <a:ea typeface="Arial"/>
                <a:cs typeface="Arial"/>
                <a:sym typeface="Arial"/>
              </a:defRPr>
            </a:lvl6pPr>
            <a:lvl7pPr>
              <a:defRPr sz="1400">
                <a:latin typeface="Arial"/>
                <a:ea typeface="Arial"/>
                <a:cs typeface="Arial"/>
                <a:sym typeface="Arial"/>
              </a:defRPr>
            </a:lvl7pPr>
            <a:lvl8pPr>
              <a:defRPr sz="1400">
                <a:latin typeface="Arial"/>
                <a:ea typeface="Arial"/>
                <a:cs typeface="Arial"/>
                <a:sym typeface="Arial"/>
              </a:defRPr>
            </a:lvl8pPr>
            <a:lvl9pPr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600" dirty="0" smtClean="0">
                <a:latin typeface="Century Gothic"/>
                <a:cs typeface="Century Gothic"/>
              </a:rPr>
              <a:t>Land</a:t>
            </a:r>
            <a:endParaRPr lang="en-GB" sz="1600" dirty="0">
              <a:latin typeface="Century Gothic"/>
              <a:cs typeface="Century Gothic"/>
            </a:endParaRPr>
          </a:p>
        </p:txBody>
      </p:sp>
      <p:sp>
        <p:nvSpPr>
          <p:cNvPr id="22" name="Tijdelijke aanduiding voor tekst 2"/>
          <p:cNvSpPr txBox="1">
            <a:spLocks/>
          </p:cNvSpPr>
          <p:nvPr/>
        </p:nvSpPr>
        <p:spPr>
          <a:xfrm>
            <a:off x="1661587" y="2809875"/>
            <a:ext cx="968378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  <a:lvl2pPr>
              <a:defRPr sz="1400">
                <a:latin typeface="Arial"/>
                <a:ea typeface="Arial"/>
                <a:cs typeface="Arial"/>
                <a:sym typeface="Arial"/>
              </a:defRPr>
            </a:lvl2pPr>
            <a:lvl3pPr>
              <a:defRPr sz="1400">
                <a:latin typeface="Arial"/>
                <a:ea typeface="Arial"/>
                <a:cs typeface="Arial"/>
                <a:sym typeface="Arial"/>
              </a:defRPr>
            </a:lvl3pPr>
            <a:lvl4pPr>
              <a:defRPr sz="1400">
                <a:latin typeface="Arial"/>
                <a:ea typeface="Arial"/>
                <a:cs typeface="Arial"/>
                <a:sym typeface="Arial"/>
              </a:defRPr>
            </a:lvl4pPr>
            <a:lvl5pPr>
              <a:defRPr sz="1400">
                <a:latin typeface="Arial"/>
                <a:ea typeface="Arial"/>
                <a:cs typeface="Arial"/>
                <a:sym typeface="Arial"/>
              </a:defRPr>
            </a:lvl5pPr>
            <a:lvl6pPr>
              <a:defRPr sz="1400">
                <a:latin typeface="Arial"/>
                <a:ea typeface="Arial"/>
                <a:cs typeface="Arial"/>
                <a:sym typeface="Arial"/>
              </a:defRPr>
            </a:lvl6pPr>
            <a:lvl7pPr>
              <a:defRPr sz="1400">
                <a:latin typeface="Arial"/>
                <a:ea typeface="Arial"/>
                <a:cs typeface="Arial"/>
                <a:sym typeface="Arial"/>
              </a:defRPr>
            </a:lvl7pPr>
            <a:lvl8pPr>
              <a:defRPr sz="1400">
                <a:latin typeface="Arial"/>
                <a:ea typeface="Arial"/>
                <a:cs typeface="Arial"/>
                <a:sym typeface="Arial"/>
              </a:defRPr>
            </a:lvl8pPr>
            <a:lvl9pPr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600" dirty="0" err="1" smtClean="0">
                <a:latin typeface="Century Gothic"/>
                <a:cs typeface="Century Gothic"/>
              </a:rPr>
              <a:t>Buur-landen</a:t>
            </a:r>
            <a:endParaRPr lang="en-GB" sz="1600" dirty="0">
              <a:latin typeface="Century Gothic"/>
              <a:cs typeface="Century Gothic"/>
            </a:endParaRPr>
          </a:p>
        </p:txBody>
      </p:sp>
      <p:sp>
        <p:nvSpPr>
          <p:cNvPr id="23" name="Tijdelijke aanduiding voor tekst 2"/>
          <p:cNvSpPr txBox="1">
            <a:spLocks/>
          </p:cNvSpPr>
          <p:nvPr/>
        </p:nvSpPr>
        <p:spPr>
          <a:xfrm>
            <a:off x="2290240" y="2813050"/>
            <a:ext cx="716279" cy="478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  <a:lvl2pPr>
              <a:defRPr sz="1400">
                <a:latin typeface="Arial"/>
                <a:ea typeface="Arial"/>
                <a:cs typeface="Arial"/>
                <a:sym typeface="Arial"/>
              </a:defRPr>
            </a:lvl2pPr>
            <a:lvl3pPr>
              <a:defRPr sz="1400">
                <a:latin typeface="Arial"/>
                <a:ea typeface="Arial"/>
                <a:cs typeface="Arial"/>
                <a:sym typeface="Arial"/>
              </a:defRPr>
            </a:lvl3pPr>
            <a:lvl4pPr>
              <a:defRPr sz="1400">
                <a:latin typeface="Arial"/>
                <a:ea typeface="Arial"/>
                <a:cs typeface="Arial"/>
                <a:sym typeface="Arial"/>
              </a:defRPr>
            </a:lvl4pPr>
            <a:lvl5pPr>
              <a:defRPr sz="1400">
                <a:latin typeface="Arial"/>
                <a:ea typeface="Arial"/>
                <a:cs typeface="Arial"/>
                <a:sym typeface="Arial"/>
              </a:defRPr>
            </a:lvl5pPr>
            <a:lvl6pPr>
              <a:defRPr sz="1400">
                <a:latin typeface="Arial"/>
                <a:ea typeface="Arial"/>
                <a:cs typeface="Arial"/>
                <a:sym typeface="Arial"/>
              </a:defRPr>
            </a:lvl6pPr>
            <a:lvl7pPr>
              <a:defRPr sz="1400">
                <a:latin typeface="Arial"/>
                <a:ea typeface="Arial"/>
                <a:cs typeface="Arial"/>
                <a:sym typeface="Arial"/>
              </a:defRPr>
            </a:lvl7pPr>
            <a:lvl8pPr>
              <a:defRPr sz="1400">
                <a:latin typeface="Arial"/>
                <a:ea typeface="Arial"/>
                <a:cs typeface="Arial"/>
                <a:sym typeface="Arial"/>
              </a:defRPr>
            </a:lvl8pPr>
            <a:lvl9pPr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600" dirty="0" err="1" smtClean="0">
                <a:latin typeface="Century Gothic"/>
                <a:cs typeface="Century Gothic"/>
              </a:rPr>
              <a:t>Kleur</a:t>
            </a:r>
            <a:endParaRPr lang="en-GB" sz="1600" dirty="0">
              <a:latin typeface="Century Gothic"/>
              <a:cs typeface="Century Gothic"/>
            </a:endParaRPr>
          </a:p>
        </p:txBody>
      </p:sp>
      <p:sp>
        <p:nvSpPr>
          <p:cNvPr id="24" name="Tijdelijke aanduiding voor tekst 2"/>
          <p:cNvSpPr txBox="1">
            <a:spLocks/>
          </p:cNvSpPr>
          <p:nvPr/>
        </p:nvSpPr>
        <p:spPr>
          <a:xfrm>
            <a:off x="3006519" y="2813050"/>
            <a:ext cx="1539878" cy="478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  <a:lvl2pPr>
              <a:defRPr sz="1400">
                <a:latin typeface="Arial"/>
                <a:ea typeface="Arial"/>
                <a:cs typeface="Arial"/>
                <a:sym typeface="Arial"/>
              </a:defRPr>
            </a:lvl2pPr>
            <a:lvl3pPr>
              <a:defRPr sz="1400">
                <a:latin typeface="Arial"/>
                <a:ea typeface="Arial"/>
                <a:cs typeface="Arial"/>
                <a:sym typeface="Arial"/>
              </a:defRPr>
            </a:lvl3pPr>
            <a:lvl4pPr>
              <a:defRPr sz="1400">
                <a:latin typeface="Arial"/>
                <a:ea typeface="Arial"/>
                <a:cs typeface="Arial"/>
                <a:sym typeface="Arial"/>
              </a:defRPr>
            </a:lvl4pPr>
            <a:lvl5pPr>
              <a:defRPr sz="1400">
                <a:latin typeface="Arial"/>
                <a:ea typeface="Arial"/>
                <a:cs typeface="Arial"/>
                <a:sym typeface="Arial"/>
              </a:defRPr>
            </a:lvl5pPr>
            <a:lvl6pPr>
              <a:defRPr sz="1400">
                <a:latin typeface="Arial"/>
                <a:ea typeface="Arial"/>
                <a:cs typeface="Arial"/>
                <a:sym typeface="Arial"/>
              </a:defRPr>
            </a:lvl6pPr>
            <a:lvl7pPr>
              <a:defRPr sz="1400">
                <a:latin typeface="Arial"/>
                <a:ea typeface="Arial"/>
                <a:cs typeface="Arial"/>
                <a:sym typeface="Arial"/>
              </a:defRPr>
            </a:lvl7pPr>
            <a:lvl8pPr>
              <a:defRPr sz="1400">
                <a:latin typeface="Arial"/>
                <a:ea typeface="Arial"/>
                <a:cs typeface="Arial"/>
                <a:sym typeface="Arial"/>
              </a:defRPr>
            </a:lvl8pPr>
            <a:lvl9pPr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600" dirty="0" err="1" smtClean="0">
                <a:latin typeface="Century Gothic"/>
                <a:cs typeface="Century Gothic"/>
              </a:rPr>
              <a:t>Connecties</a:t>
            </a:r>
            <a:endParaRPr lang="en-GB" sz="1600" dirty="0">
              <a:latin typeface="Century Gothic"/>
              <a:cs typeface="Century Gothic"/>
            </a:endParaRPr>
          </a:p>
        </p:txBody>
      </p:sp>
      <p:cxnSp>
        <p:nvCxnSpPr>
          <p:cNvPr id="27" name="Rechte verbindingslijn 26"/>
          <p:cNvCxnSpPr/>
          <p:nvPr/>
        </p:nvCxnSpPr>
        <p:spPr>
          <a:xfrm>
            <a:off x="2629965" y="2454275"/>
            <a:ext cx="0" cy="365125"/>
          </a:xfrm>
          <a:prstGeom prst="line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triangle" w="lg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Rechte verbindingslijn 27"/>
          <p:cNvCxnSpPr/>
          <p:nvPr/>
        </p:nvCxnSpPr>
        <p:spPr>
          <a:xfrm>
            <a:off x="4482894" y="3964937"/>
            <a:ext cx="539751" cy="0"/>
          </a:xfrm>
          <a:prstGeom prst="line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triangle" w="lg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Tijdelijke aanduiding voor tekst 2"/>
          <p:cNvSpPr txBox="1">
            <a:spLocks/>
          </p:cNvSpPr>
          <p:nvPr/>
        </p:nvSpPr>
        <p:spPr>
          <a:xfrm>
            <a:off x="5185840" y="3766182"/>
            <a:ext cx="1892301" cy="416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  <a:lvl2pPr>
              <a:defRPr sz="1400">
                <a:latin typeface="Arial"/>
                <a:ea typeface="Arial"/>
                <a:cs typeface="Arial"/>
                <a:sym typeface="Arial"/>
              </a:defRPr>
            </a:lvl2pPr>
            <a:lvl3pPr>
              <a:defRPr sz="1400">
                <a:latin typeface="Arial"/>
                <a:ea typeface="Arial"/>
                <a:cs typeface="Arial"/>
                <a:sym typeface="Arial"/>
              </a:defRPr>
            </a:lvl3pPr>
            <a:lvl4pPr>
              <a:defRPr sz="1400">
                <a:latin typeface="Arial"/>
                <a:ea typeface="Arial"/>
                <a:cs typeface="Arial"/>
                <a:sym typeface="Arial"/>
              </a:defRPr>
            </a:lvl4pPr>
            <a:lvl5pPr>
              <a:defRPr sz="1400">
                <a:latin typeface="Arial"/>
                <a:ea typeface="Arial"/>
                <a:cs typeface="Arial"/>
                <a:sym typeface="Arial"/>
              </a:defRPr>
            </a:lvl5pPr>
            <a:lvl6pPr>
              <a:defRPr sz="1400">
                <a:latin typeface="Arial"/>
                <a:ea typeface="Arial"/>
                <a:cs typeface="Arial"/>
                <a:sym typeface="Arial"/>
              </a:defRPr>
            </a:lvl6pPr>
            <a:lvl7pPr>
              <a:defRPr sz="1400">
                <a:latin typeface="Arial"/>
                <a:ea typeface="Arial"/>
                <a:cs typeface="Arial"/>
                <a:sym typeface="Arial"/>
              </a:defRPr>
            </a:lvl7pPr>
            <a:lvl8pPr>
              <a:defRPr sz="1400">
                <a:latin typeface="Arial"/>
                <a:ea typeface="Arial"/>
                <a:cs typeface="Arial"/>
                <a:sym typeface="Arial"/>
              </a:defRPr>
            </a:lvl8pPr>
            <a:lvl9pPr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600" dirty="0" err="1" smtClean="0">
                <a:latin typeface="Century Gothic"/>
                <a:cs typeface="Century Gothic"/>
              </a:rPr>
              <a:t>Alle</a:t>
            </a:r>
            <a:r>
              <a:rPr lang="en-GB" sz="1600" dirty="0" smtClean="0">
                <a:latin typeface="Century Gothic"/>
                <a:cs typeface="Century Gothic"/>
              </a:rPr>
              <a:t> </a:t>
            </a:r>
            <a:r>
              <a:rPr lang="en-GB" sz="1600" dirty="0" err="1" smtClean="0">
                <a:latin typeface="Century Gothic"/>
                <a:cs typeface="Century Gothic"/>
              </a:rPr>
              <a:t>kleuren</a:t>
            </a:r>
            <a:endParaRPr lang="en-GB" sz="1600" dirty="0">
              <a:latin typeface="Century Gothic"/>
              <a:cs typeface="Century Gothic"/>
            </a:endParaRPr>
          </a:p>
        </p:txBody>
      </p:sp>
      <p:cxnSp>
        <p:nvCxnSpPr>
          <p:cNvPr id="33" name="Rechte verbindingslijn 32"/>
          <p:cNvCxnSpPr/>
          <p:nvPr/>
        </p:nvCxnSpPr>
        <p:spPr>
          <a:xfrm>
            <a:off x="2748072" y="4609461"/>
            <a:ext cx="539751" cy="0"/>
          </a:xfrm>
          <a:prstGeom prst="line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triangle" w="lg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Tijdelijke aanduiding voor tekst 2"/>
          <p:cNvSpPr txBox="1">
            <a:spLocks/>
          </p:cNvSpPr>
          <p:nvPr/>
        </p:nvSpPr>
        <p:spPr>
          <a:xfrm>
            <a:off x="3451018" y="4410706"/>
            <a:ext cx="2413002" cy="416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  <a:lvl2pPr>
              <a:defRPr sz="1400">
                <a:latin typeface="Arial"/>
                <a:ea typeface="Arial"/>
                <a:cs typeface="Arial"/>
                <a:sym typeface="Arial"/>
              </a:defRPr>
            </a:lvl2pPr>
            <a:lvl3pPr>
              <a:defRPr sz="1400">
                <a:latin typeface="Arial"/>
                <a:ea typeface="Arial"/>
                <a:cs typeface="Arial"/>
                <a:sym typeface="Arial"/>
              </a:defRPr>
            </a:lvl3pPr>
            <a:lvl4pPr>
              <a:defRPr sz="1400">
                <a:latin typeface="Arial"/>
                <a:ea typeface="Arial"/>
                <a:cs typeface="Arial"/>
                <a:sym typeface="Arial"/>
              </a:defRPr>
            </a:lvl4pPr>
            <a:lvl5pPr>
              <a:defRPr sz="1400">
                <a:latin typeface="Arial"/>
                <a:ea typeface="Arial"/>
                <a:cs typeface="Arial"/>
                <a:sym typeface="Arial"/>
              </a:defRPr>
            </a:lvl5pPr>
            <a:lvl6pPr>
              <a:defRPr sz="1400">
                <a:latin typeface="Arial"/>
                <a:ea typeface="Arial"/>
                <a:cs typeface="Arial"/>
                <a:sym typeface="Arial"/>
              </a:defRPr>
            </a:lvl6pPr>
            <a:lvl7pPr>
              <a:defRPr sz="1400">
                <a:latin typeface="Arial"/>
                <a:ea typeface="Arial"/>
                <a:cs typeface="Arial"/>
                <a:sym typeface="Arial"/>
              </a:defRPr>
            </a:lvl7pPr>
            <a:lvl8pPr>
              <a:defRPr sz="1400">
                <a:latin typeface="Arial"/>
                <a:ea typeface="Arial"/>
                <a:cs typeface="Arial"/>
                <a:sym typeface="Arial"/>
              </a:defRPr>
            </a:lvl8pPr>
            <a:lvl9pPr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600" dirty="0" err="1" smtClean="0">
                <a:latin typeface="Century Gothic"/>
                <a:cs typeface="Century Gothic"/>
              </a:rPr>
              <a:t>Beschikbare</a:t>
            </a:r>
            <a:r>
              <a:rPr lang="en-GB" sz="1600" dirty="0" smtClean="0">
                <a:latin typeface="Century Gothic"/>
                <a:cs typeface="Century Gothic"/>
              </a:rPr>
              <a:t> </a:t>
            </a:r>
            <a:r>
              <a:rPr lang="en-GB" sz="1600" dirty="0" err="1" smtClean="0">
                <a:latin typeface="Century Gothic"/>
                <a:cs typeface="Century Gothic"/>
              </a:rPr>
              <a:t>kleuren</a:t>
            </a:r>
            <a:endParaRPr lang="en-GB" sz="1600" dirty="0">
              <a:latin typeface="Century Gothic"/>
              <a:cs typeface="Century Gothic"/>
            </a:endParaRPr>
          </a:p>
        </p:txBody>
      </p:sp>
      <p:cxnSp>
        <p:nvCxnSpPr>
          <p:cNvPr id="35" name="Rechte verbindingslijn 34"/>
          <p:cNvCxnSpPr/>
          <p:nvPr/>
        </p:nvCxnSpPr>
        <p:spPr>
          <a:xfrm>
            <a:off x="3373548" y="5189214"/>
            <a:ext cx="539751" cy="0"/>
          </a:xfrm>
          <a:prstGeom prst="line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triangle" w="lg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Tijdelijke aanduiding voor tekst 2"/>
          <p:cNvSpPr txBox="1">
            <a:spLocks/>
          </p:cNvSpPr>
          <p:nvPr/>
        </p:nvSpPr>
        <p:spPr>
          <a:xfrm>
            <a:off x="4076494" y="4958072"/>
            <a:ext cx="1892301" cy="416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  <a:lvl2pPr>
              <a:defRPr sz="1400">
                <a:latin typeface="Arial"/>
                <a:ea typeface="Arial"/>
                <a:cs typeface="Arial"/>
                <a:sym typeface="Arial"/>
              </a:defRPr>
            </a:lvl2pPr>
            <a:lvl3pPr>
              <a:defRPr sz="1400">
                <a:latin typeface="Arial"/>
                <a:ea typeface="Arial"/>
                <a:cs typeface="Arial"/>
                <a:sym typeface="Arial"/>
              </a:defRPr>
            </a:lvl3pPr>
            <a:lvl4pPr>
              <a:defRPr sz="1400">
                <a:latin typeface="Arial"/>
                <a:ea typeface="Arial"/>
                <a:cs typeface="Arial"/>
                <a:sym typeface="Arial"/>
              </a:defRPr>
            </a:lvl4pPr>
            <a:lvl5pPr>
              <a:defRPr sz="1400">
                <a:latin typeface="Arial"/>
                <a:ea typeface="Arial"/>
                <a:cs typeface="Arial"/>
                <a:sym typeface="Arial"/>
              </a:defRPr>
            </a:lvl5pPr>
            <a:lvl6pPr>
              <a:defRPr sz="1400">
                <a:latin typeface="Arial"/>
                <a:ea typeface="Arial"/>
                <a:cs typeface="Arial"/>
                <a:sym typeface="Arial"/>
              </a:defRPr>
            </a:lvl6pPr>
            <a:lvl7pPr>
              <a:defRPr sz="1400">
                <a:latin typeface="Arial"/>
                <a:ea typeface="Arial"/>
                <a:cs typeface="Arial"/>
                <a:sym typeface="Arial"/>
              </a:defRPr>
            </a:lvl7pPr>
            <a:lvl8pPr>
              <a:defRPr sz="1400">
                <a:latin typeface="Arial"/>
                <a:ea typeface="Arial"/>
                <a:cs typeface="Arial"/>
                <a:sym typeface="Arial"/>
              </a:defRPr>
            </a:lvl8pPr>
            <a:lvl9pPr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600" dirty="0" err="1" smtClean="0">
                <a:latin typeface="Century Gothic"/>
                <a:cs typeface="Century Gothic"/>
              </a:rPr>
              <a:t>Resultaat</a:t>
            </a:r>
            <a:endParaRPr lang="en-GB" sz="1600" dirty="0">
              <a:latin typeface="Century Gothic"/>
              <a:cs typeface="Century Gothic"/>
            </a:endParaRPr>
          </a:p>
        </p:txBody>
      </p:sp>
      <p:sp>
        <p:nvSpPr>
          <p:cNvPr id="38" name="Rechthoek 37"/>
          <p:cNvSpPr/>
          <p:nvPr/>
        </p:nvSpPr>
        <p:spPr>
          <a:xfrm>
            <a:off x="479997" y="1623676"/>
            <a:ext cx="412893" cy="5847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endParaRPr lang="nl-NL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9" name="Rechthoek 38"/>
          <p:cNvSpPr/>
          <p:nvPr/>
        </p:nvSpPr>
        <p:spPr>
          <a:xfrm>
            <a:off x="460671" y="3597967"/>
            <a:ext cx="412893" cy="5847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nl-NL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0" name="Rechthoek 39"/>
          <p:cNvSpPr/>
          <p:nvPr/>
        </p:nvSpPr>
        <p:spPr>
          <a:xfrm>
            <a:off x="479997" y="4317073"/>
            <a:ext cx="412893" cy="5847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endParaRPr lang="nl-NL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1" name="Rechthoek 40"/>
          <p:cNvSpPr/>
          <p:nvPr/>
        </p:nvSpPr>
        <p:spPr>
          <a:xfrm>
            <a:off x="479997" y="4928576"/>
            <a:ext cx="412893" cy="5847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</a:t>
            </a:r>
          </a:p>
        </p:txBody>
      </p:sp>
      <p:sp>
        <p:nvSpPr>
          <p:cNvPr id="42" name="Rechthoek 41"/>
          <p:cNvSpPr/>
          <p:nvPr/>
        </p:nvSpPr>
        <p:spPr>
          <a:xfrm>
            <a:off x="479997" y="5611837"/>
            <a:ext cx="412893" cy="5847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7016123"/>
      </p:ext>
    </p:extLst>
  </p:cSld>
  <p:clrMapOvr>
    <a:masterClrMapping/>
  </p:clrMapOvr>
  <p:transition xmlns:p14="http://schemas.microsoft.com/office/powerpoint/2010/main"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971346" y="688710"/>
            <a:ext cx="7201304" cy="6617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defRPr sz="43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/>
            </a:pPr>
            <a:r>
              <a:rPr sz="4300"/>
              <a:t>Resultaten</a:t>
            </a:r>
          </a:p>
        </p:txBody>
      </p:sp>
      <p:graphicFrame>
        <p:nvGraphicFramePr>
          <p:cNvPr id="81" name="Table 81"/>
          <p:cNvGraphicFramePr/>
          <p:nvPr>
            <p:extLst>
              <p:ext uri="{D42A27DB-BD31-4B8C-83A1-F6EECF244321}">
                <p14:modId xmlns:p14="http://schemas.microsoft.com/office/powerpoint/2010/main" val="3006315676"/>
              </p:ext>
            </p:extLst>
          </p:nvPr>
        </p:nvGraphicFramePr>
        <p:xfrm>
          <a:off x="971346" y="1974849"/>
          <a:ext cx="7239000" cy="329720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725775"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endParaRPr/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sz="1200" b="1" i="1" dirty="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Minimum benodigde kleuren</a:t>
                      </a: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sz="1200" b="1" i="1" dirty="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Tijd om op te lossen (voor minimum kleuren)</a:t>
                      </a: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sz="1200" b="1" i="1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Aantal Backtracks</a:t>
                      </a: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428571"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sz="1200" b="1" i="1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Landkaart 1</a:t>
                      </a: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sz="1200" b="1" i="1" dirty="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lang="nl-NL" sz="1200" b="1" i="1" dirty="0" smtClean="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0,001</a:t>
                      </a:r>
                      <a:r>
                        <a:rPr lang="nl-NL" sz="1200" b="1" i="1" baseline="0" dirty="0" smtClean="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 s</a:t>
                      </a:r>
                      <a:endParaRPr sz="1200" b="1" i="1" dirty="0">
                        <a:solidFill>
                          <a:srgbClr val="31869B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sz="1200" b="1" i="1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Geen</a:t>
                      </a: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</a:tr>
              <a:tr h="428571"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sz="1200" b="1" i="1" dirty="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Landkaart 2</a:t>
                      </a: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sz="1200" b="1" i="1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lang="nl-NL" sz="1200" b="1" i="1" dirty="0" smtClean="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0,002</a:t>
                      </a:r>
                      <a:r>
                        <a:rPr lang="nl-NL" sz="1200" b="1" i="1" baseline="0" dirty="0" smtClean="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 s</a:t>
                      </a:r>
                      <a:endParaRPr sz="1200" b="1" i="1" dirty="0">
                        <a:solidFill>
                          <a:srgbClr val="31869B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sz="1200" b="1" i="1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Geen</a:t>
                      </a: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428571"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sz="1200" b="1" i="1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Landkaart 3</a:t>
                      </a: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sz="1200" b="1" i="1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lang="nl-NL" sz="1200" b="1" i="1" dirty="0" smtClean="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0,004</a:t>
                      </a:r>
                      <a:r>
                        <a:rPr lang="nl-NL" sz="1200" b="1" i="1" baseline="0" dirty="0" smtClean="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 s</a:t>
                      </a:r>
                      <a:endParaRPr sz="1200" b="1" i="1" dirty="0">
                        <a:solidFill>
                          <a:srgbClr val="31869B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sz="1200" b="1" i="1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</a:tr>
              <a:tr h="428571"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sz="1200" b="1" i="1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Sociaal netwerk 1</a:t>
                      </a: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sz="1200" b="1" i="1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lang="nl-NL" sz="1200" b="1" i="1" dirty="0" smtClean="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0,008</a:t>
                      </a:r>
                      <a:r>
                        <a:rPr lang="nl-NL" sz="1200" b="1" i="1" baseline="0" dirty="0" smtClean="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 s</a:t>
                      </a:r>
                      <a:endParaRPr sz="1200" b="1" i="1" dirty="0">
                        <a:solidFill>
                          <a:srgbClr val="31869B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sz="1200" b="1" i="1" dirty="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Geen</a:t>
                      </a: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428571"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sz="1200" b="1" i="1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Sociaal netwerk 2</a:t>
                      </a: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lang="nl-NL" sz="1200" b="1" i="1" dirty="0" smtClean="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  <a:endParaRPr sz="1200" b="1" i="1" dirty="0">
                        <a:solidFill>
                          <a:srgbClr val="31869B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lang="nl-NL" sz="1200" b="1" i="1" dirty="0" smtClean="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0,008</a:t>
                      </a:r>
                      <a:r>
                        <a:rPr lang="nl-NL" sz="1200" b="1" i="1" baseline="0" dirty="0" smtClean="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 s</a:t>
                      </a:r>
                      <a:endParaRPr sz="1200" b="1" i="1" dirty="0">
                        <a:solidFill>
                          <a:srgbClr val="31869B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lang="nl-NL" sz="1200" b="1" i="1" dirty="0" smtClean="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11</a:t>
                      </a:r>
                      <a:endParaRPr sz="1200" b="1" i="1" dirty="0">
                        <a:solidFill>
                          <a:srgbClr val="31869B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</a:tr>
              <a:tr h="428571"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sz="1200" b="1" i="1" dirty="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Sociaal netwerk 3</a:t>
                      </a: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sz="1200" b="1" i="1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lang="nl-NL" sz="1200" b="1" i="1" dirty="0" smtClean="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0,007</a:t>
                      </a:r>
                      <a:r>
                        <a:rPr lang="nl-NL" sz="1200" b="1" i="1" baseline="0" dirty="0" smtClean="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 s</a:t>
                      </a:r>
                      <a:endParaRPr sz="1200" b="1" i="1" dirty="0">
                        <a:solidFill>
                          <a:srgbClr val="31869B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sz="1200" b="1" i="1" dirty="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Geen</a:t>
                      </a: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" name="Tijdelijke aanduiding voor dianumm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nl-NL" smtClean="0"/>
              <a:t>15</a:t>
            </a:fld>
            <a:endParaRPr lang="nl-NL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defRPr sz="43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/>
            </a:pPr>
            <a:r>
              <a:rPr lang="nl-NL" sz="4300" dirty="0" smtClean="0"/>
              <a:t>Oplossingen</a:t>
            </a:r>
            <a:endParaRPr sz="4300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79" b="99445" l="6645" r="9850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0813" y="523827"/>
            <a:ext cx="4048125" cy="3637933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957" b="99822" l="9593" r="9579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22750" y="1337032"/>
            <a:ext cx="4921250" cy="3634353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8569" l="742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15211" y="4161760"/>
            <a:ext cx="4242664" cy="2512340"/>
          </a:xfrm>
          <a:prstGeom prst="rect">
            <a:avLst/>
          </a:prstGeom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9061388"/>
      </p:ext>
    </p:extLst>
  </p:cSld>
  <p:clrMapOvr>
    <a:masterClrMapping/>
  </p:clrMapOvr>
  <p:transition xmlns:p14="http://schemas.microsoft.com/office/powerpoint/2010/main"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defRPr sz="43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/>
            </a:pPr>
            <a:r>
              <a:rPr lang="nl-NL" sz="4300" dirty="0" smtClean="0"/>
              <a:t>Oplossingen</a:t>
            </a:r>
            <a:endParaRPr sz="4300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2"/>
          <a:srcRect l="10784" t="9805" r="15196" b="8496"/>
          <a:stretch/>
        </p:blipFill>
        <p:spPr>
          <a:xfrm>
            <a:off x="158750" y="1460500"/>
            <a:ext cx="3302000" cy="2733444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 rotWithShape="1">
          <a:blip r:embed="rId3"/>
          <a:srcRect l="10623" t="13426" r="10623" b="10416"/>
          <a:stretch/>
        </p:blipFill>
        <p:spPr>
          <a:xfrm>
            <a:off x="5082971" y="1447569"/>
            <a:ext cx="3786704" cy="2746375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 rotWithShape="1">
          <a:blip r:embed="rId4"/>
          <a:srcRect l="10623" t="10042" r="11979" b="12500"/>
          <a:stretch/>
        </p:blipFill>
        <p:spPr>
          <a:xfrm>
            <a:off x="2717597" y="3971694"/>
            <a:ext cx="3549346" cy="2664056"/>
          </a:xfrm>
          <a:prstGeom prst="rect">
            <a:avLst/>
          </a:prstGeom>
        </p:spPr>
      </p:pic>
      <p:sp>
        <p:nvSpPr>
          <p:cNvPr id="2" name="Tijdelijke aanduiding voor dianumm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9805743"/>
      </p:ext>
    </p:extLst>
  </p:cSld>
  <p:clrMapOvr>
    <a:masterClrMapping/>
  </p:clrMapOvr>
  <p:transition xmlns:p14="http://schemas.microsoft.com/office/powerpoint/2010/main"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nl-NL" smtClean="0"/>
              <a:t>18</a:t>
            </a:fld>
            <a:endParaRPr lang="nl-NL"/>
          </a:p>
        </p:txBody>
      </p:sp>
      <p:sp>
        <p:nvSpPr>
          <p:cNvPr id="6" name="Shape 84"/>
          <p:cNvSpPr>
            <a:spLocks noGrp="1"/>
          </p:cNvSpPr>
          <p:nvPr>
            <p:ph type="title"/>
          </p:nvPr>
        </p:nvSpPr>
        <p:spPr>
          <a:xfrm>
            <a:off x="971346" y="688709"/>
            <a:ext cx="7201304" cy="8886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defRPr sz="43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/>
            </a:pPr>
            <a:r>
              <a:rPr lang="nl-NL" sz="4300" dirty="0" smtClean="0"/>
              <a:t>Toepasbaarheid</a:t>
            </a:r>
            <a:endParaRPr sz="4300" dirty="0"/>
          </a:p>
        </p:txBody>
      </p:sp>
    </p:spTree>
    <p:extLst>
      <p:ext uri="{BB962C8B-B14F-4D97-AF65-F5344CB8AC3E}">
        <p14:creationId xmlns:p14="http://schemas.microsoft.com/office/powerpoint/2010/main" val="1735781842"/>
      </p:ext>
    </p:extLst>
  </p:cSld>
  <p:clrMapOvr>
    <a:masterClrMapping/>
  </p:clrMapOvr>
  <p:transition xmlns:p14="http://schemas.microsoft.com/office/powerpoint/2010/main"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3432450" y="3125699"/>
            <a:ext cx="2279101" cy="6066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813816">
              <a:defRPr sz="3827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/>
            </a:pPr>
            <a:r>
              <a:rPr sz="3827"/>
              <a:t>Vragen?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nl-NL" smtClean="0"/>
              <a:t>19</a:t>
            </a:fld>
            <a:endParaRPr lang="nl-NL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971346" y="688710"/>
            <a:ext cx="7201304" cy="6617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defRPr sz="43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/>
            </a:pPr>
            <a:r>
              <a:rPr sz="4300" dirty="0"/>
              <a:t>Overzicht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xfrm>
            <a:off x="714300" y="2058749"/>
            <a:ext cx="7715400" cy="2740501"/>
          </a:xfrm>
          <a:prstGeom prst="rect">
            <a:avLst/>
          </a:prstGeom>
        </p:spPr>
        <p:txBody>
          <a:bodyPr lIns="0" tIns="0" rIns="0" bIns="0">
            <a:normAutofit lnSpcReduction="10000"/>
          </a:bodyPr>
          <a:lstStyle/>
          <a:p>
            <a:pPr marL="457200" lvl="0" indent="-457200"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3000" dirty="0">
                <a:latin typeface="Century Gothic"/>
                <a:ea typeface="Calibri"/>
                <a:cs typeface="Century Gothic"/>
                <a:sym typeface="Calibri"/>
              </a:rPr>
              <a:t>Case</a:t>
            </a:r>
          </a:p>
          <a:p>
            <a:pPr marL="457200" lvl="0" indent="-457200"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3000" dirty="0">
                <a:latin typeface="Century Gothic"/>
                <a:ea typeface="Calibri"/>
                <a:cs typeface="Century Gothic"/>
                <a:sym typeface="Calibri"/>
              </a:rPr>
              <a:t>Theorie</a:t>
            </a:r>
          </a:p>
          <a:p>
            <a:pPr marL="457200" lvl="0" indent="-457200"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3000" dirty="0">
                <a:latin typeface="Century Gothic"/>
                <a:ea typeface="Calibri"/>
                <a:cs typeface="Century Gothic"/>
                <a:sym typeface="Calibri"/>
              </a:rPr>
              <a:t>Eigenschappen kaarten en sociale </a:t>
            </a:r>
            <a:r>
              <a:rPr lang="nl-NL" sz="3000" dirty="0" smtClean="0">
                <a:latin typeface="Century Gothic"/>
                <a:ea typeface="Calibri"/>
                <a:cs typeface="Century Gothic"/>
                <a:sym typeface="Calibri"/>
              </a:rPr>
              <a:t> </a:t>
            </a:r>
            <a:r>
              <a:rPr sz="3000" dirty="0" smtClean="0">
                <a:latin typeface="Century Gothic"/>
                <a:ea typeface="Calibri"/>
                <a:cs typeface="Century Gothic"/>
                <a:sym typeface="Calibri"/>
              </a:rPr>
              <a:t>netwerken</a:t>
            </a:r>
            <a:endParaRPr sz="3000" dirty="0">
              <a:latin typeface="Century Gothic"/>
              <a:ea typeface="Calibri"/>
              <a:cs typeface="Century Gothic"/>
              <a:sym typeface="Calibri"/>
            </a:endParaRPr>
          </a:p>
          <a:p>
            <a:pPr marL="457200" lvl="0" indent="-457200"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3000" dirty="0">
                <a:latin typeface="Century Gothic"/>
                <a:ea typeface="Calibri"/>
                <a:cs typeface="Century Gothic"/>
                <a:sym typeface="Calibri"/>
              </a:rPr>
              <a:t>Algoritme</a:t>
            </a:r>
          </a:p>
          <a:p>
            <a:pPr marL="457200" lvl="0" indent="-457200"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3000" dirty="0">
                <a:latin typeface="Century Gothic"/>
                <a:ea typeface="Calibri"/>
                <a:cs typeface="Century Gothic"/>
                <a:sym typeface="Calibri"/>
              </a:rPr>
              <a:t>Resultaten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nl-NL" smtClean="0"/>
              <a:t>2</a:t>
            </a:fld>
            <a:endParaRPr lang="nl-NL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xfrm>
            <a:off x="971346" y="688710"/>
            <a:ext cx="7201304" cy="6617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defRPr sz="43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/>
            </a:pPr>
            <a:r>
              <a:rPr sz="4300" dirty="0"/>
              <a:t>Algoritme</a:t>
            </a:r>
          </a:p>
        </p:txBody>
      </p:sp>
      <p:sp>
        <p:nvSpPr>
          <p:cNvPr id="78" name="Shape 78"/>
          <p:cNvSpPr/>
          <p:nvPr/>
        </p:nvSpPr>
        <p:spPr>
          <a:xfrm>
            <a:off x="254943" y="1570087"/>
            <a:ext cx="7645803" cy="4863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defRPr sz="1800"/>
            </a:pPr>
            <a:r>
              <a:rPr sz="2200" dirty="0" smtClean="0"/>
              <a:t>Itereer door ieder land/node in volgorde van land/node met meeste verbindingen naar land/node met minste verbindingen.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Maak voor ieder land een array met kleuren bv. [Rood, Blauw, Groen, Geel]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Itereer door alle buurlanden van dit land en verwijder de kleur van ieder buurland uit de array met kleuren.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Geef de eerst beschikbare overgebleven kleur uit de array aan dit land en ga naar het volgende land.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Als er geen kleur meer beschikbaar is: backtracking.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nl-NL" smtClean="0"/>
              <a:t>20</a:t>
            </a:fld>
            <a:endParaRPr lang="nl-NL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888888"/>
                </a:solidFill>
              </a:rPr>
              <a:t>21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84" name="Shape 84"/>
          <p:cNvSpPr>
            <a:spLocks noGrp="1"/>
          </p:cNvSpPr>
          <p:nvPr>
            <p:ph type="title" idx="4294967295"/>
          </p:nvPr>
        </p:nvSpPr>
        <p:spPr>
          <a:xfrm>
            <a:off x="971346" y="688710"/>
            <a:ext cx="7201304" cy="6617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defRPr sz="43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/>
            </a:pPr>
            <a:r>
              <a:rPr sz="4300" dirty="0"/>
              <a:t>Resultaten</a:t>
            </a:r>
          </a:p>
        </p:txBody>
      </p:sp>
      <p:graphicFrame>
        <p:nvGraphicFramePr>
          <p:cNvPr id="85" name="Table 85"/>
          <p:cNvGraphicFramePr/>
          <p:nvPr>
            <p:extLst>
              <p:ext uri="{D42A27DB-BD31-4B8C-83A1-F6EECF244321}">
                <p14:modId xmlns:p14="http://schemas.microsoft.com/office/powerpoint/2010/main" val="2536509997"/>
              </p:ext>
            </p:extLst>
          </p:nvPr>
        </p:nvGraphicFramePr>
        <p:xfrm>
          <a:off x="939800" y="1535299"/>
          <a:ext cx="7599808" cy="290758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899952"/>
                <a:gridCol w="1899952"/>
                <a:gridCol w="1899952"/>
                <a:gridCol w="1899952"/>
              </a:tblGrid>
              <a:tr h="466377"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endParaRPr/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sz="1200" b="1" i="1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Aantal landen/nodes</a:t>
                      </a: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sz="1200" b="1" i="1" dirty="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Land/node met meeste connecties</a:t>
                      </a: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sz="1200" b="1" i="1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Grootste Clique</a:t>
                      </a: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334229"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sz="1200" b="1" i="1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Landkaart 1</a:t>
                      </a: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sz="1200" b="1" i="1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33</a:t>
                      </a: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sz="1200" b="1" i="1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sz="1200" b="1" i="1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</a:tr>
              <a:tr h="334229"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sz="1200" b="1" i="1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Landkaart 2</a:t>
                      </a: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sz="1200" b="1" i="1" dirty="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47</a:t>
                      </a: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sz="1200" b="1" i="1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sz="1200" b="1" i="1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334229"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sz="1200" b="1" i="1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Landkaart 3</a:t>
                      </a: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sz="1200" b="1" i="1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67</a:t>
                      </a: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sz="1200" b="1" i="1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9</a:t>
                      </a: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sz="1200" b="1" i="1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</a:tr>
              <a:tr h="334229"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sz="1200" b="1" i="1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Sociaal netwerk 1</a:t>
                      </a: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sz="1200" b="1" i="1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100</a:t>
                      </a: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sz="1200" b="1" i="1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12</a:t>
                      </a: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sz="1200" b="1" i="1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334229"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sz="1200" b="1" i="1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Sociaal netwerk 2</a:t>
                      </a: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sz="1200" b="1" i="1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100</a:t>
                      </a: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sz="1200" b="1" i="1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11</a:t>
                      </a: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sz="1200" b="1" i="1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</a:tr>
              <a:tr h="334229"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sz="1200" b="1" i="1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Sociaal netwerk 3</a:t>
                      </a: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sz="1200" b="1" i="1" dirty="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100</a:t>
                      </a: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sz="1200" b="1" i="1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10</a:t>
                      </a: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sz="1200" b="1" i="1" dirty="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" name="Tekstvak 1"/>
          <p:cNvSpPr txBox="1"/>
          <p:nvPr/>
        </p:nvSpPr>
        <p:spPr>
          <a:xfrm>
            <a:off x="825500" y="5492750"/>
            <a:ext cx="59055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Misschien</a:t>
            </a:r>
            <a:r>
              <a:rPr kumimoji="0" lang="en-GB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GB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weglaten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3330200" y="1250185"/>
            <a:ext cx="24822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46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/>
            </a:pPr>
            <a:r>
              <a:rPr sz="4600" dirty="0"/>
              <a:t>De Case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" y="2501900"/>
            <a:ext cx="4060825" cy="2407353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0" y="2501900"/>
            <a:ext cx="4417112" cy="2407353"/>
          </a:xfrm>
          <a:prstGeom prst="rect">
            <a:avLst/>
          </a:prstGeom>
        </p:spPr>
      </p:pic>
      <p:sp>
        <p:nvSpPr>
          <p:cNvPr id="2" name="Tijdelijke aanduiding voor dianumm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nl-NL" smtClean="0"/>
              <a:t>3</a:t>
            </a:fld>
            <a:endParaRPr lang="nl-NL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888888"/>
                </a:solidFill>
              </a:rPr>
              <a:t>4</a:t>
            </a:fld>
            <a:endParaRPr>
              <a:solidFill>
                <a:srgbClr val="888888"/>
              </a:solidFill>
            </a:endParaRPr>
          </a:p>
        </p:txBody>
      </p:sp>
      <p:pic>
        <p:nvPicPr>
          <p:cNvPr id="41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162" y="2064438"/>
            <a:ext cx="4336173" cy="3541924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netwerk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63177" y="2118923"/>
            <a:ext cx="4577271" cy="3432954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Shape 43"/>
          <p:cNvSpPr/>
          <p:nvPr/>
        </p:nvSpPr>
        <p:spPr>
          <a:xfrm>
            <a:off x="3330892" y="581661"/>
            <a:ext cx="24822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46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/>
            </a:pPr>
            <a:r>
              <a:rPr sz="4600"/>
              <a:t>De Case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971346" y="688709"/>
            <a:ext cx="7201304" cy="67710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 defTabSz="896111">
              <a:defRPr sz="4312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/>
            </a:pPr>
            <a:r>
              <a:rPr sz="4312"/>
              <a:t>Grafentheorie</a:t>
            </a:r>
          </a:p>
        </p:txBody>
      </p:sp>
      <p:sp>
        <p:nvSpPr>
          <p:cNvPr id="46" name="Shape 46"/>
          <p:cNvSpPr/>
          <p:nvPr/>
        </p:nvSpPr>
        <p:spPr>
          <a:xfrm>
            <a:off x="1562100" y="2171700"/>
            <a:ext cx="6019800" cy="3505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 lvl="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3651274" y="1629059"/>
            <a:ext cx="1841452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/>
            <a:r>
              <a:t>Planaire Grafen</a:t>
            </a:r>
          </a:p>
        </p:txBody>
      </p:sp>
      <p:sp>
        <p:nvSpPr>
          <p:cNvPr id="2" name="Tekstvak 1"/>
          <p:cNvSpPr txBox="1"/>
          <p:nvPr/>
        </p:nvSpPr>
        <p:spPr>
          <a:xfrm>
            <a:off x="0" y="6550225"/>
            <a:ext cx="601980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>
                <a:solidFill>
                  <a:srgbClr val="000000"/>
                </a:solidFill>
              </a:rPr>
              <a:t>http://</a:t>
            </a:r>
            <a:r>
              <a:rPr lang="en-GB" dirty="0" err="1">
                <a:solidFill>
                  <a:srgbClr val="000000"/>
                </a:solidFill>
              </a:rPr>
              <a:t>people.hofstra.edu</a:t>
            </a:r>
            <a:r>
              <a:rPr lang="en-GB" dirty="0">
                <a:solidFill>
                  <a:srgbClr val="000000"/>
                </a:solidFill>
              </a:rPr>
              <a:t>/</a:t>
            </a:r>
            <a:r>
              <a:rPr lang="en-GB" dirty="0" err="1">
                <a:solidFill>
                  <a:srgbClr val="000000"/>
                </a:solidFill>
              </a:rPr>
              <a:t>geotrans</a:t>
            </a:r>
            <a:r>
              <a:rPr lang="en-GB" dirty="0">
                <a:solidFill>
                  <a:srgbClr val="000000"/>
                </a:solidFill>
              </a:rPr>
              <a:t>/</a:t>
            </a:r>
            <a:r>
              <a:rPr lang="en-GB" dirty="0" err="1">
                <a:solidFill>
                  <a:srgbClr val="000000"/>
                </a:solidFill>
              </a:rPr>
              <a:t>eng</a:t>
            </a:r>
            <a:r>
              <a:rPr lang="en-GB" dirty="0">
                <a:solidFill>
                  <a:srgbClr val="000000"/>
                </a:solidFill>
              </a:rPr>
              <a:t>/methods/</a:t>
            </a:r>
            <a:r>
              <a:rPr lang="en-GB" dirty="0" err="1">
                <a:solidFill>
                  <a:srgbClr val="000000"/>
                </a:solidFill>
              </a:rPr>
              <a:t>planarnonplanar.html</a:t>
            </a:r>
            <a:endParaRPr kumimoji="0" lang="en-GB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nl-NL" smtClean="0"/>
              <a:t>5</a:t>
            </a:fld>
            <a:endParaRPr lang="nl-NL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977698" y="663309"/>
            <a:ext cx="7201304" cy="5746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9771" indent="41663" algn="ctr" defTabSz="740663">
              <a:defRPr sz="3725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/>
            </a:pPr>
            <a:r>
              <a:rPr sz="3725"/>
              <a:t>Grafentheorie</a:t>
            </a:r>
          </a:p>
        </p:txBody>
      </p:sp>
      <p:sp>
        <p:nvSpPr>
          <p:cNvPr id="51" name="Shape 51"/>
          <p:cNvSpPr/>
          <p:nvPr/>
        </p:nvSpPr>
        <p:spPr>
          <a:xfrm>
            <a:off x="4154487" y="1536700"/>
            <a:ext cx="835026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/>
            <a:r>
              <a:t>Cliques</a:t>
            </a: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325" y="2111375"/>
            <a:ext cx="6575425" cy="3919284"/>
          </a:xfrm>
          <a:prstGeom prst="rect">
            <a:avLst/>
          </a:prstGeom>
        </p:spPr>
      </p:pic>
      <p:sp>
        <p:nvSpPr>
          <p:cNvPr id="3" name="Tekstvak 2"/>
          <p:cNvSpPr txBox="1"/>
          <p:nvPr/>
        </p:nvSpPr>
        <p:spPr>
          <a:xfrm>
            <a:off x="0" y="6550225"/>
            <a:ext cx="585787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>
                <a:solidFill>
                  <a:srgbClr val="000000"/>
                </a:solidFill>
              </a:rPr>
              <a:t>http://</a:t>
            </a:r>
            <a:r>
              <a:rPr lang="en-GB" dirty="0" err="1">
                <a:solidFill>
                  <a:srgbClr val="000000"/>
                </a:solidFill>
              </a:rPr>
              <a:t>math.stackexchange.com</a:t>
            </a:r>
            <a:r>
              <a:rPr lang="en-GB" dirty="0">
                <a:solidFill>
                  <a:srgbClr val="000000"/>
                </a:solidFill>
              </a:rPr>
              <a:t>/questions/758263/</a:t>
            </a:r>
            <a:r>
              <a:rPr lang="en-GB" dirty="0" err="1">
                <a:solidFill>
                  <a:srgbClr val="000000"/>
                </a:solidFill>
              </a:rPr>
              <a:t>whats</a:t>
            </a:r>
            <a:r>
              <a:rPr lang="en-GB" dirty="0">
                <a:solidFill>
                  <a:srgbClr val="000000"/>
                </a:solidFill>
              </a:rPr>
              <a:t>-maximal-clique</a:t>
            </a:r>
            <a:endParaRPr kumimoji="0" lang="en-GB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nl-NL" smtClean="0"/>
              <a:t>6</a:t>
            </a:fld>
            <a:endParaRPr lang="nl-NL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971346" y="688710"/>
            <a:ext cx="7201304" cy="6617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defRPr sz="43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/>
            </a:pPr>
            <a:r>
              <a:rPr sz="4300"/>
              <a:t>Kaart als graaf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nl-NL" smtClean="0"/>
              <a:t>7</a:t>
            </a:fld>
            <a:endParaRPr lang="nl-NL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6" b="99284" l="742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5500" y="1547848"/>
            <a:ext cx="7731125" cy="457807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888888"/>
                </a:solidFill>
              </a:rPr>
              <a:t>8</a:t>
            </a:fld>
            <a:endParaRPr dirty="0">
              <a:solidFill>
                <a:srgbClr val="888888"/>
              </a:solidFill>
            </a:endParaRPr>
          </a:p>
        </p:txBody>
      </p:sp>
      <p:sp>
        <p:nvSpPr>
          <p:cNvPr id="57" name="Shape 57"/>
          <p:cNvSpPr>
            <a:spLocks noGrp="1"/>
          </p:cNvSpPr>
          <p:nvPr>
            <p:ph type="title" idx="4294967295"/>
          </p:nvPr>
        </p:nvSpPr>
        <p:spPr>
          <a:xfrm>
            <a:off x="971346" y="688709"/>
            <a:ext cx="7201304" cy="67710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 defTabSz="896111">
              <a:defRPr sz="4312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/>
            </a:pPr>
            <a:r>
              <a:rPr sz="4312"/>
              <a:t>De vierkleurenstelling</a:t>
            </a:r>
          </a:p>
        </p:txBody>
      </p:sp>
      <p:pic>
        <p:nvPicPr>
          <p:cNvPr id="58" name="World_map_with_four_colours.svg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340959"/>
            <a:ext cx="9144000" cy="4036979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59"/>
          <p:cNvSpPr/>
          <p:nvPr/>
        </p:nvSpPr>
        <p:spPr>
          <a:xfrm>
            <a:off x="2895551" y="1795391"/>
            <a:ext cx="3352898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/>
            </a:pPr>
            <a:r>
              <a:rPr sz="1400" dirty="0"/>
              <a:t>Kenneth Appel &amp; Wolfgang Haken (1976)</a:t>
            </a:r>
          </a:p>
        </p:txBody>
      </p:sp>
      <p:sp>
        <p:nvSpPr>
          <p:cNvPr id="2" name="Tekstvak 1"/>
          <p:cNvSpPr txBox="1"/>
          <p:nvPr/>
        </p:nvSpPr>
        <p:spPr>
          <a:xfrm>
            <a:off x="111125" y="6377938"/>
            <a:ext cx="823912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 err="1"/>
              <a:t>Appel</a:t>
            </a:r>
            <a:r>
              <a:rPr lang="en-GB" dirty="0"/>
              <a:t>, K.; </a:t>
            </a:r>
            <a:r>
              <a:rPr lang="en-GB" dirty="0" err="1"/>
              <a:t>Haken</a:t>
            </a:r>
            <a:r>
              <a:rPr lang="en-GB" dirty="0"/>
              <a:t>, W. Every planar map is four </a:t>
            </a:r>
            <a:r>
              <a:rPr lang="en-GB" dirty="0" err="1"/>
              <a:t>colorable</a:t>
            </a:r>
            <a:r>
              <a:rPr lang="en-GB" dirty="0"/>
              <a:t>. Part I: Discharging. Illinois J. Math. 21 (1977), no. 3, 429--490. http://</a:t>
            </a:r>
            <a:r>
              <a:rPr lang="en-GB" dirty="0" err="1"/>
              <a:t>projecteuclid.org</a:t>
            </a:r>
            <a:r>
              <a:rPr lang="en-GB" dirty="0"/>
              <a:t>/</a:t>
            </a:r>
            <a:r>
              <a:rPr lang="en-GB" dirty="0" err="1"/>
              <a:t>euclid.ijm</a:t>
            </a:r>
            <a:r>
              <a:rPr lang="en-GB" dirty="0"/>
              <a:t>/1256049011</a:t>
            </a:r>
            <a:endParaRPr kumimoji="0" lang="en-GB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971346" y="688710"/>
            <a:ext cx="7201304" cy="6617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defRPr sz="43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/>
            </a:pPr>
            <a:r>
              <a:rPr sz="4300"/>
              <a:t>Eigenschappen</a:t>
            </a:r>
          </a:p>
        </p:txBody>
      </p:sp>
      <p:graphicFrame>
        <p:nvGraphicFramePr>
          <p:cNvPr id="62" name="Table 62"/>
          <p:cNvGraphicFramePr/>
          <p:nvPr/>
        </p:nvGraphicFramePr>
        <p:xfrm>
          <a:off x="952500" y="2578099"/>
          <a:ext cx="7239000" cy="312003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428571"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endParaRPr/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sz="1200" b="1" i="1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Aantal landen/nodes</a:t>
                      </a: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sz="1200" b="1" i="1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Land/node met meeste connecties</a:t>
                      </a: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sz="1200" b="1" i="1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Grootste Clique</a:t>
                      </a: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428571"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sz="1200" b="1" i="1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Landkaart 1</a:t>
                      </a: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sz="1200" b="1" i="1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33</a:t>
                      </a: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sz="1200" b="1" i="1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sz="1200" b="1" i="1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</a:tr>
              <a:tr h="428571"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sz="1200" b="1" i="1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Landkaart 2</a:t>
                      </a: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sz="1200" b="1" i="1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47</a:t>
                      </a: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sz="1200" b="1" i="1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sz="1200" b="1" i="1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428571"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sz="1200" b="1" i="1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Landkaart 3</a:t>
                      </a: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sz="1200" b="1" i="1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67</a:t>
                      </a: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sz="1200" b="1" i="1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9</a:t>
                      </a: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sz="1200" b="1" i="1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</a:tr>
              <a:tr h="428571"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sz="1200" b="1" i="1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Sociaal netwerk 1</a:t>
                      </a: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sz="1200" b="1" i="1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100</a:t>
                      </a: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sz="1200" b="1" i="1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12</a:t>
                      </a: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sz="1200" b="1" i="1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428571"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sz="1200" b="1" i="1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Sociaal netwerk 2</a:t>
                      </a: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sz="1200" b="1" i="1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100</a:t>
                      </a: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sz="1200" b="1" i="1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11</a:t>
                      </a: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sz="1200" b="1" i="1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</a:tr>
              <a:tr h="428571"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sz="1200" b="1" i="1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Sociaal netwerk 3</a:t>
                      </a: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sz="1200" b="1" i="1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100</a:t>
                      </a: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sz="1200" b="1" i="1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10</a:t>
                      </a: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sz="1200" b="1" i="1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</a:p>
                  </a:txBody>
                  <a:tcPr marL="91425" marR="91425" marT="91425" marB="9142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" name="Tijdelijke aanduiding voor dianumm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nl-NL" smtClean="0"/>
              <a:t>9</a:t>
            </a:fld>
            <a:endParaRPr lang="nl-NL"/>
          </a:p>
        </p:txBody>
      </p:sp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601</Words>
  <Application>Microsoft Macintosh PowerPoint</Application>
  <PresentationFormat>Diavoorstelling (4:3)</PresentationFormat>
  <Paragraphs>184</Paragraphs>
  <Slides>21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2" baseType="lpstr">
      <vt:lpstr>Default</vt:lpstr>
      <vt:lpstr>PowerPoint-presentatie</vt:lpstr>
      <vt:lpstr>Overzicht</vt:lpstr>
      <vt:lpstr>PowerPoint-presentatie</vt:lpstr>
      <vt:lpstr>PowerPoint-presentatie</vt:lpstr>
      <vt:lpstr>Grafentheorie</vt:lpstr>
      <vt:lpstr>Grafentheorie</vt:lpstr>
      <vt:lpstr>Kaart als graaf</vt:lpstr>
      <vt:lpstr>De vierkleurenstelling</vt:lpstr>
      <vt:lpstr>Eigenschappen</vt:lpstr>
      <vt:lpstr>Verdeling Connecties</vt:lpstr>
      <vt:lpstr>Verdeling Connecties</vt:lpstr>
      <vt:lpstr>Eigenschappen Algoritme</vt:lpstr>
      <vt:lpstr>Gebruikte Heuristiek</vt:lpstr>
      <vt:lpstr>Algoritme</vt:lpstr>
      <vt:lpstr>Resultaten</vt:lpstr>
      <vt:lpstr>Oplossingen</vt:lpstr>
      <vt:lpstr>Oplossingen</vt:lpstr>
      <vt:lpstr>Toepasbaarheid</vt:lpstr>
      <vt:lpstr>Vragen?</vt:lpstr>
      <vt:lpstr>Algoritme</vt:lpstr>
      <vt:lpstr>Resultaten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cp:lastModifiedBy>Kirsten de Wit</cp:lastModifiedBy>
  <cp:revision>18</cp:revision>
  <dcterms:modified xsi:type="dcterms:W3CDTF">2015-05-22T18:23:50Z</dcterms:modified>
</cp:coreProperties>
</file>