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457200" y="1577339"/>
            <a:ext cx="3977641" cy="52806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71346" y="688709"/>
            <a:ext cx="7201304" cy="9114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952500" y="1892300"/>
            <a:ext cx="32385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914900" y="1892300"/>
            <a:ext cx="32258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685800" y="2125979"/>
            <a:ext cx="7772400" cy="1714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371600" y="3840479"/>
            <a:ext cx="6400799" cy="3017521"/>
          </a:xfrm>
          <a:prstGeom prst="rect">
            <a:avLst/>
          </a:prstGeom>
        </p:spPr>
        <p:txBody>
          <a:bodyPr/>
          <a:lstStyle>
            <a:lvl2pPr indent="457200"/>
            <a:lvl3pPr indent="914400"/>
            <a:lvl4pPr indent="1371600"/>
            <a:lvl5pPr indent="1828800"/>
          </a:lstStyle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971346" y="688709"/>
            <a:ext cx="7201304" cy="888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577339"/>
            <a:ext cx="8229600" cy="528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83678" y="6377938"/>
            <a:ext cx="2103121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2197100" y="4435628"/>
            <a:ext cx="35972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934"/>
              </a:lnSpc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Kaartkleuren</a:t>
            </a:r>
          </a:p>
        </p:txBody>
      </p:sp>
      <p:sp>
        <p:nvSpPr>
          <p:cNvPr id="31" name="Shape 31"/>
          <p:cNvSpPr/>
          <p:nvPr/>
        </p:nvSpPr>
        <p:spPr>
          <a:xfrm>
            <a:off x="2197100" y="5091572"/>
            <a:ext cx="3171190" cy="115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R="1342389" indent="12700">
              <a:lnSpc>
                <a:spcPct val="118181"/>
              </a:lnSpc>
              <a:defRPr sz="1800"/>
            </a:pPr>
            <a:r>
              <a:rPr sz="2200">
                <a:latin typeface="Century Gothic"/>
                <a:ea typeface="Century Gothic"/>
                <a:cs typeface="Century Gothic"/>
                <a:sym typeface="Century Gothic"/>
              </a:rPr>
              <a:t>Elias Gorter Kirsten de Wit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12700">
              <a:lnSpc>
                <a:spcPct val="112500"/>
              </a:lnSpc>
              <a:defRPr sz="1800"/>
            </a:pPr>
            <a:r>
              <a:rPr sz="2200">
                <a:latin typeface="Century Gothic"/>
                <a:ea typeface="Century Gothic"/>
                <a:cs typeface="Century Gothic"/>
                <a:sym typeface="Century Gothic"/>
              </a:rPr>
              <a:t>Sangeeta van Beemen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600200"/>
            <a:ext cx="7696200" cy="4648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pic>
        <p:nvPicPr>
          <p:cNvPr id="68" name="image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524000"/>
            <a:ext cx="7696200" cy="4533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71" name="Shape 71"/>
          <p:cNvSpPr/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 Algoritme</a:t>
            </a:r>
          </a:p>
        </p:txBody>
      </p:sp>
      <p:sp>
        <p:nvSpPr>
          <p:cNvPr id="72" name="Shape 72"/>
          <p:cNvSpPr/>
          <p:nvPr>
            <p:ph type="body" idx="4294967295"/>
          </p:nvPr>
        </p:nvSpPr>
        <p:spPr>
          <a:xfrm>
            <a:off x="714300" y="2058749"/>
            <a:ext cx="7715400" cy="361087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52531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Compleet </a:t>
            </a:r>
            <a:r>
              <a:rPr sz="1975">
                <a:latin typeface="Calibri"/>
                <a:ea typeface="Calibri"/>
                <a:cs typeface="Calibri"/>
                <a:sym typeface="Calibri"/>
              </a:rPr>
              <a:t>(geeft altijd resultaat)</a:t>
            </a:r>
            <a:endParaRPr sz="1975">
              <a:latin typeface="Calibri"/>
              <a:ea typeface="Calibri"/>
              <a:cs typeface="Calibri"/>
              <a:sym typeface="Calibri"/>
            </a:endParaRP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70">
              <a:latin typeface="Calibri"/>
              <a:ea typeface="Calibri"/>
              <a:cs typeface="Calibri"/>
              <a:sym typeface="Calibri"/>
            </a:endParaRPr>
          </a:p>
          <a:p>
            <a:pPr lvl="0" marL="552531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Constructief </a:t>
            </a:r>
            <a:endParaRPr sz="2370">
              <a:latin typeface="Calibri"/>
              <a:ea typeface="Calibri"/>
              <a:cs typeface="Calibri"/>
              <a:sym typeface="Calibri"/>
            </a:endParaRP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70">
              <a:latin typeface="Calibri"/>
              <a:ea typeface="Calibri"/>
              <a:cs typeface="Calibri"/>
              <a:sym typeface="Calibri"/>
            </a:endParaRPr>
          </a:p>
          <a:p>
            <a:pPr lvl="0" marL="552531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Depth-First </a:t>
            </a:r>
            <a:r>
              <a:rPr sz="1975">
                <a:latin typeface="Calibri"/>
                <a:ea typeface="Calibri"/>
                <a:cs typeface="Calibri"/>
                <a:sym typeface="Calibri"/>
              </a:rPr>
              <a:t>(probeert niet per land/node alle mogelijke kleuren uit)</a:t>
            </a:r>
            <a:endParaRPr sz="1975">
              <a:latin typeface="Calibri"/>
              <a:ea typeface="Calibri"/>
              <a:cs typeface="Calibri"/>
              <a:sym typeface="Calibri"/>
            </a:endParaRP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75">
              <a:latin typeface="Calibri"/>
              <a:ea typeface="Calibri"/>
              <a:cs typeface="Calibri"/>
              <a:sym typeface="Calibri"/>
            </a:endParaRPr>
          </a:p>
          <a:p>
            <a:pPr lvl="0" marL="552531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Pruning </a:t>
            </a:r>
            <a:r>
              <a:rPr sz="1975">
                <a:latin typeface="Calibri"/>
                <a:ea typeface="Calibri"/>
                <a:cs typeface="Calibri"/>
                <a:sym typeface="Calibri"/>
              </a:rPr>
              <a:t>(houdt tijdens algoritme rekening met constraints)</a:t>
            </a:r>
            <a:endParaRPr sz="1975">
              <a:latin typeface="Calibri"/>
              <a:ea typeface="Calibri"/>
              <a:cs typeface="Calibri"/>
              <a:sym typeface="Calibri"/>
            </a:endParaRP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75">
              <a:latin typeface="Calibri"/>
              <a:ea typeface="Calibri"/>
              <a:cs typeface="Calibri"/>
              <a:sym typeface="Calibri"/>
            </a:endParaRPr>
          </a:p>
          <a:p>
            <a:pPr lvl="0" marL="552531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Deterministisch </a:t>
            </a:r>
            <a:r>
              <a:rPr sz="1975">
                <a:latin typeface="Calibri"/>
                <a:ea typeface="Calibri"/>
                <a:cs typeface="Calibri"/>
                <a:sym typeface="Calibri"/>
              </a:rPr>
              <a:t>(altijd zelfde oplossing, geen stochastisch(random) element.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71346" y="688709"/>
            <a:ext cx="7201304" cy="5746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10922" algn="ctr" defTabSz="786384">
              <a:defRPr sz="3698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698"/>
              <a:t>Gebruikte Heuristiek</a:t>
            </a:r>
          </a:p>
        </p:txBody>
      </p:sp>
      <p:sp>
        <p:nvSpPr>
          <p:cNvPr id="75" name="Shape 75"/>
          <p:cNvSpPr/>
          <p:nvPr/>
        </p:nvSpPr>
        <p:spPr>
          <a:xfrm>
            <a:off x="1418515" y="2692400"/>
            <a:ext cx="6306970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R="5080" indent="12700"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Volgorde van inkleuren landen/nodes op basis van aantal verbindingen.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R="5080" indent="12700"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R="5080" indent="12700"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Backtracking.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Algoritme</a:t>
            </a:r>
          </a:p>
        </p:txBody>
      </p:sp>
      <p:sp>
        <p:nvSpPr>
          <p:cNvPr id="78" name="Shape 78"/>
          <p:cNvSpPr/>
          <p:nvPr/>
        </p:nvSpPr>
        <p:spPr>
          <a:xfrm>
            <a:off x="254943" y="1570088"/>
            <a:ext cx="9003741" cy="4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200"/>
              <a:t>Itereer door ieder land/node in volgorde van land/node met meeste verbindingen naar land/node met minste verbindingen.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Maak voor ieder land een array met kleuren bv. [Rood, Blauw, Groen, Geel]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Itereer door alle buurlanden van dit land en verwijder de kleur van ieder buurland uit de array met kleuren.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Geef de eerst beschikbare overgebleven kleur uit de array aan dit land en ga naar het volgende land.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Als er geen kleur meer beschikbaar is: backtracking.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Resultaten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952500" y="2578099"/>
          <a:ext cx="7239000" cy="3297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5775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400">
                          <a:sym typeface="Arial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Minimum benodigde kleuren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Tijd om op te lossen (voor minimum kleuren)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Backtracks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84" name="Shape 84"/>
          <p:cNvSpPr/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Resultaten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939800" y="1535299"/>
          <a:ext cx="7620893" cy="19411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2842"/>
                <a:gridCol w="1902842"/>
                <a:gridCol w="1902842"/>
                <a:gridCol w="1902842"/>
              </a:tblGrid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400">
                          <a:sym typeface="Arial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landen/nodes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Land/node met meeste connecties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Grootste Clique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67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Table 86"/>
          <p:cNvGraphicFramePr/>
          <p:nvPr/>
        </p:nvGraphicFramePr>
        <p:xfrm>
          <a:off x="951358" y="4007052"/>
          <a:ext cx="7597776" cy="21220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97062"/>
                <a:gridCol w="1897062"/>
                <a:gridCol w="1897062"/>
                <a:gridCol w="1897062"/>
              </a:tblGrid>
              <a:tr h="465002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400">
                          <a:sym typeface="Arial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Minimum benodigde kleuren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Tijd om op te lossen (voor minimum kleuren)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Backtracks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274584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?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3432450" y="3125699"/>
            <a:ext cx="2279101" cy="606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13816">
              <a:defRPr sz="3827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827"/>
              <a:t>Vragen?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Overzicht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714300" y="2058749"/>
            <a:ext cx="7715400" cy="2740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699407" indent="-775607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L="699407" indent="-775607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alibri"/>
                <a:ea typeface="Calibri"/>
                <a:cs typeface="Calibri"/>
                <a:sym typeface="Calibri"/>
              </a:rPr>
              <a:t>Theorie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L="699407" indent="-775607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alibri"/>
                <a:ea typeface="Calibri"/>
                <a:cs typeface="Calibri"/>
                <a:sym typeface="Calibri"/>
              </a:rPr>
              <a:t>Eigenschappen kaarten en sociale netwerken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L="699407" indent="-775607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alibri"/>
                <a:ea typeface="Calibri"/>
                <a:cs typeface="Calibri"/>
                <a:sym typeface="Calibri"/>
              </a:rPr>
              <a:t>Algoritme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marL="699407" indent="-775607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alibri"/>
                <a:ea typeface="Calibri"/>
                <a:cs typeface="Calibri"/>
                <a:sym typeface="Calibri"/>
              </a:rPr>
              <a:t>Resultaten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0200" y="1250185"/>
            <a:ext cx="2482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De Case</a:t>
            </a:r>
          </a:p>
        </p:txBody>
      </p:sp>
      <p:sp>
        <p:nvSpPr>
          <p:cNvPr id="37" name="Shape 37"/>
          <p:cNvSpPr/>
          <p:nvPr/>
        </p:nvSpPr>
        <p:spPr>
          <a:xfrm>
            <a:off x="139700" y="2501900"/>
            <a:ext cx="4317999" cy="2349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4686300" y="2501900"/>
            <a:ext cx="4317999" cy="2349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pic>
        <p:nvPicPr>
          <p:cNvPr id="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2" y="2064438"/>
            <a:ext cx="4336173" cy="3541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netwer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3177" y="2118923"/>
            <a:ext cx="4577271" cy="343295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3330892" y="581661"/>
            <a:ext cx="2482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De Case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71346" y="688709"/>
            <a:ext cx="7201304" cy="67710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12"/>
              <a:t>Grafentheorie</a:t>
            </a:r>
          </a:p>
        </p:txBody>
      </p:sp>
      <p:sp>
        <p:nvSpPr>
          <p:cNvPr id="46" name="Shape 46"/>
          <p:cNvSpPr/>
          <p:nvPr/>
        </p:nvSpPr>
        <p:spPr>
          <a:xfrm>
            <a:off x="1562100" y="2171700"/>
            <a:ext cx="6019800" cy="350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3651274" y="1629059"/>
            <a:ext cx="184145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Planaire Grafen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77698" y="663309"/>
            <a:ext cx="7201304" cy="5746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9771" indent="41663" algn="ctr" defTabSz="740663">
              <a:defRPr sz="3725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725"/>
              <a:t>Grafentheorie</a:t>
            </a:r>
          </a:p>
        </p:txBody>
      </p:sp>
      <p:sp>
        <p:nvSpPr>
          <p:cNvPr id="50" name="Shape 50"/>
          <p:cNvSpPr/>
          <p:nvPr/>
        </p:nvSpPr>
        <p:spPr>
          <a:xfrm>
            <a:off x="908050" y="2114816"/>
            <a:ext cx="7327900" cy="37667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4154487" y="1536700"/>
            <a:ext cx="83502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Cliques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Kaart als graaf</a:t>
            </a:r>
          </a:p>
        </p:txBody>
      </p:sp>
      <p:pic>
        <p:nvPicPr>
          <p:cNvPr id="54" name="image0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061" y="1745471"/>
            <a:ext cx="7313878" cy="433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57" name="Shape 57"/>
          <p:cNvSpPr/>
          <p:nvPr>
            <p:ph type="title" idx="4294967295"/>
          </p:nvPr>
        </p:nvSpPr>
        <p:spPr>
          <a:xfrm>
            <a:off x="971346" y="688709"/>
            <a:ext cx="7201304" cy="67710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12"/>
              <a:t>De vierkleurenstelling</a:t>
            </a:r>
          </a:p>
        </p:txBody>
      </p:sp>
      <p:pic>
        <p:nvPicPr>
          <p:cNvPr id="58" name="World_map_with_four_colours.sv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13789"/>
            <a:ext cx="9144000" cy="403697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2895551" y="1795391"/>
            <a:ext cx="335289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Kenneth Appel &amp; Wolfgang Haken (1976)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</a:t>
            </a:r>
          </a:p>
        </p:txBody>
      </p:sp>
      <p:graphicFrame>
        <p:nvGraphicFramePr>
          <p:cNvPr id="62" name="Table 62"/>
          <p:cNvGraphicFramePr/>
          <p:nvPr/>
        </p:nvGraphicFramePr>
        <p:xfrm>
          <a:off x="952500" y="2578099"/>
          <a:ext cx="7239000" cy="3000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400">
                          <a:sym typeface="Arial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landen/nodes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Land/node met meeste connecties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Grootste Clique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67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