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858000" cy="9144000"/>
  <p:defaultTextStyle>
    <a:lvl1pPr>
      <a:defRPr sz="1400">
        <a:latin typeface="+mj-lt"/>
        <a:ea typeface="+mj-ea"/>
        <a:cs typeface="+mj-cs"/>
        <a:sym typeface="Helvetica"/>
      </a:defRPr>
    </a:lvl1pPr>
    <a:lvl2pPr>
      <a:defRPr sz="1400">
        <a:latin typeface="+mj-lt"/>
        <a:ea typeface="+mj-ea"/>
        <a:cs typeface="+mj-cs"/>
        <a:sym typeface="Helvetica"/>
      </a:defRPr>
    </a:lvl2pPr>
    <a:lvl3pPr>
      <a:defRPr sz="1400">
        <a:latin typeface="+mj-lt"/>
        <a:ea typeface="+mj-ea"/>
        <a:cs typeface="+mj-cs"/>
        <a:sym typeface="Helvetica"/>
      </a:defRPr>
    </a:lvl3pPr>
    <a:lvl4pPr>
      <a:defRPr sz="1400">
        <a:latin typeface="+mj-lt"/>
        <a:ea typeface="+mj-ea"/>
        <a:cs typeface="+mj-cs"/>
        <a:sym typeface="Helvetica"/>
      </a:defRPr>
    </a:lvl4pPr>
    <a:lvl5pPr>
      <a:defRPr sz="1400">
        <a:latin typeface="+mj-lt"/>
        <a:ea typeface="+mj-ea"/>
        <a:cs typeface="+mj-cs"/>
        <a:sym typeface="Helvetica"/>
      </a:defRPr>
    </a:lvl5pPr>
    <a:lvl6pPr>
      <a:defRPr sz="1400">
        <a:latin typeface="+mj-lt"/>
        <a:ea typeface="+mj-ea"/>
        <a:cs typeface="+mj-cs"/>
        <a:sym typeface="Helvetica"/>
      </a:defRPr>
    </a:lvl6pPr>
    <a:lvl7pPr>
      <a:defRPr sz="1400">
        <a:latin typeface="+mj-lt"/>
        <a:ea typeface="+mj-ea"/>
        <a:cs typeface="+mj-cs"/>
        <a:sym typeface="Helvetica"/>
      </a:defRPr>
    </a:lvl7pPr>
    <a:lvl8pPr>
      <a:defRPr sz="1400">
        <a:latin typeface="+mj-lt"/>
        <a:ea typeface="+mj-ea"/>
        <a:cs typeface="+mj-cs"/>
        <a:sym typeface="Helvetica"/>
      </a:defRPr>
    </a:lvl8pPr>
    <a:lvl9pPr>
      <a:defRPr sz="14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9525" cap="flat">
              <a:solidFill>
                <a:srgbClr val="9E9E9E"/>
              </a:solidFill>
              <a:prstDash val="solid"/>
              <a:round/>
            </a:ln>
          </a:left>
          <a:right>
            <a:ln w="9525" cap="flat">
              <a:solidFill>
                <a:srgbClr val="9E9E9E"/>
              </a:solidFill>
              <a:prstDash val="solid"/>
              <a:round/>
            </a:ln>
          </a:right>
          <a:top>
            <a:ln w="9525" cap="flat">
              <a:solidFill>
                <a:srgbClr val="9E9E9E"/>
              </a:solidFill>
              <a:prstDash val="solid"/>
              <a:round/>
            </a:ln>
          </a:top>
          <a:bottom>
            <a:ln w="9525" cap="flat">
              <a:solidFill>
                <a:srgbClr val="9E9E9E"/>
              </a:solidFill>
              <a:prstDash val="solid"/>
              <a:round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>
              <a:defRPr b="1" i="0" strike="noStrike" sz="1800" u="none">
                <a:solidFill>
                  <a:srgbClr val="000000"/>
                </a:solidFill>
                <a:effectLst/>
                <a:latin typeface="Helvetica"/>
              </a:defRPr>
            </a:pPr>
            <a:r>
              <a:rPr b="1" i="0" strike="noStrike" sz="1800" u="none">
                <a:solidFill>
                  <a:srgbClr val="000000"/>
                </a:solidFill>
                <a:effectLst/>
                <a:latin typeface="Helvetica"/>
              </a:rPr>
              <a:t>Landkaarten</a:t>
            </a:r>
          </a:p>
        </c:rich>
      </c:tx>
      <c:layout>
        <c:manualLayout>
          <c:xMode val="edge"/>
          <c:yMode val="edge"/>
          <c:x val="0.324949"/>
          <c:y val="0.005"/>
          <c:w val="0.182441"/>
          <c:h val="0.090767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726521"/>
          <c:y val="0.0907675"/>
          <c:w val="0.755852"/>
          <c:h val="0.80196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 idx="0">
                  <c:v>Kaart 1</c:v>
                </c:pt>
              </c:strCache>
            </c:strRef>
          </c:tx>
          <c:spPr>
            <a:noFill/>
            <a:ln w="47625" cap="flat">
              <a:solidFill>
                <a:srgbClr val="4A7EBB"/>
              </a:solidFill>
              <a:prstDash val="solid"/>
              <a:bevel/>
            </a:ln>
            <a:effectLst/>
          </c:spPr>
          <c:marker>
            <c:symbol val="none"/>
            <c:size val="3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4A7EBB"/>
                </a:solidFill>
                <a:prstDash val="solid"/>
                <a:bevel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strCache>
            </c:strRef>
          </c:cat>
          <c:val>
            <c:numRef>
              <c:f>Sheet1!$B$2:$J$2</c:f>
              <c:numCache>
                <c:ptCount val="9"/>
                <c:pt idx="0">
                  <c:v>0.000000</c:v>
                </c:pt>
                <c:pt idx="1">
                  <c:v>18.181818</c:v>
                </c:pt>
                <c:pt idx="2">
                  <c:v>21.212121</c:v>
                </c:pt>
                <c:pt idx="3">
                  <c:v>21.212121</c:v>
                </c:pt>
                <c:pt idx="4">
                  <c:v>18.181818</c:v>
                </c:pt>
                <c:pt idx="5">
                  <c:v>9.090909</c:v>
                </c:pt>
                <c:pt idx="6">
                  <c:v>9.090909</c:v>
                </c:pt>
                <c:pt idx="7">
                  <c:v>3.030303</c:v>
                </c:pt>
                <c:pt idx="8">
                  <c:v>0.000000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 idx="0">
                  <c:v>Kaart 2</c:v>
                </c:pt>
              </c:strCache>
            </c:strRef>
          </c:tx>
          <c:spPr>
            <a:noFill/>
            <a:ln w="47625" cap="flat">
              <a:solidFill>
                <a:srgbClr val="BE4B48"/>
              </a:solidFill>
              <a:prstDash val="solid"/>
              <a:bevel/>
            </a:ln>
            <a:effectLst/>
          </c:spPr>
          <c:marker>
            <c:symbol val="none"/>
            <c:size val="3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BE4B48"/>
                </a:solidFill>
                <a:prstDash val="solid"/>
                <a:bevel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strCache>
            </c:strRef>
          </c:cat>
          <c:val>
            <c:numRef>
              <c:f>Sheet1!$B$3:$J$3</c:f>
              <c:numCache>
                <c:ptCount val="9"/>
                <c:pt idx="0">
                  <c:v>0.000000</c:v>
                </c:pt>
                <c:pt idx="1">
                  <c:v>6.382979</c:v>
                </c:pt>
                <c:pt idx="2">
                  <c:v>19.148936</c:v>
                </c:pt>
                <c:pt idx="3">
                  <c:v>21.276596</c:v>
                </c:pt>
                <c:pt idx="4">
                  <c:v>21.276596</c:v>
                </c:pt>
                <c:pt idx="5">
                  <c:v>19.148936</c:v>
                </c:pt>
                <c:pt idx="6">
                  <c:v>10.638298</c:v>
                </c:pt>
                <c:pt idx="7">
                  <c:v>2.127660</c:v>
                </c:pt>
                <c:pt idx="8">
                  <c:v>0.000000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 idx="0">
                  <c:v>Kaart 3</c:v>
                </c:pt>
              </c:strCache>
            </c:strRef>
          </c:tx>
          <c:spPr>
            <a:noFill/>
            <a:ln w="47625" cap="flat">
              <a:solidFill>
                <a:srgbClr val="98B955"/>
              </a:solidFill>
              <a:prstDash val="solid"/>
              <a:bevel/>
            </a:ln>
            <a:effectLst/>
          </c:spPr>
          <c:marker>
            <c:symbol val="none"/>
            <c:size val="3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98B955"/>
                </a:solidFill>
                <a:prstDash val="solid"/>
                <a:bevel/>
              </a:ln>
              <a:effectLst/>
            </c:spPr>
          </c:marker>
          <c:dLbls>
            <c:numFmt formatCode="0.####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Sheet1!$B$1:$J$1</c:f>
              <c:strCach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strCache>
            </c:strRef>
          </c:cat>
          <c:val>
            <c:numRef>
              <c:f>Sheet1!$B$4:$J$4</c:f>
              <c:numCache>
                <c:ptCount val="9"/>
                <c:pt idx="0">
                  <c:v>0.000000</c:v>
                </c:pt>
                <c:pt idx="1">
                  <c:v>4.477612</c:v>
                </c:pt>
                <c:pt idx="2">
                  <c:v>10.447761</c:v>
                </c:pt>
                <c:pt idx="3">
                  <c:v>25.373134</c:v>
                </c:pt>
                <c:pt idx="4">
                  <c:v>26.865672</c:v>
                </c:pt>
                <c:pt idx="5">
                  <c:v>19.402985</c:v>
                </c:pt>
                <c:pt idx="6">
                  <c:v>8.955224</c:v>
                </c:pt>
                <c:pt idx="7">
                  <c:v>2.985075</c:v>
                </c:pt>
                <c:pt idx="8">
                  <c:v>1.492537</c:v>
                </c:pt>
              </c:numCache>
            </c:numRef>
          </c:val>
          <c:smooth val="0"/>
        </c:ser>
        <c:marker val="1"/>
        <c:axId val="0"/>
        <c:axId val="1"/>
      </c:lineChart>
      <c:catAx>
        <c:axId val="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 lvl="0">
                  <a:defRPr b="1" i="0" strike="noStrike" sz="12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1" i="0" strike="noStrike" sz="1200" u="none">
                    <a:solidFill>
                      <a:srgbClr val="000000"/>
                    </a:solidFill>
                    <a:effectLst/>
                    <a:latin typeface="Helvetica"/>
                  </a:rPr>
                  <a:t>Aantal connecties</a:t>
                </a:r>
              </a:p>
            </c:rich>
          </c:tx>
          <c:layout/>
          <c:overlay val="1"/>
        </c:title>
        <c:numFmt formatCode="General" sourceLinked="1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title>
          <c:tx>
            <c:rich>
              <a:bodyPr rot="-5400000"/>
              <a:lstStyle/>
              <a:p>
                <a:pPr lvl="0">
                  <a:defRPr b="1" i="0" strike="noStrike" sz="12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1" i="0" strike="noStrike" sz="1200" u="none">
                    <a:solidFill>
                      <a:srgbClr val="000000"/>
                    </a:solidFill>
                    <a:effectLst/>
                    <a:latin typeface="Helvetica"/>
                  </a:rPr>
                  <a:t>Percentage</a:t>
                </a:r>
              </a:p>
            </c:rich>
          </c:tx>
          <c:layout/>
          <c:overlay val="1"/>
        </c:title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67047"/>
          <c:y val="0.42438"/>
          <c:w val="0.132953"/>
          <c:h val="0.10860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000" u="none">
              <a:solidFill>
                <a:srgbClr val="000000"/>
              </a:solidFill>
              <a:effectLst/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 lvl="0">
              <a:defRPr b="1" i="0" strike="noStrike" sz="1800" u="none">
                <a:solidFill>
                  <a:srgbClr val="000000"/>
                </a:solidFill>
                <a:effectLst/>
                <a:latin typeface="Helvetica"/>
              </a:defRPr>
            </a:pPr>
            <a:r>
              <a:rPr b="1" i="0" strike="noStrike" sz="1800" u="none">
                <a:solidFill>
                  <a:srgbClr val="000000"/>
                </a:solidFill>
                <a:effectLst/>
                <a:latin typeface="Helvetica"/>
              </a:rPr>
              <a:t>Sociale netwerken</a:t>
            </a:r>
          </a:p>
        </c:rich>
      </c:tx>
      <c:layout>
        <c:manualLayout>
          <c:xMode val="edge"/>
          <c:yMode val="edge"/>
          <c:x val="0.281324"/>
          <c:y val="0.005"/>
          <c:w val="0.269827"/>
          <c:h val="0.090913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732216"/>
          <c:y val="0.0909137"/>
          <c:w val="0.755388"/>
          <c:h val="0.80166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 idx="0">
                  <c:v>Netwerk 1</c:v>
                </c:pt>
              </c:strCache>
            </c:strRef>
          </c:tx>
          <c:spPr>
            <a:noFill/>
            <a:ln w="47625" cap="flat">
              <a:solidFill>
                <a:srgbClr val="4A7EBB"/>
              </a:solidFill>
              <a:prstDash val="solid"/>
              <a:bevel/>
            </a:ln>
            <a:effectLst/>
          </c:spPr>
          <c:marker>
            <c:symbol val="none"/>
            <c:size val="3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4A7EBB"/>
                </a:solidFill>
                <a:prstDash val="solid"/>
                <a:bevel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Sheet1!$B$1:$N$1</c:f>
              <c:strCach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strCache>
            </c:strRef>
          </c:cat>
          <c:val>
            <c:numRef>
              <c:f>Sheet1!$B$2:$N$2</c:f>
              <c:numCache>
                <c:ptCount val="13"/>
                <c:pt idx="0">
                  <c:v>1.000000</c:v>
                </c:pt>
                <c:pt idx="1">
                  <c:v>3.000000</c:v>
                </c:pt>
                <c:pt idx="2">
                  <c:v>6.000000</c:v>
                </c:pt>
                <c:pt idx="3">
                  <c:v>14.000000</c:v>
                </c:pt>
                <c:pt idx="4">
                  <c:v>22.000000</c:v>
                </c:pt>
                <c:pt idx="5">
                  <c:v>16.000000</c:v>
                </c:pt>
                <c:pt idx="6">
                  <c:v>16.000000</c:v>
                </c:pt>
                <c:pt idx="7">
                  <c:v>7.000000</c:v>
                </c:pt>
                <c:pt idx="8">
                  <c:v>5.000000</c:v>
                </c:pt>
                <c:pt idx="9">
                  <c:v>8.000000</c:v>
                </c:pt>
                <c:pt idx="10">
                  <c:v>1.000000</c:v>
                </c:pt>
                <c:pt idx="11">
                  <c:v>0.000000</c:v>
                </c:pt>
                <c:pt idx="12">
                  <c:v>1.000000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 idx="0">
                  <c:v>Netwerk 2</c:v>
                </c:pt>
              </c:strCache>
            </c:strRef>
          </c:tx>
          <c:spPr>
            <a:noFill/>
            <a:ln w="47625" cap="flat">
              <a:solidFill>
                <a:srgbClr val="BE4B48"/>
              </a:solidFill>
              <a:prstDash val="solid"/>
              <a:bevel/>
            </a:ln>
            <a:effectLst/>
          </c:spPr>
          <c:marker>
            <c:symbol val="none"/>
            <c:size val="3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BE4B48"/>
                </a:solidFill>
                <a:prstDash val="solid"/>
                <a:bevel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Sheet1!$B$1:$N$1</c:f>
              <c:strCach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strCache>
            </c:strRef>
          </c:cat>
          <c:val>
            <c:numRef>
              <c:f>Sheet1!$B$3:$N$3</c:f>
              <c:numCache>
                <c:ptCount val="13"/>
                <c:pt idx="0">
                  <c:v>2.000000</c:v>
                </c:pt>
                <c:pt idx="1">
                  <c:v>10.000000</c:v>
                </c:pt>
                <c:pt idx="2">
                  <c:v>7.000000</c:v>
                </c:pt>
                <c:pt idx="3">
                  <c:v>24.000000</c:v>
                </c:pt>
                <c:pt idx="4">
                  <c:v>15.000000</c:v>
                </c:pt>
                <c:pt idx="5">
                  <c:v>20.000000</c:v>
                </c:pt>
                <c:pt idx="6">
                  <c:v>9.000000</c:v>
                </c:pt>
                <c:pt idx="7">
                  <c:v>9.000000</c:v>
                </c:pt>
                <c:pt idx="8">
                  <c:v>1.000000</c:v>
                </c:pt>
                <c:pt idx="9">
                  <c:v>2.000000</c:v>
                </c:pt>
                <c:pt idx="10">
                  <c:v>0.000000</c:v>
                </c:pt>
                <c:pt idx="11">
                  <c:v>1.000000</c:v>
                </c:pt>
                <c:pt idx="12">
                  <c:v>0.000000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 idx="0">
                  <c:v>Netwerk 3</c:v>
                </c:pt>
              </c:strCache>
            </c:strRef>
          </c:tx>
          <c:spPr>
            <a:noFill/>
            <a:ln w="47625" cap="flat">
              <a:solidFill>
                <a:srgbClr val="98B955"/>
              </a:solidFill>
              <a:prstDash val="solid"/>
              <a:bevel/>
            </a:ln>
            <a:effectLst/>
          </c:spPr>
          <c:marker>
            <c:symbol val="none"/>
            <c:size val="3"/>
            <c:spPr>
              <a:solidFill>
                <a:srgbClr val="000000">
                  <a:alpha val="0"/>
                </a:srgbClr>
              </a:solidFill>
              <a:ln w="47625" cap="flat">
                <a:solidFill>
                  <a:srgbClr val="98B955"/>
                </a:solidFill>
                <a:prstDash val="solid"/>
                <a:bevel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 lvl="0">
                  <a:def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0" i="0" strike="noStrike" sz="1000" u="none">
                    <a:solidFill>
                      <a:srgbClr val="000000"/>
                    </a:solidFill>
                    <a:effectLst/>
                    <a:latin typeface="Helvetica"/>
                  </a:rPr>
                  <a:t/>
                </a: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Sheet1!$B$1:$N$1</c:f>
              <c:strCach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strCache>
            </c:strRef>
          </c:cat>
          <c:val>
            <c:numRef>
              <c:f>Sheet1!$B$4:$N$4</c:f>
              <c:numCache>
                <c:ptCount val="13"/>
                <c:pt idx="0">
                  <c:v>0.000000</c:v>
                </c:pt>
                <c:pt idx="1">
                  <c:v>2.000000</c:v>
                </c:pt>
                <c:pt idx="2">
                  <c:v>10.000000</c:v>
                </c:pt>
                <c:pt idx="3">
                  <c:v>19.000000</c:v>
                </c:pt>
                <c:pt idx="4">
                  <c:v>19.000000</c:v>
                </c:pt>
                <c:pt idx="5">
                  <c:v>20.000000</c:v>
                </c:pt>
                <c:pt idx="6">
                  <c:v>13.000000</c:v>
                </c:pt>
                <c:pt idx="7">
                  <c:v>11.000000</c:v>
                </c:pt>
                <c:pt idx="8">
                  <c:v>5.000000</c:v>
                </c:pt>
                <c:pt idx="9">
                  <c:v>0.000000</c:v>
                </c:pt>
                <c:pt idx="10">
                  <c:v>1.000000</c:v>
                </c:pt>
                <c:pt idx="11">
                  <c:v>0.000000</c:v>
                </c:pt>
                <c:pt idx="12">
                  <c:v>0.000000</c:v>
                </c:pt>
              </c:numCache>
            </c:numRef>
          </c:val>
          <c:smooth val="0"/>
        </c:ser>
        <c:marker val="1"/>
        <c:axId val="0"/>
        <c:axId val="1"/>
      </c:lineChart>
      <c:catAx>
        <c:axId val="0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 lvl="0">
                  <a:defRPr b="1" i="0" strike="noStrike" sz="12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1" i="0" strike="noStrike" sz="1200" u="none">
                    <a:solidFill>
                      <a:srgbClr val="000000"/>
                    </a:solidFill>
                    <a:effectLst/>
                    <a:latin typeface="Helvetica"/>
                  </a:rPr>
                  <a:t>Aantal connecties</a:t>
                </a:r>
              </a:p>
            </c:rich>
          </c:tx>
          <c:layout/>
          <c:overlay val="1"/>
        </c:title>
        <c:numFmt formatCode="General" sourceLinked="1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1"/>
        <c:crosses val="autoZero"/>
        <c:auto val="1"/>
        <c:lblAlgn val="ctr"/>
        <c:noMultiLvlLbl val="1"/>
      </c:catAx>
      <c:valAx>
        <c:axId val="1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bevel/>
            </a:ln>
          </c:spPr>
        </c:majorGridlines>
        <c:title>
          <c:tx>
            <c:rich>
              <a:bodyPr rot="-5400000"/>
              <a:lstStyle/>
              <a:p>
                <a:pPr lvl="0">
                  <a:defRPr b="1" i="0" strike="noStrike" sz="1200" u="none">
                    <a:solidFill>
                      <a:srgbClr val="000000"/>
                    </a:solidFill>
                    <a:effectLst/>
                    <a:latin typeface="Helvetica"/>
                  </a:defRPr>
                </a:pPr>
                <a:r>
                  <a:rPr b="1" i="0" strike="noStrike" sz="1200" u="none">
                    <a:solidFill>
                      <a:srgbClr val="000000"/>
                    </a:solidFill>
                    <a:effectLst/>
                    <a:latin typeface="Helvetica"/>
                  </a:rPr>
                  <a:t>Percentage</a:t>
                </a:r>
              </a:p>
            </c:rich>
          </c:tx>
          <c:layout/>
          <c:overlay val="1"/>
        </c:title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 lvl="0">
              <a:defRPr b="0" i="0" strike="noStrike" sz="1000" u="none">
                <a:solidFill>
                  <a:srgbClr val="000000"/>
                </a:solidFill>
                <a:effectLst/>
                <a:latin typeface="Helvetica"/>
              </a:defRPr>
            </a:pPr>
          </a:p>
        </c:txPr>
        <c:crossAx val="0"/>
        <c:crosses val="autoZero"/>
        <c:crossBetween val="between"/>
        <c:majorUnit val="7.5"/>
        <c:minorUnit val="3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867129"/>
          <c:y val="0.424404"/>
          <c:w val="0.132871"/>
          <c:h val="0.10876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/>
        <a:lstStyle/>
        <a:p>
          <a:pPr lvl="0">
            <a:defRPr b="0" i="0" strike="noStrike" sz="1000" u="none">
              <a:solidFill>
                <a:srgbClr val="000000"/>
              </a:solidFill>
              <a:effectLst/>
              <a:latin typeface="Helvetica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457200" y="1577338"/>
            <a:ext cx="3977641" cy="5280664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Hoofdtekst - niveau één</a:t>
            </a:r>
            <a:endParaRPr sz="1400"/>
          </a:p>
          <a:p>
            <a:pPr lvl="1">
              <a:defRPr sz="1800"/>
            </a:pPr>
            <a:r>
              <a:rPr sz="1400"/>
              <a:t>Hoofdtekst - niveau twee</a:t>
            </a:r>
            <a:endParaRPr sz="1400"/>
          </a:p>
          <a:p>
            <a:pPr lvl="2">
              <a:defRPr sz="1800"/>
            </a:pPr>
            <a:r>
              <a:rPr sz="1400"/>
              <a:t>Hoofdtekst - niveau drie</a:t>
            </a:r>
            <a:endParaRPr sz="1400"/>
          </a:p>
          <a:p>
            <a:pPr lvl="3">
              <a:defRPr sz="1800"/>
            </a:pPr>
            <a:r>
              <a:rPr sz="1400"/>
              <a:t>Hoofdtekst - niveau vier</a:t>
            </a:r>
            <a:endParaRPr sz="1400"/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11" name="Shape 1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71346" y="688708"/>
            <a:ext cx="7201304" cy="174969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17" name="Shape 1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Hoofdtekst - niveau één</a:t>
            </a:r>
            <a:endParaRPr sz="1400"/>
          </a:p>
          <a:p>
            <a:pPr lvl="1">
              <a:defRPr sz="1800"/>
            </a:pPr>
            <a:r>
              <a:rPr sz="1400"/>
              <a:t>Hoofdtekst - niveau twee</a:t>
            </a:r>
            <a:endParaRPr sz="1400"/>
          </a:p>
          <a:p>
            <a:pPr lvl="2">
              <a:defRPr sz="1800"/>
            </a:pPr>
            <a:r>
              <a:rPr sz="1400"/>
              <a:t>Hoofdtekst - niveau drie</a:t>
            </a:r>
            <a:endParaRPr sz="1400"/>
          </a:p>
          <a:p>
            <a:pPr lvl="3">
              <a:defRPr sz="1800"/>
            </a:pPr>
            <a:r>
              <a:rPr sz="1400"/>
              <a:t>Hoofdtekst - niveau vier</a:t>
            </a:r>
            <a:endParaRPr sz="1400"/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18" name="Shape 1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1" name="Shape 21"/>
          <p:cNvSpPr/>
          <p:nvPr/>
        </p:nvSpPr>
        <p:spPr>
          <a:xfrm>
            <a:off x="952500" y="1892300"/>
            <a:ext cx="3238500" cy="1523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2" name="Shape 22"/>
          <p:cNvSpPr/>
          <p:nvPr/>
        </p:nvSpPr>
        <p:spPr>
          <a:xfrm>
            <a:off x="4914900" y="1892300"/>
            <a:ext cx="3225800" cy="1523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685800" y="2125978"/>
            <a:ext cx="7772400" cy="17145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1371600" y="3840479"/>
            <a:ext cx="6400799" cy="3017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1400"/>
              <a:t>Hoofdtekst - niveau één</a:t>
            </a:r>
            <a:endParaRPr sz="1400"/>
          </a:p>
          <a:p>
            <a:pPr lvl="1">
              <a:defRPr sz="1800"/>
            </a:pPr>
            <a:r>
              <a:rPr sz="1400"/>
              <a:t>Hoofdtekst - niveau twee</a:t>
            </a:r>
            <a:endParaRPr sz="1400"/>
          </a:p>
          <a:p>
            <a:pPr lvl="2">
              <a:defRPr sz="1800"/>
            </a:pPr>
            <a:r>
              <a:rPr sz="1400"/>
              <a:t>Hoofdtekst - niveau drie</a:t>
            </a:r>
            <a:endParaRPr sz="1400"/>
          </a:p>
          <a:p>
            <a:pPr lvl="3">
              <a:defRPr sz="1800"/>
            </a:pPr>
            <a:r>
              <a:rPr sz="1400"/>
              <a:t>Hoofdtekst - niveau vier</a:t>
            </a:r>
            <a:endParaRPr sz="1400"/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971346" y="688708"/>
            <a:ext cx="7201304" cy="888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/>
          <a:lstStyle/>
          <a:p>
            <a:pPr lvl="0">
              <a:defRPr sz="1800"/>
            </a:pPr>
            <a:r>
              <a:rPr sz="1400"/>
              <a:t>Titeltekst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457200" y="1577338"/>
            <a:ext cx="8229600" cy="5280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/>
          <a:lstStyle/>
          <a:p>
            <a:pPr lvl="0">
              <a:defRPr sz="1800"/>
            </a:pPr>
            <a:r>
              <a:rPr sz="1400"/>
              <a:t>Hoofdtekst - niveau één</a:t>
            </a:r>
            <a:endParaRPr sz="1400"/>
          </a:p>
          <a:p>
            <a:pPr lvl="1">
              <a:defRPr sz="1800"/>
            </a:pPr>
            <a:r>
              <a:rPr sz="1400"/>
              <a:t>Hoofdtekst - niveau twee</a:t>
            </a:r>
            <a:endParaRPr sz="1400"/>
          </a:p>
          <a:p>
            <a:pPr lvl="2">
              <a:defRPr sz="1800"/>
            </a:pPr>
            <a:r>
              <a:rPr sz="1400"/>
              <a:t>Hoofdtekst - niveau drie</a:t>
            </a:r>
            <a:endParaRPr sz="1400"/>
          </a:p>
          <a:p>
            <a:pPr lvl="3">
              <a:defRPr sz="1800"/>
            </a:pPr>
            <a:r>
              <a:rPr sz="1400"/>
              <a:t>Hoofdtekst - niveau vier</a:t>
            </a:r>
            <a:endParaRPr sz="1400"/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5" name="Shape 5"/>
          <p:cNvSpPr/>
          <p:nvPr>
            <p:ph type="sldNum" sz="quarter" idx="2"/>
          </p:nvPr>
        </p:nvSpPr>
        <p:spPr>
          <a:xfrm>
            <a:off x="6583677" y="6377937"/>
            <a:ext cx="2103123" cy="2667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algn="r"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</p:sldLayoutIdLst>
  <p:transition spd="med" advClick="1"/>
  <p:txStyles>
    <p:title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titleStyle>
    <p:bodyStyle>
      <a:lvl1pPr>
        <a:defRPr sz="1400">
          <a:latin typeface="Arial"/>
          <a:ea typeface="Arial"/>
          <a:cs typeface="Arial"/>
          <a:sym typeface="Arial"/>
        </a:defRPr>
      </a:lvl1pPr>
      <a:lvl2pPr>
        <a:defRPr sz="1400">
          <a:latin typeface="Arial"/>
          <a:ea typeface="Arial"/>
          <a:cs typeface="Arial"/>
          <a:sym typeface="Arial"/>
        </a:defRPr>
      </a:lvl2pPr>
      <a:lvl3pPr>
        <a:defRPr sz="1400">
          <a:latin typeface="Arial"/>
          <a:ea typeface="Arial"/>
          <a:cs typeface="Arial"/>
          <a:sym typeface="Arial"/>
        </a:defRPr>
      </a:lvl3pPr>
      <a:lvl4pPr>
        <a:defRPr sz="1400">
          <a:latin typeface="Arial"/>
          <a:ea typeface="Arial"/>
          <a:cs typeface="Arial"/>
          <a:sym typeface="Arial"/>
        </a:defRPr>
      </a:lvl4pPr>
      <a:lvl5pPr>
        <a:defRPr sz="1400">
          <a:latin typeface="Arial"/>
          <a:ea typeface="Arial"/>
          <a:cs typeface="Arial"/>
          <a:sym typeface="Arial"/>
        </a:defRPr>
      </a:lvl5pPr>
      <a:lvl6pPr>
        <a:defRPr sz="1400">
          <a:latin typeface="Arial"/>
          <a:ea typeface="Arial"/>
          <a:cs typeface="Arial"/>
          <a:sym typeface="Arial"/>
        </a:defRPr>
      </a:lvl6pPr>
      <a:lvl7pPr>
        <a:defRPr sz="1400">
          <a:latin typeface="Arial"/>
          <a:ea typeface="Arial"/>
          <a:cs typeface="Arial"/>
          <a:sym typeface="Arial"/>
        </a:defRPr>
      </a:lvl7pPr>
      <a:lvl8pPr>
        <a:defRPr sz="1400">
          <a:latin typeface="Arial"/>
          <a:ea typeface="Arial"/>
          <a:cs typeface="Arial"/>
          <a:sym typeface="Arial"/>
        </a:defRPr>
      </a:lvl8pPr>
      <a:lvl9pPr>
        <a:defRPr sz="1400">
          <a:latin typeface="Arial"/>
          <a:ea typeface="Arial"/>
          <a:cs typeface="Arial"/>
          <a:sym typeface="Arial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>
        <a:defRPr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0" name="Shape 30"/>
          <p:cNvSpPr/>
          <p:nvPr/>
        </p:nvSpPr>
        <p:spPr>
          <a:xfrm>
            <a:off x="2197100" y="4435628"/>
            <a:ext cx="3597275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ct val="117934"/>
              </a:lnSpc>
              <a:defRPr sz="4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600"/>
              <a:t>Kaartkleuren</a:t>
            </a:r>
          </a:p>
        </p:txBody>
      </p:sp>
      <p:sp>
        <p:nvSpPr>
          <p:cNvPr id="31" name="Shape 31"/>
          <p:cNvSpPr/>
          <p:nvPr/>
        </p:nvSpPr>
        <p:spPr>
          <a:xfrm>
            <a:off x="2197100" y="5091572"/>
            <a:ext cx="3171190" cy="11533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R="1342388" indent="12700">
              <a:lnSpc>
                <a:spcPct val="118181"/>
              </a:lnSpc>
              <a:defRPr sz="1800"/>
            </a:pPr>
            <a:r>
              <a:rPr sz="2200">
                <a:latin typeface="Century Gothic"/>
                <a:ea typeface="Century Gothic"/>
                <a:cs typeface="Century Gothic"/>
                <a:sym typeface="Century Gothic"/>
              </a:rPr>
              <a:t>Elias Gorter Kirsten de Wit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lvl="0" indent="12700">
              <a:lnSpc>
                <a:spcPct val="112500"/>
              </a:lnSpc>
              <a:defRPr sz="1800"/>
            </a:pPr>
            <a:r>
              <a:rPr sz="2200">
                <a:latin typeface="Century Gothic"/>
                <a:ea typeface="Century Gothic"/>
                <a:cs typeface="Century Gothic"/>
                <a:sym typeface="Century Gothic"/>
              </a:rPr>
              <a:t>Sangeeta van Beemen</a:t>
            </a:r>
          </a:p>
        </p:txBody>
      </p:sp>
      <p:sp>
        <p:nvSpPr>
          <p:cNvPr id="32" name="Shape 32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Verdeling Connecties</a:t>
            </a:r>
          </a:p>
        </p:txBody>
      </p:sp>
      <p:graphicFrame>
        <p:nvGraphicFramePr>
          <p:cNvPr id="75" name="Chart 75"/>
          <p:cNvGraphicFramePr/>
          <p:nvPr/>
        </p:nvGraphicFramePr>
        <p:xfrm>
          <a:off x="775677" y="1436230"/>
          <a:ext cx="7450749" cy="475721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76" name="Shape 76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Verdeling Connecties</a:t>
            </a:r>
          </a:p>
        </p:txBody>
      </p:sp>
      <p:graphicFrame>
        <p:nvGraphicFramePr>
          <p:cNvPr id="79" name="Chart 79"/>
          <p:cNvGraphicFramePr/>
          <p:nvPr/>
        </p:nvGraphicFramePr>
        <p:xfrm>
          <a:off x="849732" y="1496071"/>
          <a:ext cx="7392804" cy="474955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80" name="Shape 80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sp>
        <p:nvSpPr>
          <p:cNvPr id="83" name="Shape 83"/>
          <p:cNvSpPr/>
          <p:nvPr>
            <p:ph type="title" idx="4294967295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Eigenschappen Algoritme</a:t>
            </a:r>
          </a:p>
        </p:txBody>
      </p:sp>
      <p:sp>
        <p:nvSpPr>
          <p:cNvPr id="84" name="Shape 84"/>
          <p:cNvSpPr/>
          <p:nvPr>
            <p:ph type="body" idx="4294967295"/>
          </p:nvPr>
        </p:nvSpPr>
        <p:spPr>
          <a:xfrm>
            <a:off x="714299" y="2058748"/>
            <a:ext cx="7715402" cy="361087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722733" indent="-782931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Compleet 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(geeft oplossing of geeft aan dat er geen oplossing is)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lvl="0" marL="225742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lvl="0" marL="722733" indent="-782931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Constructief </a:t>
            </a:r>
          </a:p>
          <a:p>
            <a:pPr lvl="0" marL="225742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lvl="0" marL="722733" indent="-782931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Depth-First 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(probeert niet per land/node alle mogelijke kleuren uit)</a:t>
            </a:r>
          </a:p>
          <a:p>
            <a:pPr lvl="0" marL="225742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lvl="0" marL="722733" indent="-782931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Pruning 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(houdt tijdens algoritme rekening met constraints)</a:t>
            </a:r>
          </a:p>
          <a:p>
            <a:pPr lvl="0" marL="225742" indent="-285940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lvl="0" marL="722733" indent="-782931" defTabSz="722376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Deterministisch 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(altijd zelfde oplossing, geen stochastisch(random) element.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971346" y="688708"/>
            <a:ext cx="7201304" cy="57467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10922" algn="ctr" defTabSz="786383">
              <a:defRPr sz="3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3600"/>
              <a:t>Basis van Algoritme</a:t>
            </a:r>
          </a:p>
        </p:txBody>
      </p:sp>
      <p:sp>
        <p:nvSpPr>
          <p:cNvPr id="87" name="Shape 87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sp>
        <p:nvSpPr>
          <p:cNvPr id="88" name="Shape 88"/>
          <p:cNvSpPr/>
          <p:nvPr>
            <p:ph type="body" idx="1"/>
          </p:nvPr>
        </p:nvSpPr>
        <p:spPr>
          <a:xfrm>
            <a:off x="714299" y="1623565"/>
            <a:ext cx="7715402" cy="361087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R="5080" indent="12700">
              <a:defRPr sz="1800"/>
            </a:pPr>
          </a:p>
          <a:p>
            <a:pPr lvl="0" marR="5080" indent="12700">
              <a:defRPr sz="1800"/>
            </a:pPr>
          </a:p>
          <a:p>
            <a:pPr lvl="0" marR="5080" indent="12700"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9474" marR="5080" indent="-816972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Volgorde van inkleuren landen/nodes op basis van aantal buurlanden/nodes van hoog naar laag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565231" marR="5080" indent="-612729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9474" marR="5080" indent="-816972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Backtracking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body" idx="1"/>
          </p:nvPr>
        </p:nvSpPr>
        <p:spPr>
          <a:xfrm>
            <a:off x="971346" y="1577338"/>
            <a:ext cx="4575174" cy="867412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defTabSz="822959">
              <a:defRPr sz="1800"/>
            </a:pPr>
            <a:r>
              <a:rPr sz="1440">
                <a:latin typeface="Century Gothic"/>
                <a:ea typeface="Century Gothic"/>
                <a:cs typeface="Century Gothic"/>
                <a:sym typeface="Century Gothic"/>
              </a:rPr>
              <a:t>(14, (7, 8, 15, 13, 20, 22, 25, 26), ‘geen’, 8)</a:t>
            </a:r>
            <a:endParaRPr sz="144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defTabSz="822959">
              <a:defRPr sz="1800"/>
            </a:pPr>
            <a:r>
              <a:rPr sz="1440">
                <a:latin typeface="Century Gothic"/>
                <a:ea typeface="Century Gothic"/>
                <a:cs typeface="Century Gothic"/>
                <a:sym typeface="Century Gothic"/>
              </a:rPr>
              <a:t>	....</a:t>
            </a:r>
            <a:endParaRPr sz="144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defTabSz="822959">
              <a:defRPr sz="1800"/>
            </a:pPr>
            <a:r>
              <a:rPr sz="1440">
                <a:latin typeface="Century Gothic"/>
                <a:ea typeface="Century Gothic"/>
                <a:cs typeface="Century Gothic"/>
                <a:sym typeface="Century Gothic"/>
              </a:rPr>
              <a:t>(31, ( 26, 33), ‘geen’, 2)</a:t>
            </a:r>
          </a:p>
        </p:txBody>
      </p:sp>
      <p:sp>
        <p:nvSpPr>
          <p:cNvPr id="91" name="Shape 91"/>
          <p:cNvSpPr/>
          <p:nvPr>
            <p:ph type="title"/>
          </p:nvPr>
        </p:nvSpPr>
        <p:spPr>
          <a:xfrm>
            <a:off x="971346" y="688708"/>
            <a:ext cx="7201304" cy="8886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Algoritme</a:t>
            </a:r>
          </a:p>
        </p:txBody>
      </p:sp>
      <p:sp>
        <p:nvSpPr>
          <p:cNvPr id="92" name="Shape 92"/>
          <p:cNvSpPr/>
          <p:nvPr/>
        </p:nvSpPr>
        <p:spPr>
          <a:xfrm>
            <a:off x="971344" y="3678554"/>
            <a:ext cx="3511551" cy="43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1600"/>
              <a:t>[‘Rood’, ‘Groen’, ‘Blauw’, ‘Geel’]</a:t>
            </a:r>
          </a:p>
        </p:txBody>
      </p:sp>
      <p:sp>
        <p:nvSpPr>
          <p:cNvPr id="93" name="Shape 93"/>
          <p:cNvSpPr/>
          <p:nvPr/>
        </p:nvSpPr>
        <p:spPr>
          <a:xfrm>
            <a:off x="971346" y="4365623"/>
            <a:ext cx="1892302" cy="43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1600"/>
              <a:t>[‘Rood’, ‘Geel’]</a:t>
            </a:r>
          </a:p>
        </p:txBody>
      </p:sp>
      <p:sp>
        <p:nvSpPr>
          <p:cNvPr id="94" name="Shape 94"/>
          <p:cNvSpPr/>
          <p:nvPr/>
        </p:nvSpPr>
        <p:spPr>
          <a:xfrm>
            <a:off x="971343" y="4971410"/>
            <a:ext cx="2479676" cy="43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1600"/>
              <a:t>(31, ( 26, 33), ‘Rood’, 2)</a:t>
            </a:r>
          </a:p>
        </p:txBody>
      </p:sp>
      <p:sp>
        <p:nvSpPr>
          <p:cNvPr id="95" name="Shape 95"/>
          <p:cNvSpPr/>
          <p:nvPr/>
        </p:nvSpPr>
        <p:spPr>
          <a:xfrm>
            <a:off x="971343" y="5602602"/>
            <a:ext cx="8242301" cy="690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 lvl="0">
              <a:defRPr sz="1800"/>
            </a:pPr>
            <a:r>
              <a:rPr sz="1600">
                <a:latin typeface="Century Gothic"/>
                <a:ea typeface="Century Gothic"/>
                <a:cs typeface="Century Gothic"/>
                <a:sym typeface="Century Gothic"/>
              </a:rPr>
              <a:t>backtrack: het land ervoor, verander kleur (12, (3, 11, 13, 22, 23), 'Geel', 5)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1600">
                <a:latin typeface="Century Gothic"/>
                <a:ea typeface="Century Gothic"/>
                <a:cs typeface="Century Gothic"/>
                <a:sym typeface="Century Gothic"/>
              </a:rPr>
              <a:t>backtrack: het land ervoor, verander kleur (11, (2, 10, 12, 21, 22), 'Groen', 5)</a:t>
            </a:r>
          </a:p>
        </p:txBody>
      </p:sp>
      <p:sp>
        <p:nvSpPr>
          <p:cNvPr id="96" name="Shape 96"/>
          <p:cNvSpPr/>
          <p:nvPr/>
        </p:nvSpPr>
        <p:spPr>
          <a:xfrm>
            <a:off x="1166289" y="2444750"/>
            <a:ext cx="1" cy="365126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7" name="Shape 97"/>
          <p:cNvSpPr/>
          <p:nvPr/>
        </p:nvSpPr>
        <p:spPr>
          <a:xfrm>
            <a:off x="1890190" y="2444750"/>
            <a:ext cx="1" cy="365126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8" name="Shape 98"/>
          <p:cNvSpPr/>
          <p:nvPr/>
        </p:nvSpPr>
        <p:spPr>
          <a:xfrm>
            <a:off x="3191940" y="2447925"/>
            <a:ext cx="1" cy="365126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99" name="Shape 99"/>
          <p:cNvSpPr/>
          <p:nvPr/>
        </p:nvSpPr>
        <p:spPr>
          <a:xfrm>
            <a:off x="971346" y="2802254"/>
            <a:ext cx="823595" cy="43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1600"/>
              <a:t>Land</a:t>
            </a:r>
          </a:p>
        </p:txBody>
      </p:sp>
      <p:sp>
        <p:nvSpPr>
          <p:cNvPr id="100" name="Shape 100"/>
          <p:cNvSpPr/>
          <p:nvPr/>
        </p:nvSpPr>
        <p:spPr>
          <a:xfrm>
            <a:off x="1661586" y="2809875"/>
            <a:ext cx="968379" cy="690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1600"/>
              <a:t>Buur-landen</a:t>
            </a:r>
          </a:p>
        </p:txBody>
      </p:sp>
      <p:sp>
        <p:nvSpPr>
          <p:cNvPr id="101" name="Shape 101"/>
          <p:cNvSpPr/>
          <p:nvPr/>
        </p:nvSpPr>
        <p:spPr>
          <a:xfrm>
            <a:off x="2290240" y="2813050"/>
            <a:ext cx="716280" cy="43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1600"/>
              <a:t>Kleur</a:t>
            </a:r>
          </a:p>
        </p:txBody>
      </p:sp>
      <p:sp>
        <p:nvSpPr>
          <p:cNvPr id="102" name="Shape 102"/>
          <p:cNvSpPr/>
          <p:nvPr/>
        </p:nvSpPr>
        <p:spPr>
          <a:xfrm>
            <a:off x="3006519" y="2813050"/>
            <a:ext cx="1539879" cy="436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1600"/>
              <a:t>Connecties</a:t>
            </a:r>
          </a:p>
        </p:txBody>
      </p:sp>
      <p:sp>
        <p:nvSpPr>
          <p:cNvPr id="103" name="Shape 103"/>
          <p:cNvSpPr/>
          <p:nvPr/>
        </p:nvSpPr>
        <p:spPr>
          <a:xfrm>
            <a:off x="2629965" y="2454275"/>
            <a:ext cx="1" cy="365126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04" name="Shape 104"/>
          <p:cNvSpPr/>
          <p:nvPr/>
        </p:nvSpPr>
        <p:spPr>
          <a:xfrm>
            <a:off x="4482893" y="3964937"/>
            <a:ext cx="539752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05" name="Shape 105"/>
          <p:cNvSpPr/>
          <p:nvPr/>
        </p:nvSpPr>
        <p:spPr>
          <a:xfrm>
            <a:off x="5185840" y="3766182"/>
            <a:ext cx="1892302" cy="43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1600"/>
              <a:t>Alle kleuren</a:t>
            </a:r>
          </a:p>
        </p:txBody>
      </p:sp>
      <p:sp>
        <p:nvSpPr>
          <p:cNvPr id="106" name="Shape 106"/>
          <p:cNvSpPr/>
          <p:nvPr/>
        </p:nvSpPr>
        <p:spPr>
          <a:xfrm>
            <a:off x="2748071" y="4609460"/>
            <a:ext cx="539752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07" name="Shape 107"/>
          <p:cNvSpPr/>
          <p:nvPr/>
        </p:nvSpPr>
        <p:spPr>
          <a:xfrm>
            <a:off x="3451017" y="4410705"/>
            <a:ext cx="2413004" cy="43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1600"/>
              <a:t>Beschikbare kleuren</a:t>
            </a:r>
          </a:p>
        </p:txBody>
      </p:sp>
      <p:sp>
        <p:nvSpPr>
          <p:cNvPr id="108" name="Shape 108"/>
          <p:cNvSpPr/>
          <p:nvPr/>
        </p:nvSpPr>
        <p:spPr>
          <a:xfrm>
            <a:off x="3373547" y="5189213"/>
            <a:ext cx="539752" cy="1"/>
          </a:xfrm>
          <a:prstGeom prst="line">
            <a:avLst/>
          </a:prstGeom>
          <a:ln w="25400">
            <a:solidFill>
              <a:srgbClr val="4F81BD"/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/>
            </a:pPr>
          </a:p>
        </p:txBody>
      </p:sp>
      <p:sp>
        <p:nvSpPr>
          <p:cNvPr id="109" name="Shape 109"/>
          <p:cNvSpPr/>
          <p:nvPr/>
        </p:nvSpPr>
        <p:spPr>
          <a:xfrm>
            <a:off x="4076493" y="4958072"/>
            <a:ext cx="1892302" cy="43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1600"/>
              <a:t>Resultaat</a:t>
            </a:r>
          </a:p>
        </p:txBody>
      </p:sp>
      <p:sp>
        <p:nvSpPr>
          <p:cNvPr id="110" name="Shape 110"/>
          <p:cNvSpPr/>
          <p:nvPr/>
        </p:nvSpPr>
        <p:spPr>
          <a:xfrm>
            <a:off x="521364" y="1623675"/>
            <a:ext cx="330159" cy="5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ln w="12700">
                  <a:solidFill>
                    <a:srgbClr val="A7A7A7"/>
                  </a:solidFill>
                </a:ln>
                <a:solidFill>
                  <a:srgbClr val="81818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200">
                <a:ln w="12700">
                  <a:solidFill>
                    <a:srgbClr val="A7A7A7"/>
                  </a:solidFill>
                </a:ln>
                <a:solidFill>
                  <a:srgbClr val="81818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111" name="Shape 111"/>
          <p:cNvSpPr/>
          <p:nvPr/>
        </p:nvSpPr>
        <p:spPr>
          <a:xfrm>
            <a:off x="502038" y="3597966"/>
            <a:ext cx="330159" cy="5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ln w="12700">
                  <a:solidFill>
                    <a:srgbClr val="A7A7A7"/>
                  </a:solidFill>
                </a:ln>
                <a:solidFill>
                  <a:srgbClr val="81818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200">
                <a:ln w="12700">
                  <a:solidFill>
                    <a:srgbClr val="A7A7A7"/>
                  </a:solidFill>
                </a:ln>
                <a:solidFill>
                  <a:srgbClr val="81818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2" name="Shape 112"/>
          <p:cNvSpPr/>
          <p:nvPr/>
        </p:nvSpPr>
        <p:spPr>
          <a:xfrm>
            <a:off x="521364" y="4317072"/>
            <a:ext cx="330159" cy="5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ln w="12700">
                  <a:solidFill>
                    <a:srgbClr val="A7A7A7"/>
                  </a:solidFill>
                </a:ln>
                <a:solidFill>
                  <a:srgbClr val="81818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200">
                <a:ln w="12700">
                  <a:solidFill>
                    <a:srgbClr val="A7A7A7"/>
                  </a:solidFill>
                </a:ln>
                <a:solidFill>
                  <a:srgbClr val="81818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13" name="Shape 113"/>
          <p:cNvSpPr/>
          <p:nvPr/>
        </p:nvSpPr>
        <p:spPr>
          <a:xfrm>
            <a:off x="521364" y="4928575"/>
            <a:ext cx="330159" cy="5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ln w="12700">
                  <a:solidFill>
                    <a:srgbClr val="A7A7A7"/>
                  </a:solidFill>
                </a:ln>
                <a:solidFill>
                  <a:srgbClr val="81818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200">
                <a:ln w="12700">
                  <a:solidFill>
                    <a:srgbClr val="A7A7A7"/>
                  </a:solidFill>
                </a:ln>
                <a:solidFill>
                  <a:srgbClr val="81818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14" name="Shape 114"/>
          <p:cNvSpPr/>
          <p:nvPr/>
        </p:nvSpPr>
        <p:spPr>
          <a:xfrm>
            <a:off x="521364" y="5611836"/>
            <a:ext cx="330159" cy="548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b="1" sz="3200">
                <a:ln w="12700">
                  <a:solidFill>
                    <a:srgbClr val="A7A7A7"/>
                  </a:solidFill>
                </a:ln>
                <a:solidFill>
                  <a:srgbClr val="81818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b="0" sz="1800">
                <a:ln w="9525">
                  <a:noFill/>
                </a:ln>
                <a:solidFill>
                  <a:srgbClr val="000000"/>
                </a:solidFill>
                <a:effectLst/>
              </a:defRPr>
            </a:pPr>
            <a:r>
              <a:rPr b="1" sz="3200">
                <a:ln w="12700">
                  <a:solidFill>
                    <a:srgbClr val="A7A7A7"/>
                  </a:solidFill>
                </a:ln>
                <a:solidFill>
                  <a:srgbClr val="818181"/>
                </a:solidFill>
                <a:effectLst>
                  <a:outerShdw sx="100000" sy="100000" kx="0" ky="0" algn="b" rotWithShape="0" blurRad="38100" dist="20320" dir="1800000">
                    <a:srgbClr val="000000">
                      <a:alpha val="40000"/>
                    </a:srgbClr>
                  </a:outerShdw>
                </a:effectLst>
              </a:rPr>
              <a:t>5</a:t>
            </a:r>
          </a:p>
        </p:txBody>
      </p:sp>
      <p:sp>
        <p:nvSpPr>
          <p:cNvPr id="115" name="Shape 115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Resultaten</a:t>
            </a:r>
          </a:p>
        </p:txBody>
      </p:sp>
      <p:graphicFrame>
        <p:nvGraphicFramePr>
          <p:cNvPr id="118" name="Table 118"/>
          <p:cNvGraphicFramePr/>
          <p:nvPr/>
        </p:nvGraphicFramePr>
        <p:xfrm>
          <a:off x="971346" y="1974849"/>
          <a:ext cx="7239001" cy="329720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725775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Minimum benodigde kleuren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Tijd om op te lossen (voor minimum kleuren)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Aantal Backtracks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0,001 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0,002 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0,004 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0,008 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2857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0,008 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28570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0,007 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Geen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19" name="Shape 119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title"/>
          </p:nvPr>
        </p:nvSpPr>
        <p:spPr>
          <a:xfrm>
            <a:off x="971346" y="688708"/>
            <a:ext cx="7201304" cy="8886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Oplossingen</a:t>
            </a:r>
          </a:p>
        </p:txBody>
      </p:sp>
      <p:pic>
        <p:nvPicPr>
          <p:cNvPr id="122" name="image1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0813" y="523826"/>
            <a:ext cx="4048126" cy="3637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image13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22750" y="1337031"/>
            <a:ext cx="4921250" cy="3634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mage14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15211" y="4161759"/>
            <a:ext cx="4242664" cy="251234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hape 125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971346" y="688708"/>
            <a:ext cx="7201304" cy="8886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Oplossingen</a:t>
            </a:r>
          </a:p>
        </p:txBody>
      </p:sp>
      <p:pic>
        <p:nvPicPr>
          <p:cNvPr id="128" name="image15.png"/>
          <p:cNvPicPr/>
          <p:nvPr/>
        </p:nvPicPr>
        <p:blipFill>
          <a:blip r:embed="rId2">
            <a:extLst/>
          </a:blip>
          <a:srcRect l="10784" t="9805" r="15196" b="8496"/>
          <a:stretch>
            <a:fillRect/>
          </a:stretch>
        </p:blipFill>
        <p:spPr>
          <a:xfrm>
            <a:off x="158749" y="1460499"/>
            <a:ext cx="3302002" cy="2733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16.png"/>
          <p:cNvPicPr/>
          <p:nvPr/>
        </p:nvPicPr>
        <p:blipFill>
          <a:blip r:embed="rId3">
            <a:extLst/>
          </a:blip>
          <a:srcRect l="10623" t="13426" r="10623" b="10416"/>
          <a:stretch>
            <a:fillRect/>
          </a:stretch>
        </p:blipFill>
        <p:spPr>
          <a:xfrm>
            <a:off x="5082971" y="1447569"/>
            <a:ext cx="3786705" cy="2746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17.png"/>
          <p:cNvPicPr/>
          <p:nvPr/>
        </p:nvPicPr>
        <p:blipFill>
          <a:blip r:embed="rId4">
            <a:extLst/>
          </a:blip>
          <a:srcRect l="10623" t="10042" r="11979" b="12500"/>
          <a:stretch>
            <a:fillRect/>
          </a:stretch>
        </p:blipFill>
        <p:spPr>
          <a:xfrm>
            <a:off x="2717597" y="3971693"/>
            <a:ext cx="3549346" cy="2664058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hape 131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sp>
        <p:nvSpPr>
          <p:cNvPr id="134" name="Shape 134"/>
          <p:cNvSpPr/>
          <p:nvPr>
            <p:ph type="title" idx="4294967295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Grafiek(en) Resultaten</a:t>
            </a:r>
          </a:p>
        </p:txBody>
      </p:sp>
      <p:sp>
        <p:nvSpPr>
          <p:cNvPr id="135" name="Shape 135"/>
          <p:cNvSpPr/>
          <p:nvPr>
            <p:ph type="body" idx="4294967295"/>
          </p:nvPr>
        </p:nvSpPr>
        <p:spPr>
          <a:xfrm>
            <a:off x="714299" y="1623565"/>
            <a:ext cx="7715402" cy="361087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R="5080" indent="12700">
              <a:defRPr sz="1800"/>
            </a:pPr>
          </a:p>
          <a:p>
            <a:pPr lvl="0" marR="5080" indent="12700">
              <a:defRPr sz="1800"/>
            </a:pPr>
          </a:p>
          <a:p>
            <a:pPr lvl="0" marR="5080" indent="12700"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9474" marR="5080" indent="-816972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Verhouding runtime en aantal landen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565231" marR="5080" indent="-612729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9474" marR="5080" indent="-816972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Verhouding gemiddelde aantal connecties en/of maximale cliques en benodigde kleuren.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565231" marR="5080" indent="-612729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9474" marR="5080" indent="-816972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Verhouding aantal backtracks met ?</a:t>
            </a:r>
          </a:p>
        </p:txBody>
      </p:sp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sp>
        <p:nvSpPr>
          <p:cNvPr id="138" name="Shape 138"/>
          <p:cNvSpPr/>
          <p:nvPr>
            <p:ph type="title" idx="4294967295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Conclusie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Overzicht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714299" y="2058748"/>
            <a:ext cx="7715402" cy="274050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L="762000" indent="-76200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>
                <a:latin typeface="Century Gothic"/>
                <a:ea typeface="Century Gothic"/>
                <a:cs typeface="Century Gothic"/>
                <a:sym typeface="Century Gothic"/>
              </a:rPr>
              <a:t>Case</a:t>
            </a:r>
          </a:p>
          <a:p>
            <a:pPr lvl="0" marL="762000" indent="-76200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>
                <a:latin typeface="Century Gothic"/>
                <a:ea typeface="Century Gothic"/>
                <a:cs typeface="Century Gothic"/>
                <a:sym typeface="Century Gothic"/>
              </a:rPr>
              <a:t>Theorie</a:t>
            </a:r>
          </a:p>
          <a:p>
            <a:pPr lvl="0" marL="762000" indent="-76200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>
                <a:latin typeface="Century Gothic"/>
                <a:ea typeface="Century Gothic"/>
                <a:cs typeface="Century Gothic"/>
                <a:sym typeface="Century Gothic"/>
              </a:rPr>
              <a:t>Eigenschappen kaarten en sociale </a:t>
            </a:r>
            <a:r>
              <a:rPr sz="30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sz="3000">
                <a:latin typeface="Century Gothic"/>
                <a:ea typeface="Century Gothic"/>
                <a:cs typeface="Century Gothic"/>
                <a:sym typeface="Century Gothic"/>
              </a:rPr>
              <a:t>netwerken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2000" indent="-76200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>
                <a:latin typeface="Century Gothic"/>
                <a:ea typeface="Century Gothic"/>
                <a:cs typeface="Century Gothic"/>
                <a:sym typeface="Century Gothic"/>
              </a:rPr>
              <a:t>Algoritme</a:t>
            </a:r>
          </a:p>
          <a:p>
            <a:pPr lvl="0" marL="762000" indent="-762000">
              <a:lnSpc>
                <a:spcPct val="90000"/>
              </a:lnSpc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3000">
                <a:latin typeface="Century Gothic"/>
                <a:ea typeface="Century Gothic"/>
                <a:cs typeface="Century Gothic"/>
                <a:sym typeface="Century Gothic"/>
              </a:rPr>
              <a:t>Resultaten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sp>
        <p:nvSpPr>
          <p:cNvPr id="141" name="Shape 141"/>
          <p:cNvSpPr/>
          <p:nvPr>
            <p:ph type="title"/>
          </p:nvPr>
        </p:nvSpPr>
        <p:spPr>
          <a:xfrm>
            <a:off x="971346" y="688708"/>
            <a:ext cx="7201304" cy="888633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822959">
              <a:defRPr sz="387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3870"/>
              <a:t>Voorbeelden Toepasbaarheid</a:t>
            </a:r>
          </a:p>
        </p:txBody>
      </p:sp>
      <p:sp>
        <p:nvSpPr>
          <p:cNvPr id="142" name="Shape 142"/>
          <p:cNvSpPr/>
          <p:nvPr>
            <p:ph type="body" idx="1"/>
          </p:nvPr>
        </p:nvSpPr>
        <p:spPr>
          <a:xfrm>
            <a:off x="714299" y="1352886"/>
            <a:ext cx="7715402" cy="495957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/>
          <a:p>
            <a:pPr lvl="0" marR="5080" indent="12700"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9474" marR="5080" indent="-816972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De frequenties van zendmasten op elkaar afstemmen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565231" marR="5080" indent="-612729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9474" marR="5080" indent="-816972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Voorkomen conflicten in roosters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565231" marR="5080" indent="-612729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9474" marR="5080" indent="-816972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Strategische plaatsing bewakingscamera’s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565231" marR="5080" indent="-612729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9474" marR="5080" indent="-816972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Verdelen vissoorten over aquariums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565231" marR="5080" indent="-612729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9474" marR="5080" indent="-816972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CPU registers toewijzen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565231" marR="5080" indent="-612729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lvl="0" marL="769474" marR="5080" indent="-816972">
              <a:buClr>
                <a:srgbClr val="000000"/>
              </a:buClr>
              <a:buSzPct val="100000"/>
              <a:buFont typeface="Arial"/>
              <a:buChar char="•"/>
              <a:defRPr sz="1800"/>
            </a:pPr>
            <a:r>
              <a:rPr sz="2400">
                <a:latin typeface="Century Gothic"/>
                <a:ea typeface="Century Gothic"/>
                <a:cs typeface="Century Gothic"/>
                <a:sym typeface="Century Gothic"/>
              </a:rPr>
              <a:t>Sudoku’s invullen</a:t>
            </a:r>
          </a:p>
        </p:txBody>
      </p:sp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3432450" y="3125698"/>
            <a:ext cx="2279102" cy="606601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defTabSz="813816">
              <a:defRPr sz="38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3800"/>
              <a:t>Vragen?</a:t>
            </a:r>
          </a:p>
        </p:txBody>
      </p:sp>
      <p:sp>
        <p:nvSpPr>
          <p:cNvPr id="145" name="Shape 145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3330199" y="1250185"/>
            <a:ext cx="2482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600"/>
              <a:t>De Case</a:t>
            </a:r>
          </a:p>
        </p:txBody>
      </p:sp>
      <p:pic>
        <p:nvPicPr>
          <p:cNvPr id="39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3050" y="2501900"/>
            <a:ext cx="4060825" cy="24073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0" name="image5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5000" y="2501900"/>
            <a:ext cx="4417113" cy="240735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hape 41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pic>
        <p:nvPicPr>
          <p:cNvPr id="44" name="image6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62" y="2064437"/>
            <a:ext cx="4336173" cy="3541926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7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63176" y="2118922"/>
            <a:ext cx="4577272" cy="343295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/>
        </p:nvSpPr>
        <p:spPr>
          <a:xfrm>
            <a:off x="3330892" y="581660"/>
            <a:ext cx="248221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46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600"/>
              <a:t>De Case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71346" y="688708"/>
            <a:ext cx="7201304" cy="67711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896111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Grafentheorie</a:t>
            </a:r>
          </a:p>
        </p:txBody>
      </p:sp>
      <p:sp>
        <p:nvSpPr>
          <p:cNvPr id="49" name="Shape 49"/>
          <p:cNvSpPr/>
          <p:nvPr/>
        </p:nvSpPr>
        <p:spPr>
          <a:xfrm>
            <a:off x="1562100" y="2171700"/>
            <a:ext cx="6019800" cy="35052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lvl="0">
              <a:defRPr sz="18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50" name="Shape 50"/>
          <p:cNvSpPr/>
          <p:nvPr/>
        </p:nvSpPr>
        <p:spPr>
          <a:xfrm>
            <a:off x="3651274" y="1629059"/>
            <a:ext cx="184145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r>
              <a:t>Planaire Grafen</a:t>
            </a:r>
          </a:p>
        </p:txBody>
      </p:sp>
      <p:sp>
        <p:nvSpPr>
          <p:cNvPr id="51" name="Shape 51"/>
          <p:cNvSpPr/>
          <p:nvPr/>
        </p:nvSpPr>
        <p:spPr>
          <a:xfrm>
            <a:off x="0" y="6550224"/>
            <a:ext cx="6019800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http://people.hofstra.edu/geotrans/eng/methods/planarnonplanar.html</a:t>
            </a:r>
          </a:p>
        </p:txBody>
      </p:sp>
      <p:sp>
        <p:nvSpPr>
          <p:cNvPr id="52" name="Shape 52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type="title"/>
          </p:nvPr>
        </p:nvSpPr>
        <p:spPr>
          <a:xfrm>
            <a:off x="977698" y="663308"/>
            <a:ext cx="7201304" cy="574677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indent="51433" algn="ctr" defTabSz="740662">
              <a:defRPr sz="37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3700"/>
              <a:t>Grafentheorie</a:t>
            </a:r>
          </a:p>
        </p:txBody>
      </p:sp>
      <p:sp>
        <p:nvSpPr>
          <p:cNvPr id="55" name="Shape 55"/>
          <p:cNvSpPr/>
          <p:nvPr/>
        </p:nvSpPr>
        <p:spPr>
          <a:xfrm>
            <a:off x="4154487" y="1536700"/>
            <a:ext cx="835027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/>
            <a:r>
              <a:t>Cliques</a:t>
            </a:r>
          </a:p>
        </p:txBody>
      </p:sp>
      <p:pic>
        <p:nvPicPr>
          <p:cNvPr id="56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30325" y="2111375"/>
            <a:ext cx="6575425" cy="3919285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hape 57"/>
          <p:cNvSpPr/>
          <p:nvPr/>
        </p:nvSpPr>
        <p:spPr>
          <a:xfrm>
            <a:off x="0" y="6550224"/>
            <a:ext cx="5857875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http://math.stackexchange.com/questions/758263/whats-maximal-clique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Kaart als graaf</a:t>
            </a:r>
          </a:p>
        </p:txBody>
      </p:sp>
      <p:sp>
        <p:nvSpPr>
          <p:cNvPr id="61" name="Shape 61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pic>
        <p:nvPicPr>
          <p:cNvPr id="62" name="image10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00" y="1547847"/>
            <a:ext cx="7731125" cy="4578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  <p:sp>
        <p:nvSpPr>
          <p:cNvPr id="65" name="Shape 65"/>
          <p:cNvSpPr/>
          <p:nvPr>
            <p:ph type="title" idx="4294967295"/>
          </p:nvPr>
        </p:nvSpPr>
        <p:spPr>
          <a:xfrm>
            <a:off x="971346" y="688708"/>
            <a:ext cx="7201304" cy="67711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 defTabSz="896111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De vierkleurenstelling</a:t>
            </a:r>
          </a:p>
        </p:txBody>
      </p:sp>
      <p:pic>
        <p:nvPicPr>
          <p:cNvPr id="66" name="image1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340959"/>
            <a:ext cx="9144000" cy="403698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/>
        </p:nvSpPr>
        <p:spPr>
          <a:xfrm>
            <a:off x="2895550" y="1795390"/>
            <a:ext cx="3352896" cy="288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Kenneth Appel &amp; Wolfgang Haken (1976)</a:t>
            </a:r>
          </a:p>
        </p:txBody>
      </p:sp>
      <p:sp>
        <p:nvSpPr>
          <p:cNvPr id="68" name="Shape 68"/>
          <p:cNvSpPr/>
          <p:nvPr/>
        </p:nvSpPr>
        <p:spPr>
          <a:xfrm>
            <a:off x="111125" y="6377937"/>
            <a:ext cx="8239125" cy="492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400"/>
              <a:t>Appel, K.; Haken, W. Every planar map is four colorable. Part I: Discharging. Illinois J. Math. 21 (1977), no. 3, 429--490. http://projecteuclid.org/euclid.ijm/1256049011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xfrm>
            <a:off x="971346" y="688710"/>
            <a:ext cx="7201304" cy="661720"/>
          </a:xfrm>
          <a:prstGeom prst="rect">
            <a:avLst/>
          </a:prstGeom>
        </p:spPr>
        <p:txBody>
          <a:bodyPr lIns="0" tIns="0" rIns="0" bIns="0">
            <a:normAutofit fontScale="100000" lnSpcReduction="0"/>
          </a:bodyPr>
          <a:lstStyle>
            <a:lvl1pPr algn="ctr">
              <a:defRPr sz="43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 lvl="0">
              <a:defRPr sz="1800"/>
            </a:pPr>
            <a:r>
              <a:rPr sz="4300"/>
              <a:t>Eigenschappen</a:t>
            </a:r>
          </a:p>
        </p:txBody>
      </p:sp>
      <p:graphicFrame>
        <p:nvGraphicFramePr>
          <p:cNvPr id="71" name="Table 71"/>
          <p:cNvGraphicFramePr/>
          <p:nvPr/>
        </p:nvGraphicFramePr>
        <p:xfrm>
          <a:off x="952500" y="2578099"/>
          <a:ext cx="7239000" cy="312003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4571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>
                          <a:sym typeface="Helvetica"/>
                        </a:rPr>
                        <a:t/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Aantal landen/nodes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Land/node met meeste connecties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Grootste Clique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4571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4571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47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8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4571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Landkaart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67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9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4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4571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  <a:tr h="44571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2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11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DAEEF3"/>
                    </a:solidFill>
                  </a:tcPr>
                </a:tc>
              </a:tr>
              <a:tr h="445719">
                <a:tc>
                  <a:txBody>
                    <a:bodyPr/>
                    <a:lstStyle/>
                    <a:p>
                      <a:pPr lvl="0" algn="l"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Sociaal netwerk 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15000"/>
                        </a:lnSpc>
                        <a:defRPr b="0" i="0"/>
                      </a:pPr>
                      <a:r>
                        <a:rPr b="1" i="1" sz="1200">
                          <a:solidFill>
                            <a:srgbClr val="31869B"/>
                          </a:solidFill>
                          <a:latin typeface="Calibri"/>
                          <a:ea typeface="Calibri"/>
                          <a:cs typeface="Calibri"/>
                        </a:rPr>
                        <a:t>3</a:t>
                      </a:r>
                    </a:p>
                  </a:txBody>
                  <a:tcPr marL="91425" marR="91425" marT="91425" marB="91425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72" name="Shape 72"/>
          <p:cNvSpPr/>
          <p:nvPr>
            <p:ph type="sldNum" sz="quarter" idx="2"/>
          </p:nvPr>
        </p:nvSpPr>
        <p:spPr>
          <a:xfrm>
            <a:off x="6583677" y="6377937"/>
            <a:ext cx="2103123" cy="26670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888888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