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0" r:id="rId1"/>
  </p:sldMasterIdLst>
  <p:sldIdLst>
    <p:sldId id="256" r:id="rId2"/>
    <p:sldId id="260" r:id="rId3"/>
    <p:sldId id="259" r:id="rId4"/>
    <p:sldId id="261" r:id="rId5"/>
    <p:sldId id="265" r:id="rId6"/>
    <p:sldId id="263" r:id="rId7"/>
    <p:sldId id="264" r:id="rId8"/>
    <p:sldId id="266" r:id="rId9"/>
    <p:sldId id="267" r:id="rId10"/>
    <p:sldId id="268" r:id="rId11"/>
    <p:sldId id="280" r:id="rId12"/>
    <p:sldId id="279" r:id="rId13"/>
    <p:sldId id="278" r:id="rId14"/>
    <p:sldId id="276" r:id="rId15"/>
    <p:sldId id="277" r:id="rId16"/>
    <p:sldId id="275" r:id="rId17"/>
    <p:sldId id="274" r:id="rId18"/>
    <p:sldId id="273" r:id="rId19"/>
    <p:sldId id="272" r:id="rId20"/>
    <p:sldId id="271" r:id="rId21"/>
    <p:sldId id="270" r:id="rId22"/>
    <p:sldId id="269" r:id="rId23"/>
    <p:sldId id="285" r:id="rId24"/>
    <p:sldId id="284" r:id="rId25"/>
    <p:sldId id="283" r:id="rId26"/>
    <p:sldId id="282" r:id="rId27"/>
    <p:sldId id="281" r:id="rId28"/>
    <p:sldId id="286" r:id="rId29"/>
    <p:sldId id="290" r:id="rId30"/>
    <p:sldId id="289" r:id="rId31"/>
    <p:sldId id="288" r:id="rId32"/>
    <p:sldId id="291" r:id="rId33"/>
    <p:sldId id="287" r:id="rId34"/>
    <p:sldId id="294" r:id="rId35"/>
    <p:sldId id="293" r:id="rId36"/>
    <p:sldId id="292" r:id="rId37"/>
    <p:sldId id="295" r:id="rId38"/>
    <p:sldId id="29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3610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613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7824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2196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2665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5535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695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813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179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143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74132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82434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085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720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94501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2362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6/13/2022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340071"/>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50563" y="994305"/>
            <a:ext cx="10993549" cy="1357009"/>
          </a:xfrm>
        </p:spPr>
        <p:txBody>
          <a:bodyPr>
            <a:normAutofit/>
          </a:bodyPr>
          <a:lstStyle/>
          <a:p>
            <a:r>
              <a:rPr lang="ru-RU" sz="4000" dirty="0" smtClean="0">
                <a:latin typeface="Times New Roman" panose="02020603050405020304" pitchFamily="18" charset="0"/>
                <a:cs typeface="Times New Roman" panose="02020603050405020304" pitchFamily="18" charset="0"/>
              </a:rPr>
              <a:t>Отчёт по лабораторной работе №2</a:t>
            </a:r>
            <a:endParaRPr lang="ru-RU" sz="4000"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581191" y="3335384"/>
            <a:ext cx="3416040" cy="708326"/>
          </a:xfrm>
        </p:spPr>
        <p:txBody>
          <a:bodyPr>
            <a:noAutofit/>
          </a:bodyPr>
          <a:lstStyle/>
          <a:p>
            <a:r>
              <a:rPr lang="ru-RU" sz="1500" dirty="0" smtClean="0">
                <a:solidFill>
                  <a:schemeClr val="tx1"/>
                </a:solidFill>
                <a:latin typeface="Times New Roman" panose="02020603050405020304" pitchFamily="18" charset="0"/>
                <a:cs typeface="Times New Roman" panose="02020603050405020304" pitchFamily="18" charset="0"/>
              </a:rPr>
              <a:t>Подготовила: Грузинова Е.К.</a:t>
            </a:r>
          </a:p>
          <a:p>
            <a:r>
              <a:rPr lang="ru-RU" sz="1500" dirty="0" smtClean="0">
                <a:solidFill>
                  <a:schemeClr val="tx1"/>
                </a:solidFill>
                <a:latin typeface="Times New Roman" panose="02020603050405020304" pitchFamily="18" charset="0"/>
                <a:cs typeface="Times New Roman" panose="02020603050405020304" pitchFamily="18" charset="0"/>
              </a:rPr>
              <a:t>Группа: НКНбд-02-21</a:t>
            </a:r>
            <a:endParaRPr lang="ru-RU" sz="1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966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a:latin typeface="Times New Roman" panose="02020603050405020304" pitchFamily="18" charset="0"/>
                <a:cs typeface="Times New Roman" panose="02020603050405020304" pitchFamily="18" charset="0"/>
              </a:rPr>
              <a:t>3.	Установка </a:t>
            </a:r>
            <a:r>
              <a:rPr lang="en-US" sz="1500" dirty="0" err="1">
                <a:latin typeface="Times New Roman" panose="02020603050405020304" pitchFamily="18" charset="0"/>
                <a:cs typeface="Times New Roman" panose="02020603050405020304" pitchFamily="18" charset="0"/>
              </a:rPr>
              <a:t>git</a:t>
            </a:r>
            <a:r>
              <a:rPr lang="en-US" sz="1500" dirty="0">
                <a:latin typeface="Times New Roman" panose="02020603050405020304" pitchFamily="18" charset="0"/>
                <a:cs typeface="Times New Roman" panose="02020603050405020304" pitchFamily="18" charset="0"/>
              </a:rPr>
              <a:t>-flow </a:t>
            </a:r>
            <a:r>
              <a:rPr lang="ru-RU" sz="1500" dirty="0">
                <a:latin typeface="Times New Roman" panose="02020603050405020304" pitchFamily="18" charset="0"/>
                <a:cs typeface="Times New Roman" panose="02020603050405020304" pitchFamily="18" charset="0"/>
              </a:rPr>
              <a:t>в </a:t>
            </a:r>
            <a:r>
              <a:rPr lang="en-US" sz="1500" dirty="0">
                <a:latin typeface="Times New Roman" panose="02020603050405020304" pitchFamily="18" charset="0"/>
                <a:cs typeface="Times New Roman" panose="02020603050405020304" pitchFamily="18" charset="0"/>
              </a:rPr>
              <a:t>Fedora Linux</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pic>
        <p:nvPicPr>
          <p:cNvPr id="6" name="Объект 5"/>
          <p:cNvPicPr>
            <a:picLocks noGrp="1" noChangeAspect="1"/>
          </p:cNvPicPr>
          <p:nvPr>
            <p:ph idx="1"/>
          </p:nvPr>
        </p:nvPicPr>
        <p:blipFill>
          <a:blip r:embed="rId2"/>
          <a:stretch>
            <a:fillRect/>
          </a:stretch>
        </p:blipFill>
        <p:spPr>
          <a:xfrm>
            <a:off x="6323013" y="2657938"/>
            <a:ext cx="5181600" cy="991262"/>
          </a:xfrm>
          <a:prstGeom prst="rect">
            <a:avLst/>
          </a:prstGeom>
        </p:spPr>
      </p:pic>
      <p:sp>
        <p:nvSpPr>
          <p:cNvPr id="7" name="TextBox 6"/>
          <p:cNvSpPr txBox="1"/>
          <p:nvPr/>
        </p:nvSpPr>
        <p:spPr>
          <a:xfrm>
            <a:off x="6323013" y="4089899"/>
            <a:ext cx="5181600" cy="600164"/>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Рис.5. </a:t>
            </a:r>
            <a:r>
              <a:rPr lang="en-US" sz="1500" dirty="0" err="1">
                <a:latin typeface="Times New Roman" panose="02020603050405020304" pitchFamily="18" charset="0"/>
                <a:cs typeface="Times New Roman" panose="02020603050405020304" pitchFamily="18" charset="0"/>
              </a:rPr>
              <a:t>Git</a:t>
            </a:r>
            <a:r>
              <a:rPr lang="en-US" sz="1500" dirty="0">
                <a:latin typeface="Times New Roman" panose="02020603050405020304" pitchFamily="18" charset="0"/>
                <a:cs typeface="Times New Roman" panose="02020603050405020304" pitchFamily="18" charset="0"/>
              </a:rPr>
              <a:t>-flow </a:t>
            </a:r>
            <a:r>
              <a:rPr lang="ru-RU" sz="1500" dirty="0">
                <a:latin typeface="Times New Roman" panose="02020603050405020304" pitchFamily="18" charset="0"/>
                <a:cs typeface="Times New Roman" panose="02020603050405020304" pitchFamily="18" charset="0"/>
              </a:rPr>
              <a:t>успешно </a:t>
            </a:r>
            <a:r>
              <a:rPr lang="ru-RU" sz="1500" dirty="0" smtClean="0">
                <a:latin typeface="Times New Roman" panose="02020603050405020304" pitchFamily="18" charset="0"/>
                <a:cs typeface="Times New Roman" panose="02020603050405020304" pitchFamily="18" charset="0"/>
              </a:rPr>
              <a:t>установлен</a:t>
            </a:r>
            <a:r>
              <a:rPr lang="ru-RU" sz="1500" dirty="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536896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a:latin typeface="Times New Roman" panose="02020603050405020304" pitchFamily="18" charset="0"/>
                <a:cs typeface="Times New Roman" panose="02020603050405020304" pitchFamily="18" charset="0"/>
              </a:rPr>
              <a:t>4.	Установка </a:t>
            </a:r>
            <a:r>
              <a:rPr lang="ru-RU" sz="1500" dirty="0" err="1">
                <a:latin typeface="Times New Roman" panose="02020603050405020304" pitchFamily="18" charset="0"/>
                <a:cs typeface="Times New Roman" panose="02020603050405020304" pitchFamily="18" charset="0"/>
              </a:rPr>
              <a:t>gh</a:t>
            </a:r>
            <a:r>
              <a:rPr lang="ru-RU" sz="1500" dirty="0">
                <a:latin typeface="Times New Roman" panose="02020603050405020304" pitchFamily="18" charset="0"/>
                <a:cs typeface="Times New Roman" panose="02020603050405020304" pitchFamily="18" charset="0"/>
              </a:rPr>
              <a:t> в </a:t>
            </a:r>
            <a:r>
              <a:rPr lang="ru-RU" sz="1500" dirty="0" err="1">
                <a:latin typeface="Times New Roman" panose="02020603050405020304" pitchFamily="18" charset="0"/>
                <a:cs typeface="Times New Roman" panose="02020603050405020304" pitchFamily="18" charset="0"/>
              </a:rPr>
              <a:t>Fedora</a:t>
            </a:r>
            <a:r>
              <a:rPr lang="ru-RU" sz="1500" dirty="0">
                <a:latin typeface="Times New Roman" panose="02020603050405020304" pitchFamily="18" charset="0"/>
                <a:cs typeface="Times New Roman" panose="02020603050405020304" pitchFamily="18" charset="0"/>
              </a:rPr>
              <a:t> </a:t>
            </a:r>
            <a:r>
              <a:rPr lang="ru-RU" sz="1500" dirty="0" err="1">
                <a:latin typeface="Times New Roman" panose="02020603050405020304" pitchFamily="18" charset="0"/>
                <a:cs typeface="Times New Roman" panose="02020603050405020304" pitchFamily="18" charset="0"/>
              </a:rPr>
              <a:t>Linux</a:t>
            </a:r>
            <a:r>
              <a:rPr lang="ru-RU" sz="1500" dirty="0">
                <a:latin typeface="Times New Roman" panose="02020603050405020304" pitchFamily="18" charset="0"/>
                <a:cs typeface="Times New Roman" panose="02020603050405020304" pitchFamily="18" charset="0"/>
              </a:rPr>
              <a:t>. </a:t>
            </a:r>
          </a:p>
        </p:txBody>
      </p:sp>
      <p:pic>
        <p:nvPicPr>
          <p:cNvPr id="5" name="Объект 4"/>
          <p:cNvPicPr>
            <a:picLocks noGrp="1" noChangeAspect="1"/>
          </p:cNvPicPr>
          <p:nvPr>
            <p:ph idx="1"/>
          </p:nvPr>
        </p:nvPicPr>
        <p:blipFill>
          <a:blip r:embed="rId2"/>
          <a:stretch>
            <a:fillRect/>
          </a:stretch>
        </p:blipFill>
        <p:spPr>
          <a:xfrm>
            <a:off x="6323013" y="2696857"/>
            <a:ext cx="5181600" cy="913423"/>
          </a:xfrm>
          <a:prstGeom prst="rect">
            <a:avLst/>
          </a:prstGeom>
        </p:spPr>
      </p:pic>
      <p:sp>
        <p:nvSpPr>
          <p:cNvPr id="6" name="TextBox 5"/>
          <p:cNvSpPr txBox="1"/>
          <p:nvPr/>
        </p:nvSpPr>
        <p:spPr>
          <a:xfrm>
            <a:off x="6323013" y="4089899"/>
            <a:ext cx="5181600" cy="600164"/>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Рис.6. Команда для установки </a:t>
            </a:r>
            <a:r>
              <a:rPr lang="ru-RU" sz="1500" dirty="0" err="1">
                <a:latin typeface="Times New Roman" panose="02020603050405020304" pitchFamily="18" charset="0"/>
                <a:cs typeface="Times New Roman" panose="02020603050405020304" pitchFamily="18" charset="0"/>
              </a:rPr>
              <a:t>gh</a:t>
            </a:r>
            <a:r>
              <a:rPr lang="ru-RU" sz="1500" dirty="0">
                <a:latin typeface="Times New Roman" panose="02020603050405020304" pitchFamily="18" charset="0"/>
                <a:cs typeface="Times New Roman" panose="02020603050405020304" pitchFamily="18" charset="0"/>
              </a:rPr>
              <a:t> в </a:t>
            </a:r>
            <a:r>
              <a:rPr lang="ru-RU" sz="1500" dirty="0" err="1">
                <a:latin typeface="Times New Roman" panose="02020603050405020304" pitchFamily="18" charset="0"/>
                <a:cs typeface="Times New Roman" panose="02020603050405020304" pitchFamily="18" charset="0"/>
              </a:rPr>
              <a:t>Fedora</a:t>
            </a:r>
            <a:r>
              <a:rPr lang="ru-RU" sz="1500" dirty="0">
                <a:latin typeface="Times New Roman" panose="02020603050405020304" pitchFamily="18" charset="0"/>
                <a:cs typeface="Times New Roman" panose="02020603050405020304" pitchFamily="18" charset="0"/>
              </a:rPr>
              <a:t> </a:t>
            </a:r>
            <a:r>
              <a:rPr lang="ru-RU" sz="1500" dirty="0" err="1" smtClean="0">
                <a:latin typeface="Times New Roman" panose="02020603050405020304" pitchFamily="18" charset="0"/>
                <a:cs typeface="Times New Roman" panose="02020603050405020304" pitchFamily="18" charset="0"/>
              </a:rPr>
              <a:t>Linux</a:t>
            </a:r>
            <a:r>
              <a:rPr lang="ru-RU" sz="1500" dirty="0" smtClean="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2608962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normAutofit/>
          </a:bodyPr>
          <a:lstStyle/>
          <a:p>
            <a:r>
              <a:rPr lang="ru-RU" sz="1500" dirty="0">
                <a:latin typeface="Times New Roman" panose="02020603050405020304" pitchFamily="18" charset="0"/>
                <a:cs typeface="Times New Roman" panose="02020603050405020304" pitchFamily="18" charset="0"/>
              </a:rPr>
              <a:t>5.	Базовая настройка </a:t>
            </a:r>
            <a:r>
              <a:rPr lang="en-US" sz="1500" dirty="0" err="1">
                <a:latin typeface="Times New Roman" panose="02020603050405020304" pitchFamily="18" charset="0"/>
                <a:cs typeface="Times New Roman" panose="02020603050405020304" pitchFamily="18" charset="0"/>
              </a:rPr>
              <a:t>git</a:t>
            </a:r>
            <a:r>
              <a:rPr lang="en-US" sz="1500" dirty="0">
                <a:latin typeface="Times New Roman" panose="02020603050405020304" pitchFamily="18" charset="0"/>
                <a:cs typeface="Times New Roman" panose="02020603050405020304" pitchFamily="18" charset="0"/>
              </a:rPr>
              <a:t>.</a:t>
            </a:r>
            <a:r>
              <a:rPr lang="ru-RU" sz="1500" dirty="0" smtClean="0">
                <a:latin typeface="Times New Roman" panose="02020603050405020304" pitchFamily="18" charset="0"/>
                <a:cs typeface="Times New Roman" panose="02020603050405020304" pitchFamily="18" charset="0"/>
              </a:rPr>
              <a:t>. </a:t>
            </a:r>
            <a:endParaRPr lang="ru-RU" sz="1500" dirty="0">
              <a:latin typeface="Times New Roman" panose="02020603050405020304" pitchFamily="18" charset="0"/>
              <a:cs typeface="Times New Roman" panose="02020603050405020304" pitchFamily="18" charset="0"/>
            </a:endParaRPr>
          </a:p>
        </p:txBody>
      </p:sp>
      <p:pic>
        <p:nvPicPr>
          <p:cNvPr id="5" name="Объект 4"/>
          <p:cNvPicPr>
            <a:picLocks noGrp="1" noChangeAspect="1"/>
          </p:cNvPicPr>
          <p:nvPr>
            <p:ph idx="1"/>
          </p:nvPr>
        </p:nvPicPr>
        <p:blipFill>
          <a:blip r:embed="rId2"/>
          <a:stretch>
            <a:fillRect/>
          </a:stretch>
        </p:blipFill>
        <p:spPr>
          <a:xfrm>
            <a:off x="6323013" y="3023231"/>
            <a:ext cx="5181600" cy="260676"/>
          </a:xfrm>
          <a:prstGeom prst="rect">
            <a:avLst/>
          </a:prstGeom>
        </p:spPr>
      </p:pic>
      <p:sp>
        <p:nvSpPr>
          <p:cNvPr id="6" name="TextBox 5"/>
          <p:cNvSpPr txBox="1"/>
          <p:nvPr/>
        </p:nvSpPr>
        <p:spPr>
          <a:xfrm>
            <a:off x="6323013" y="4089899"/>
            <a:ext cx="5181600" cy="600164"/>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Рис.7. Установка имени и </a:t>
            </a:r>
            <a:r>
              <a:rPr lang="ru-RU" sz="1500" dirty="0" err="1">
                <a:latin typeface="Times New Roman" panose="02020603050405020304" pitchFamily="18" charset="0"/>
                <a:cs typeface="Times New Roman" panose="02020603050405020304" pitchFamily="18" charset="0"/>
              </a:rPr>
              <a:t>email</a:t>
            </a:r>
            <a:r>
              <a:rPr lang="ru-RU" sz="1500" dirty="0">
                <a:latin typeface="Times New Roman" panose="02020603050405020304" pitchFamily="18" charset="0"/>
                <a:cs typeface="Times New Roman" panose="02020603050405020304" pitchFamily="18" charset="0"/>
              </a:rPr>
              <a:t> владельца </a:t>
            </a:r>
            <a:r>
              <a:rPr lang="ru-RU" sz="1500" dirty="0" err="1">
                <a:latin typeface="Times New Roman" panose="02020603050405020304" pitchFamily="18" charset="0"/>
                <a:cs typeface="Times New Roman" panose="02020603050405020304" pitchFamily="18" charset="0"/>
              </a:rPr>
              <a:t>репозитория</a:t>
            </a:r>
            <a:r>
              <a:rPr lang="ru-RU" sz="1500" dirty="0" smtClean="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1720770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normAutofit/>
          </a:bodyPr>
          <a:lstStyle/>
          <a:p>
            <a:r>
              <a:rPr lang="ru-RU" sz="1500" dirty="0">
                <a:latin typeface="Times New Roman" panose="02020603050405020304" pitchFamily="18" charset="0"/>
                <a:cs typeface="Times New Roman" panose="02020603050405020304" pitchFamily="18" charset="0"/>
              </a:rPr>
              <a:t>5.	Базовая настройка </a:t>
            </a:r>
            <a:r>
              <a:rPr lang="en-US" sz="1500" dirty="0" err="1">
                <a:latin typeface="Times New Roman" panose="02020603050405020304" pitchFamily="18" charset="0"/>
                <a:cs typeface="Times New Roman" panose="02020603050405020304" pitchFamily="18" charset="0"/>
              </a:rPr>
              <a:t>git</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p:txBody>
      </p:sp>
      <p:pic>
        <p:nvPicPr>
          <p:cNvPr id="5" name="Объект 4"/>
          <p:cNvPicPr>
            <a:picLocks noGrp="1" noChangeAspect="1"/>
          </p:cNvPicPr>
          <p:nvPr>
            <p:ph idx="1"/>
          </p:nvPr>
        </p:nvPicPr>
        <p:blipFill>
          <a:blip r:embed="rId2"/>
          <a:stretch>
            <a:fillRect/>
          </a:stretch>
        </p:blipFill>
        <p:spPr>
          <a:xfrm>
            <a:off x="6323013" y="3047877"/>
            <a:ext cx="5181600" cy="211383"/>
          </a:xfrm>
          <a:prstGeom prst="rect">
            <a:avLst/>
          </a:prstGeom>
        </p:spPr>
      </p:pic>
      <p:sp>
        <p:nvSpPr>
          <p:cNvPr id="6" name="TextBox 5"/>
          <p:cNvSpPr txBox="1"/>
          <p:nvPr/>
        </p:nvSpPr>
        <p:spPr>
          <a:xfrm>
            <a:off x="6323013" y="4089899"/>
            <a:ext cx="5181600" cy="600164"/>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Рис.8. Настройка utf-8 в выводе сообщений </a:t>
            </a:r>
            <a:r>
              <a:rPr lang="ru-RU" sz="1500" dirty="0" err="1">
                <a:latin typeface="Times New Roman" panose="02020603050405020304" pitchFamily="18" charset="0"/>
                <a:cs typeface="Times New Roman" panose="02020603050405020304" pitchFamily="18" charset="0"/>
              </a:rPr>
              <a:t>git</a:t>
            </a:r>
            <a:r>
              <a:rPr lang="ru-RU" sz="1500" dirty="0" smtClean="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2817585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a:latin typeface="Times New Roman" panose="02020603050405020304" pitchFamily="18" charset="0"/>
                <a:cs typeface="Times New Roman" panose="02020603050405020304" pitchFamily="18" charset="0"/>
              </a:rPr>
              <a:t>5.	Базовая настройка </a:t>
            </a:r>
            <a:r>
              <a:rPr lang="en-US" sz="1500" dirty="0" err="1">
                <a:latin typeface="Times New Roman" panose="02020603050405020304" pitchFamily="18" charset="0"/>
                <a:cs typeface="Times New Roman" panose="02020603050405020304" pitchFamily="18" charset="0"/>
              </a:rPr>
              <a:t>git</a:t>
            </a:r>
            <a:r>
              <a:rPr lang="en-US" sz="1500" dirty="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p:txBody>
      </p:sp>
      <p:pic>
        <p:nvPicPr>
          <p:cNvPr id="5" name="Объект 4"/>
          <p:cNvPicPr>
            <a:picLocks noGrp="1" noChangeAspect="1"/>
          </p:cNvPicPr>
          <p:nvPr>
            <p:ph idx="1"/>
          </p:nvPr>
        </p:nvPicPr>
        <p:blipFill>
          <a:blip r:embed="rId2"/>
          <a:stretch>
            <a:fillRect/>
          </a:stretch>
        </p:blipFill>
        <p:spPr>
          <a:xfrm>
            <a:off x="6323013" y="3077632"/>
            <a:ext cx="5181600" cy="151874"/>
          </a:xfrm>
          <a:prstGeom prst="rect">
            <a:avLst/>
          </a:prstGeom>
        </p:spPr>
      </p:pic>
      <p:sp>
        <p:nvSpPr>
          <p:cNvPr id="6" name="TextBox 5"/>
          <p:cNvSpPr txBox="1"/>
          <p:nvPr/>
        </p:nvSpPr>
        <p:spPr>
          <a:xfrm>
            <a:off x="6323013" y="4089899"/>
            <a:ext cx="5181600" cy="600164"/>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Рис.9. Установка имени начальной ветки </a:t>
            </a:r>
            <a:r>
              <a:rPr lang="ru-RU" sz="1500" dirty="0" err="1" smtClean="0">
                <a:latin typeface="Times New Roman" panose="02020603050405020304" pitchFamily="18" charset="0"/>
                <a:cs typeface="Times New Roman" panose="02020603050405020304" pitchFamily="18" charset="0"/>
              </a:rPr>
              <a:t>master</a:t>
            </a:r>
            <a:r>
              <a:rPr lang="ru-RU" sz="1500" dirty="0" smtClean="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3451582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a:latin typeface="Times New Roman" panose="02020603050405020304" pitchFamily="18" charset="0"/>
                <a:cs typeface="Times New Roman" panose="02020603050405020304" pitchFamily="18" charset="0"/>
              </a:rPr>
              <a:t>5.	Базовая настройка </a:t>
            </a:r>
            <a:r>
              <a:rPr lang="en-US" sz="1500" dirty="0" err="1">
                <a:latin typeface="Times New Roman" panose="02020603050405020304" pitchFamily="18" charset="0"/>
                <a:cs typeface="Times New Roman" panose="02020603050405020304" pitchFamily="18" charset="0"/>
              </a:rPr>
              <a:t>git</a:t>
            </a:r>
            <a:r>
              <a:rPr lang="en-US" sz="1500" dirty="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p:txBody>
      </p:sp>
      <p:pic>
        <p:nvPicPr>
          <p:cNvPr id="5" name="Объект 4"/>
          <p:cNvPicPr>
            <a:picLocks noGrp="1" noChangeAspect="1"/>
          </p:cNvPicPr>
          <p:nvPr>
            <p:ph idx="1"/>
          </p:nvPr>
        </p:nvPicPr>
        <p:blipFill>
          <a:blip r:embed="rId2"/>
          <a:stretch>
            <a:fillRect/>
          </a:stretch>
        </p:blipFill>
        <p:spPr>
          <a:xfrm>
            <a:off x="6359367" y="3065169"/>
            <a:ext cx="5108891" cy="176799"/>
          </a:xfrm>
          <a:prstGeom prst="rect">
            <a:avLst/>
          </a:prstGeom>
        </p:spPr>
      </p:pic>
      <p:sp>
        <p:nvSpPr>
          <p:cNvPr id="6" name="TextBox 5"/>
          <p:cNvSpPr txBox="1"/>
          <p:nvPr/>
        </p:nvSpPr>
        <p:spPr>
          <a:xfrm>
            <a:off x="6323013" y="4089899"/>
            <a:ext cx="5181600" cy="600164"/>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Рис.10. Регулирование параметра </a:t>
            </a:r>
            <a:r>
              <a:rPr lang="en-US" sz="1500" dirty="0" err="1">
                <a:latin typeface="Times New Roman" panose="02020603050405020304" pitchFamily="18" charset="0"/>
                <a:cs typeface="Times New Roman" panose="02020603050405020304" pitchFamily="18" charset="0"/>
              </a:rPr>
              <a:t>autocrlf</a:t>
            </a:r>
            <a:r>
              <a:rPr lang="ru-RU" sz="1500" dirty="0" smtClean="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2665558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a:latin typeface="Times New Roman" panose="02020603050405020304" pitchFamily="18" charset="0"/>
                <a:cs typeface="Times New Roman" panose="02020603050405020304" pitchFamily="18" charset="0"/>
              </a:rPr>
              <a:t>5.	Базовая настройка </a:t>
            </a:r>
            <a:r>
              <a:rPr lang="en-US" sz="1500" dirty="0" err="1">
                <a:latin typeface="Times New Roman" panose="02020603050405020304" pitchFamily="18" charset="0"/>
                <a:cs typeface="Times New Roman" panose="02020603050405020304" pitchFamily="18" charset="0"/>
              </a:rPr>
              <a:t>git</a:t>
            </a:r>
            <a:r>
              <a:rPr lang="en-US" sz="1500" dirty="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p:txBody>
      </p:sp>
      <p:pic>
        <p:nvPicPr>
          <p:cNvPr id="5" name="Объект 4"/>
          <p:cNvPicPr>
            <a:picLocks noGrp="1" noChangeAspect="1"/>
          </p:cNvPicPr>
          <p:nvPr>
            <p:ph idx="1"/>
          </p:nvPr>
        </p:nvPicPr>
        <p:blipFill>
          <a:blip r:embed="rId2"/>
          <a:stretch>
            <a:fillRect/>
          </a:stretch>
        </p:blipFill>
        <p:spPr>
          <a:xfrm>
            <a:off x="6380705" y="3077362"/>
            <a:ext cx="5066215" cy="152413"/>
          </a:xfrm>
          <a:prstGeom prst="rect">
            <a:avLst/>
          </a:prstGeom>
        </p:spPr>
      </p:pic>
      <p:sp>
        <p:nvSpPr>
          <p:cNvPr id="6" name="TextBox 5"/>
          <p:cNvSpPr txBox="1"/>
          <p:nvPr/>
        </p:nvSpPr>
        <p:spPr>
          <a:xfrm>
            <a:off x="6323013" y="4089899"/>
            <a:ext cx="5181600" cy="600164"/>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Рис.11. Регулирование параметра </a:t>
            </a:r>
            <a:r>
              <a:rPr lang="en-US" sz="1500" dirty="0" err="1">
                <a:latin typeface="Times New Roman" panose="02020603050405020304" pitchFamily="18" charset="0"/>
                <a:cs typeface="Times New Roman" panose="02020603050405020304" pitchFamily="18" charset="0"/>
              </a:rPr>
              <a:t>safecrlf</a:t>
            </a:r>
            <a:r>
              <a:rPr lang="ru-RU" sz="1500" dirty="0" smtClean="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387483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a:latin typeface="Times New Roman" panose="02020603050405020304" pitchFamily="18" charset="0"/>
                <a:cs typeface="Times New Roman" panose="02020603050405020304" pitchFamily="18" charset="0"/>
              </a:rPr>
              <a:t>6.	Создайте ключи </a:t>
            </a:r>
            <a:r>
              <a:rPr lang="en-US" sz="1500" dirty="0" err="1">
                <a:latin typeface="Times New Roman" panose="02020603050405020304" pitchFamily="18" charset="0"/>
                <a:cs typeface="Times New Roman" panose="02020603050405020304" pitchFamily="18" charset="0"/>
              </a:rPr>
              <a:t>ssh</a:t>
            </a:r>
            <a:r>
              <a:rPr lang="en-US" sz="1500" dirty="0">
                <a:latin typeface="Times New Roman" panose="02020603050405020304" pitchFamily="18" charset="0"/>
                <a:cs typeface="Times New Roman" panose="02020603050405020304" pitchFamily="18" charset="0"/>
              </a:rPr>
              <a:t>.</a:t>
            </a:r>
            <a:r>
              <a:rPr lang="ru-RU" sz="1500" dirty="0" smtClean="0">
                <a:latin typeface="Times New Roman" panose="02020603050405020304" pitchFamily="18" charset="0"/>
                <a:cs typeface="Times New Roman" panose="02020603050405020304" pitchFamily="18" charset="0"/>
              </a:rPr>
              <a:t>. </a:t>
            </a:r>
            <a:endParaRPr lang="ru-RU" sz="1500" dirty="0">
              <a:latin typeface="Times New Roman" panose="02020603050405020304" pitchFamily="18" charset="0"/>
              <a:cs typeface="Times New Roman" panose="02020603050405020304" pitchFamily="18" charset="0"/>
            </a:endParaRPr>
          </a:p>
        </p:txBody>
      </p:sp>
      <p:pic>
        <p:nvPicPr>
          <p:cNvPr id="5" name="Объект 4"/>
          <p:cNvPicPr>
            <a:picLocks noGrp="1" noChangeAspect="1"/>
          </p:cNvPicPr>
          <p:nvPr>
            <p:ph idx="1"/>
          </p:nvPr>
        </p:nvPicPr>
        <p:blipFill>
          <a:blip r:embed="rId2"/>
          <a:stretch>
            <a:fillRect/>
          </a:stretch>
        </p:blipFill>
        <p:spPr>
          <a:xfrm>
            <a:off x="6323013" y="1629813"/>
            <a:ext cx="5181600" cy="3047511"/>
          </a:xfrm>
          <a:prstGeom prst="rect">
            <a:avLst/>
          </a:prstGeom>
        </p:spPr>
      </p:pic>
      <p:sp>
        <p:nvSpPr>
          <p:cNvPr id="6" name="TextBox 5"/>
          <p:cNvSpPr txBox="1"/>
          <p:nvPr/>
        </p:nvSpPr>
        <p:spPr>
          <a:xfrm>
            <a:off x="6323013" y="4804274"/>
            <a:ext cx="5181600" cy="830997"/>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Рис.12. Создание ключа </a:t>
            </a:r>
            <a:r>
              <a:rPr lang="ru-RU" sz="1500" dirty="0" err="1">
                <a:latin typeface="Times New Roman" panose="02020603050405020304" pitchFamily="18" charset="0"/>
                <a:cs typeface="Times New Roman" panose="02020603050405020304" pitchFamily="18" charset="0"/>
              </a:rPr>
              <a:t>ssh</a:t>
            </a:r>
            <a:r>
              <a:rPr lang="ru-RU" sz="1500" dirty="0">
                <a:latin typeface="Times New Roman" panose="02020603050405020304" pitchFamily="18" charset="0"/>
                <a:cs typeface="Times New Roman" panose="02020603050405020304" pitchFamily="18" charset="0"/>
              </a:rPr>
              <a:t> по алгоритму </a:t>
            </a:r>
            <a:r>
              <a:rPr lang="ru-RU" sz="1500" dirty="0" err="1">
                <a:latin typeface="Times New Roman" panose="02020603050405020304" pitchFamily="18" charset="0"/>
                <a:cs typeface="Times New Roman" panose="02020603050405020304" pitchFamily="18" charset="0"/>
              </a:rPr>
              <a:t>rsa</a:t>
            </a:r>
            <a:r>
              <a:rPr lang="ru-RU" sz="1500" dirty="0">
                <a:latin typeface="Times New Roman" panose="02020603050405020304" pitchFamily="18" charset="0"/>
                <a:cs typeface="Times New Roman" panose="02020603050405020304" pitchFamily="18" charset="0"/>
              </a:rPr>
              <a:t> с </a:t>
            </a:r>
            <a:r>
              <a:rPr lang="ru-RU" sz="1500" dirty="0" err="1">
                <a:latin typeface="Times New Roman" panose="02020603050405020304" pitchFamily="18" charset="0"/>
                <a:cs typeface="Times New Roman" panose="02020603050405020304" pitchFamily="18" charset="0"/>
              </a:rPr>
              <a:t>ключём</a:t>
            </a:r>
            <a:r>
              <a:rPr lang="ru-RU" sz="1500" dirty="0">
                <a:latin typeface="Times New Roman" panose="02020603050405020304" pitchFamily="18" charset="0"/>
                <a:cs typeface="Times New Roman" panose="02020603050405020304" pitchFamily="18" charset="0"/>
              </a:rPr>
              <a:t> размером 4096 бит</a:t>
            </a:r>
            <a:r>
              <a:rPr lang="ru-RU" sz="1500" dirty="0" smtClean="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3566338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a:latin typeface="Times New Roman" panose="02020603050405020304" pitchFamily="18" charset="0"/>
                <a:cs typeface="Times New Roman" panose="02020603050405020304" pitchFamily="18" charset="0"/>
              </a:rPr>
              <a:t>6.	Создайте ключи </a:t>
            </a:r>
            <a:r>
              <a:rPr lang="en-US" sz="1500" dirty="0" err="1">
                <a:latin typeface="Times New Roman" panose="02020603050405020304" pitchFamily="18" charset="0"/>
                <a:cs typeface="Times New Roman" panose="02020603050405020304" pitchFamily="18" charset="0"/>
              </a:rPr>
              <a:t>ssh</a:t>
            </a:r>
            <a:r>
              <a:rPr lang="en-US" sz="1500" dirty="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p:txBody>
      </p:sp>
      <p:pic>
        <p:nvPicPr>
          <p:cNvPr id="5" name="Объект 4"/>
          <p:cNvPicPr>
            <a:picLocks noGrp="1" noChangeAspect="1"/>
          </p:cNvPicPr>
          <p:nvPr>
            <p:ph idx="1"/>
          </p:nvPr>
        </p:nvPicPr>
        <p:blipFill>
          <a:blip r:embed="rId2"/>
          <a:stretch>
            <a:fillRect/>
          </a:stretch>
        </p:blipFill>
        <p:spPr>
          <a:xfrm>
            <a:off x="6323013" y="1829106"/>
            <a:ext cx="5181600" cy="2648926"/>
          </a:xfrm>
          <a:prstGeom prst="rect">
            <a:avLst/>
          </a:prstGeom>
        </p:spPr>
      </p:pic>
      <p:sp>
        <p:nvSpPr>
          <p:cNvPr id="7" name="TextBox 6"/>
          <p:cNvSpPr txBox="1"/>
          <p:nvPr/>
        </p:nvSpPr>
        <p:spPr>
          <a:xfrm>
            <a:off x="6323013" y="4704262"/>
            <a:ext cx="5181600" cy="600164"/>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Рис.13. Создание ключа </a:t>
            </a:r>
            <a:r>
              <a:rPr lang="ru-RU" sz="1500" dirty="0" err="1">
                <a:latin typeface="Times New Roman" panose="02020603050405020304" pitchFamily="18" charset="0"/>
                <a:cs typeface="Times New Roman" panose="02020603050405020304" pitchFamily="18" charset="0"/>
              </a:rPr>
              <a:t>ssh</a:t>
            </a:r>
            <a:r>
              <a:rPr lang="ru-RU" sz="1500" dirty="0">
                <a:latin typeface="Times New Roman" panose="02020603050405020304" pitchFamily="18" charset="0"/>
                <a:cs typeface="Times New Roman" panose="02020603050405020304" pitchFamily="18" charset="0"/>
              </a:rPr>
              <a:t> по алгоритму </a:t>
            </a:r>
            <a:r>
              <a:rPr lang="ru-RU" sz="1500" dirty="0" smtClean="0">
                <a:latin typeface="Times New Roman" panose="02020603050405020304" pitchFamily="18" charset="0"/>
                <a:cs typeface="Times New Roman" panose="02020603050405020304" pitchFamily="18" charset="0"/>
              </a:rPr>
              <a:t>ed25519.</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41800711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a:latin typeface="Times New Roman" panose="02020603050405020304" pitchFamily="18" charset="0"/>
                <a:cs typeface="Times New Roman" panose="02020603050405020304" pitchFamily="18" charset="0"/>
              </a:rPr>
              <a:t>7.	Создайте ключи </a:t>
            </a:r>
            <a:r>
              <a:rPr lang="en-US" sz="1500" dirty="0" err="1">
                <a:latin typeface="Times New Roman" panose="02020603050405020304" pitchFamily="18" charset="0"/>
                <a:cs typeface="Times New Roman" panose="02020603050405020304" pitchFamily="18" charset="0"/>
              </a:rPr>
              <a:t>pgp</a:t>
            </a:r>
            <a:r>
              <a:rPr lang="en-US" sz="1500" dirty="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p:txBody>
      </p:sp>
      <p:pic>
        <p:nvPicPr>
          <p:cNvPr id="5" name="Объект 4"/>
          <p:cNvPicPr>
            <a:picLocks noGrp="1" noChangeAspect="1"/>
          </p:cNvPicPr>
          <p:nvPr>
            <p:ph idx="1"/>
          </p:nvPr>
        </p:nvPicPr>
        <p:blipFill>
          <a:blip r:embed="rId2"/>
          <a:stretch>
            <a:fillRect/>
          </a:stretch>
        </p:blipFill>
        <p:spPr>
          <a:xfrm>
            <a:off x="6323013" y="2784709"/>
            <a:ext cx="5181600" cy="737719"/>
          </a:xfrm>
          <a:prstGeom prst="rect">
            <a:avLst/>
          </a:prstGeom>
        </p:spPr>
      </p:pic>
      <p:sp>
        <p:nvSpPr>
          <p:cNvPr id="7" name="TextBox 6"/>
          <p:cNvSpPr txBox="1"/>
          <p:nvPr/>
        </p:nvSpPr>
        <p:spPr>
          <a:xfrm>
            <a:off x="6323013" y="4089899"/>
            <a:ext cx="5181600" cy="600164"/>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Рис.14. Генерация ключа </a:t>
            </a:r>
            <a:r>
              <a:rPr lang="en-US" sz="1500" dirty="0" err="1" smtClean="0">
                <a:latin typeface="Times New Roman" panose="02020603050405020304" pitchFamily="18" charset="0"/>
                <a:cs typeface="Times New Roman" panose="02020603050405020304" pitchFamily="18" charset="0"/>
              </a:rPr>
              <a:t>pgp</a:t>
            </a:r>
            <a:r>
              <a:rPr lang="ru-RU" sz="1500" dirty="0" smtClean="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1781875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1467" y="3043910"/>
            <a:ext cx="11029615" cy="1497507"/>
          </a:xfrm>
        </p:spPr>
        <p:txBody>
          <a:bodyPr>
            <a:normAutofit/>
          </a:bodyPr>
          <a:lstStyle/>
          <a:p>
            <a:r>
              <a:rPr lang="ru-RU" sz="4000" cap="none" dirty="0" smtClean="0">
                <a:latin typeface="Times New Roman" panose="02020603050405020304" pitchFamily="18" charset="0"/>
                <a:cs typeface="Times New Roman" panose="02020603050405020304" pitchFamily="18" charset="0"/>
              </a:rPr>
              <a:t>Управление версиями</a:t>
            </a:r>
            <a:endParaRPr lang="ru-RU" sz="4000" cap="none" dirty="0">
              <a:latin typeface="Times New Roman" panose="02020603050405020304" pitchFamily="18" charset="0"/>
              <a:cs typeface="Times New Roman" panose="02020603050405020304" pitchFamily="18" charset="0"/>
            </a:endParaRPr>
          </a:p>
        </p:txBody>
      </p:sp>
      <p:sp>
        <p:nvSpPr>
          <p:cNvPr id="3" name="Текст 2"/>
          <p:cNvSpPr>
            <a:spLocks noGrp="1"/>
          </p:cNvSpPr>
          <p:nvPr>
            <p:ph type="body" idx="1"/>
          </p:nvPr>
        </p:nvSpPr>
        <p:spPr>
          <a:xfrm>
            <a:off x="415730" y="4541417"/>
            <a:ext cx="11029615" cy="600556"/>
          </a:xfrm>
        </p:spPr>
        <p:txBody>
          <a:bodyPr/>
          <a:lstStyle/>
          <a:p>
            <a:endParaRPr lang="ru-RU" dirty="0"/>
          </a:p>
        </p:txBody>
      </p:sp>
    </p:spTree>
    <p:extLst>
      <p:ext uri="{BB962C8B-B14F-4D97-AF65-F5344CB8AC3E}">
        <p14:creationId xmlns:p14="http://schemas.microsoft.com/office/powerpoint/2010/main" val="14947650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a:latin typeface="Times New Roman" panose="02020603050405020304" pitchFamily="18" charset="0"/>
                <a:cs typeface="Times New Roman" panose="02020603050405020304" pitchFamily="18" charset="0"/>
              </a:rPr>
              <a:t>7.	Создайте ключи </a:t>
            </a:r>
            <a:r>
              <a:rPr lang="en-US" sz="1500" dirty="0" err="1">
                <a:latin typeface="Times New Roman" panose="02020603050405020304" pitchFamily="18" charset="0"/>
                <a:cs typeface="Times New Roman" panose="02020603050405020304" pitchFamily="18" charset="0"/>
              </a:rPr>
              <a:t>pgp</a:t>
            </a:r>
            <a:r>
              <a:rPr lang="en-US" sz="1500" dirty="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p:txBody>
      </p:sp>
      <p:pic>
        <p:nvPicPr>
          <p:cNvPr id="5" name="Объект 4"/>
          <p:cNvPicPr>
            <a:picLocks noGrp="1" noChangeAspect="1"/>
          </p:cNvPicPr>
          <p:nvPr>
            <p:ph idx="1"/>
          </p:nvPr>
        </p:nvPicPr>
        <p:blipFill>
          <a:blip r:embed="rId2"/>
          <a:stretch>
            <a:fillRect/>
          </a:stretch>
        </p:blipFill>
        <p:spPr>
          <a:xfrm>
            <a:off x="6323013" y="2605617"/>
            <a:ext cx="5181600" cy="1095903"/>
          </a:xfrm>
          <a:prstGeom prst="rect">
            <a:avLst/>
          </a:prstGeom>
        </p:spPr>
      </p:pic>
      <p:sp>
        <p:nvSpPr>
          <p:cNvPr id="6" name="TextBox 5"/>
          <p:cNvSpPr txBox="1"/>
          <p:nvPr/>
        </p:nvSpPr>
        <p:spPr>
          <a:xfrm>
            <a:off x="6323013" y="4089899"/>
            <a:ext cx="5181600" cy="830997"/>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Рис.15. Составление идентификатора пользователя для идентификации ключа</a:t>
            </a:r>
            <a:r>
              <a:rPr lang="ru-RU" sz="1500" dirty="0" smtClean="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564230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a:latin typeface="Times New Roman" panose="02020603050405020304" pitchFamily="18" charset="0"/>
                <a:cs typeface="Times New Roman" panose="02020603050405020304" pitchFamily="18" charset="0"/>
              </a:rPr>
              <a:t>7.	Создайте ключи </a:t>
            </a:r>
            <a:r>
              <a:rPr lang="en-US" sz="1500" dirty="0" err="1">
                <a:latin typeface="Times New Roman" panose="02020603050405020304" pitchFamily="18" charset="0"/>
                <a:cs typeface="Times New Roman" panose="02020603050405020304" pitchFamily="18" charset="0"/>
              </a:rPr>
              <a:t>pgp</a:t>
            </a:r>
            <a:r>
              <a:rPr lang="en-US" sz="1500" dirty="0">
                <a:latin typeface="Times New Roman" panose="02020603050405020304" pitchFamily="18" charset="0"/>
                <a:cs typeface="Times New Roman" panose="02020603050405020304" pitchFamily="18" charset="0"/>
              </a:rPr>
              <a:t>.</a:t>
            </a:r>
            <a:r>
              <a:rPr lang="ru-RU" sz="1500" dirty="0" smtClean="0">
                <a:latin typeface="Times New Roman" panose="02020603050405020304" pitchFamily="18" charset="0"/>
                <a:cs typeface="Times New Roman" panose="02020603050405020304" pitchFamily="18" charset="0"/>
              </a:rPr>
              <a:t>. </a:t>
            </a:r>
            <a:endParaRPr lang="ru-RU" sz="1500" dirty="0">
              <a:latin typeface="Times New Roman" panose="02020603050405020304" pitchFamily="18" charset="0"/>
              <a:cs typeface="Times New Roman" panose="02020603050405020304" pitchFamily="18" charset="0"/>
            </a:endParaRPr>
          </a:p>
        </p:txBody>
      </p:sp>
      <p:pic>
        <p:nvPicPr>
          <p:cNvPr id="5" name="Объект 4"/>
          <p:cNvPicPr>
            <a:picLocks noGrp="1" noChangeAspect="1"/>
          </p:cNvPicPr>
          <p:nvPr>
            <p:ph idx="1"/>
          </p:nvPr>
        </p:nvPicPr>
        <p:blipFill>
          <a:blip r:embed="rId2"/>
          <a:stretch>
            <a:fillRect/>
          </a:stretch>
        </p:blipFill>
        <p:spPr>
          <a:xfrm>
            <a:off x="6390003" y="1310712"/>
            <a:ext cx="5047619" cy="3685714"/>
          </a:xfrm>
          <a:prstGeom prst="rect">
            <a:avLst/>
          </a:prstGeom>
        </p:spPr>
      </p:pic>
      <p:sp>
        <p:nvSpPr>
          <p:cNvPr id="6" name="TextBox 5"/>
          <p:cNvSpPr txBox="1"/>
          <p:nvPr/>
        </p:nvSpPr>
        <p:spPr>
          <a:xfrm>
            <a:off x="6256022" y="5260885"/>
            <a:ext cx="5181600" cy="600164"/>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Рис.16. Запрос на создание фразы-пароля</a:t>
            </a:r>
            <a:r>
              <a:rPr lang="ru-RU" sz="1500" dirty="0" smtClean="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2565507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a:latin typeface="Times New Roman" panose="02020603050405020304" pitchFamily="18" charset="0"/>
                <a:cs typeface="Times New Roman" panose="02020603050405020304" pitchFamily="18" charset="0"/>
              </a:rPr>
              <a:t>7.	Создайте ключи </a:t>
            </a:r>
            <a:r>
              <a:rPr lang="en-US" sz="1500" dirty="0" err="1">
                <a:latin typeface="Times New Roman" panose="02020603050405020304" pitchFamily="18" charset="0"/>
                <a:cs typeface="Times New Roman" panose="02020603050405020304" pitchFamily="18" charset="0"/>
              </a:rPr>
              <a:t>pgp</a:t>
            </a:r>
            <a:r>
              <a:rPr lang="en-US" sz="1500" dirty="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p:txBody>
      </p:sp>
      <p:pic>
        <p:nvPicPr>
          <p:cNvPr id="5" name="Объект 4"/>
          <p:cNvPicPr>
            <a:picLocks noGrp="1" noChangeAspect="1"/>
          </p:cNvPicPr>
          <p:nvPr>
            <p:ph idx="1"/>
          </p:nvPr>
        </p:nvPicPr>
        <p:blipFill>
          <a:blip r:embed="rId2"/>
          <a:stretch>
            <a:fillRect/>
          </a:stretch>
        </p:blipFill>
        <p:spPr>
          <a:xfrm>
            <a:off x="6670956" y="2667854"/>
            <a:ext cx="4485714" cy="971429"/>
          </a:xfrm>
          <a:prstGeom prst="rect">
            <a:avLst/>
          </a:prstGeom>
        </p:spPr>
      </p:pic>
      <p:sp>
        <p:nvSpPr>
          <p:cNvPr id="6" name="TextBox 5"/>
          <p:cNvSpPr txBox="1"/>
          <p:nvPr/>
        </p:nvSpPr>
        <p:spPr>
          <a:xfrm>
            <a:off x="6323013" y="4089899"/>
            <a:ext cx="5181600" cy="600164"/>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Рис.17. Ключ </a:t>
            </a:r>
            <a:r>
              <a:rPr lang="ru-RU" sz="1500" dirty="0" err="1">
                <a:latin typeface="Times New Roman" panose="02020603050405020304" pitchFamily="18" charset="0"/>
                <a:cs typeface="Times New Roman" panose="02020603050405020304" pitchFamily="18" charset="0"/>
              </a:rPr>
              <a:t>pgp</a:t>
            </a:r>
            <a:r>
              <a:rPr lang="ru-RU" sz="1500" dirty="0">
                <a:latin typeface="Times New Roman" panose="02020603050405020304" pitchFamily="18" charset="0"/>
                <a:cs typeface="Times New Roman" panose="02020603050405020304" pitchFamily="18" charset="0"/>
              </a:rPr>
              <a:t> создан с необходимыми </a:t>
            </a:r>
            <a:r>
              <a:rPr lang="ru-RU" sz="1500" dirty="0" smtClean="0">
                <a:latin typeface="Times New Roman" panose="02020603050405020304" pitchFamily="18" charset="0"/>
                <a:cs typeface="Times New Roman" panose="02020603050405020304" pitchFamily="18" charset="0"/>
              </a:rPr>
              <a:t>данными.</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3068030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a:latin typeface="Times New Roman" panose="02020603050405020304" pitchFamily="18" charset="0"/>
                <a:cs typeface="Times New Roman" panose="02020603050405020304" pitchFamily="18" charset="0"/>
              </a:rPr>
              <a:t>8.	Добавление PGP ключа в </a:t>
            </a:r>
            <a:r>
              <a:rPr lang="ru-RU" sz="1500" dirty="0" err="1">
                <a:latin typeface="Times New Roman" panose="02020603050405020304" pitchFamily="18" charset="0"/>
                <a:cs typeface="Times New Roman" panose="02020603050405020304" pitchFamily="18" charset="0"/>
              </a:rPr>
              <a:t>GitHub</a:t>
            </a:r>
            <a:r>
              <a:rPr lang="ru-RU" sz="1500" dirty="0">
                <a:latin typeface="Times New Roman" panose="02020603050405020304" pitchFamily="18" charset="0"/>
                <a:cs typeface="Times New Roman" panose="02020603050405020304" pitchFamily="18" charset="0"/>
              </a:rPr>
              <a:t>.</a:t>
            </a:r>
          </a:p>
        </p:txBody>
      </p:sp>
      <p:pic>
        <p:nvPicPr>
          <p:cNvPr id="5" name="Объект 4"/>
          <p:cNvPicPr>
            <a:picLocks noGrp="1" noChangeAspect="1"/>
          </p:cNvPicPr>
          <p:nvPr>
            <p:ph idx="1"/>
          </p:nvPr>
        </p:nvPicPr>
        <p:blipFill>
          <a:blip r:embed="rId2"/>
          <a:stretch>
            <a:fillRect/>
          </a:stretch>
        </p:blipFill>
        <p:spPr>
          <a:xfrm>
            <a:off x="6323013" y="2906406"/>
            <a:ext cx="5181600" cy="494326"/>
          </a:xfrm>
          <a:prstGeom prst="rect">
            <a:avLst/>
          </a:prstGeom>
        </p:spPr>
      </p:pic>
      <p:sp>
        <p:nvSpPr>
          <p:cNvPr id="6" name="TextBox 5"/>
          <p:cNvSpPr txBox="1"/>
          <p:nvPr/>
        </p:nvSpPr>
        <p:spPr>
          <a:xfrm>
            <a:off x="6323013" y="4089899"/>
            <a:ext cx="5181600" cy="830997"/>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Рис.18. Вывод списка ключей, из которого копирует отпечаток приватного ключа</a:t>
            </a:r>
            <a:r>
              <a:rPr lang="ru-RU" sz="1500" dirty="0" smtClean="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21297835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a:latin typeface="Times New Roman" panose="02020603050405020304" pitchFamily="18" charset="0"/>
                <a:cs typeface="Times New Roman" panose="02020603050405020304" pitchFamily="18" charset="0"/>
              </a:rPr>
              <a:t>8.	Добавление PGP ключа в </a:t>
            </a:r>
            <a:r>
              <a:rPr lang="ru-RU" sz="1500" dirty="0" err="1">
                <a:latin typeface="Times New Roman" panose="02020603050405020304" pitchFamily="18" charset="0"/>
                <a:cs typeface="Times New Roman" panose="02020603050405020304" pitchFamily="18" charset="0"/>
              </a:rPr>
              <a:t>GitHub</a:t>
            </a:r>
            <a:r>
              <a:rPr lang="ru-RU" sz="1500" dirty="0">
                <a:latin typeface="Times New Roman" panose="02020603050405020304" pitchFamily="18" charset="0"/>
                <a:cs typeface="Times New Roman" panose="02020603050405020304" pitchFamily="18" charset="0"/>
              </a:rPr>
              <a:t>.. </a:t>
            </a:r>
          </a:p>
        </p:txBody>
      </p:sp>
      <p:pic>
        <p:nvPicPr>
          <p:cNvPr id="5" name="Объект 4"/>
          <p:cNvPicPr>
            <a:picLocks noGrp="1" noChangeAspect="1"/>
          </p:cNvPicPr>
          <p:nvPr>
            <p:ph idx="1"/>
          </p:nvPr>
        </p:nvPicPr>
        <p:blipFill>
          <a:blip r:embed="rId2"/>
          <a:stretch>
            <a:fillRect/>
          </a:stretch>
        </p:blipFill>
        <p:spPr>
          <a:xfrm>
            <a:off x="6323013" y="3070663"/>
            <a:ext cx="5181600" cy="165811"/>
          </a:xfrm>
          <a:prstGeom prst="rect">
            <a:avLst/>
          </a:prstGeom>
        </p:spPr>
      </p:pic>
      <p:sp>
        <p:nvSpPr>
          <p:cNvPr id="6" name="TextBox 5"/>
          <p:cNvSpPr txBox="1"/>
          <p:nvPr/>
        </p:nvSpPr>
        <p:spPr>
          <a:xfrm>
            <a:off x="6323013" y="4089899"/>
            <a:ext cx="5181600" cy="830997"/>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Рис.19. Копирование сгенерированного PGP ключа в буфер обмена</a:t>
            </a:r>
            <a:r>
              <a:rPr lang="ru-RU" sz="1500" dirty="0" smtClean="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3261825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a:latin typeface="Times New Roman" panose="02020603050405020304" pitchFamily="18" charset="0"/>
                <a:cs typeface="Times New Roman" panose="02020603050405020304" pitchFamily="18" charset="0"/>
              </a:rPr>
              <a:t>8.	Добавление PGP ключа в </a:t>
            </a:r>
            <a:r>
              <a:rPr lang="ru-RU" sz="1500" dirty="0" err="1">
                <a:latin typeface="Times New Roman" panose="02020603050405020304" pitchFamily="18" charset="0"/>
                <a:cs typeface="Times New Roman" panose="02020603050405020304" pitchFamily="18" charset="0"/>
              </a:rPr>
              <a:t>GitHub</a:t>
            </a:r>
            <a:r>
              <a:rPr lang="ru-RU" sz="1500" dirty="0">
                <a:latin typeface="Times New Roman" panose="02020603050405020304" pitchFamily="18" charset="0"/>
                <a:cs typeface="Times New Roman" panose="02020603050405020304" pitchFamily="18" charset="0"/>
              </a:rPr>
              <a:t>.. </a:t>
            </a:r>
          </a:p>
        </p:txBody>
      </p:sp>
      <p:pic>
        <p:nvPicPr>
          <p:cNvPr id="5" name="Объект 4"/>
          <p:cNvPicPr>
            <a:picLocks noGrp="1" noChangeAspect="1"/>
          </p:cNvPicPr>
          <p:nvPr>
            <p:ph idx="1"/>
          </p:nvPr>
        </p:nvPicPr>
        <p:blipFill>
          <a:blip r:embed="rId2"/>
          <a:stretch>
            <a:fillRect/>
          </a:stretch>
        </p:blipFill>
        <p:spPr>
          <a:xfrm>
            <a:off x="6323013" y="2690736"/>
            <a:ext cx="5181600" cy="925665"/>
          </a:xfrm>
          <a:prstGeom prst="rect">
            <a:avLst/>
          </a:prstGeom>
        </p:spPr>
      </p:pic>
      <p:sp>
        <p:nvSpPr>
          <p:cNvPr id="6" name="TextBox 5"/>
          <p:cNvSpPr txBox="1"/>
          <p:nvPr/>
        </p:nvSpPr>
        <p:spPr>
          <a:xfrm>
            <a:off x="6323013" y="4089899"/>
            <a:ext cx="5181600" cy="323165"/>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Рис.20. Настройки ключа GPG на github.com</a:t>
            </a:r>
            <a:endParaRPr lang="ru-RU" dirty="0"/>
          </a:p>
        </p:txBody>
      </p:sp>
    </p:spTree>
    <p:extLst>
      <p:ext uri="{BB962C8B-B14F-4D97-AF65-F5344CB8AC3E}">
        <p14:creationId xmlns:p14="http://schemas.microsoft.com/office/powerpoint/2010/main" val="7383978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a:latin typeface="Times New Roman" panose="02020603050405020304" pitchFamily="18" charset="0"/>
                <a:cs typeface="Times New Roman" panose="02020603050405020304" pitchFamily="18" charset="0"/>
              </a:rPr>
              <a:t>8.	Добавление PGP ключа в </a:t>
            </a:r>
            <a:r>
              <a:rPr lang="ru-RU" sz="1500" dirty="0" err="1">
                <a:latin typeface="Times New Roman" panose="02020603050405020304" pitchFamily="18" charset="0"/>
                <a:cs typeface="Times New Roman" panose="02020603050405020304" pitchFamily="18" charset="0"/>
              </a:rPr>
              <a:t>GitHub</a:t>
            </a:r>
            <a:r>
              <a:rPr lang="ru-RU" sz="1500" dirty="0">
                <a:latin typeface="Times New Roman" panose="02020603050405020304" pitchFamily="18" charset="0"/>
                <a:cs typeface="Times New Roman" panose="02020603050405020304" pitchFamily="18" charset="0"/>
              </a:rPr>
              <a:t>.</a:t>
            </a:r>
          </a:p>
        </p:txBody>
      </p:sp>
      <p:pic>
        <p:nvPicPr>
          <p:cNvPr id="5" name="Объект 4"/>
          <p:cNvPicPr>
            <a:picLocks noGrp="1" noChangeAspect="1"/>
          </p:cNvPicPr>
          <p:nvPr>
            <p:ph idx="1"/>
          </p:nvPr>
        </p:nvPicPr>
        <p:blipFill>
          <a:blip r:embed="rId2"/>
          <a:stretch>
            <a:fillRect/>
          </a:stretch>
        </p:blipFill>
        <p:spPr>
          <a:xfrm>
            <a:off x="6323013" y="2339792"/>
            <a:ext cx="5181600" cy="1627554"/>
          </a:xfrm>
          <a:prstGeom prst="rect">
            <a:avLst/>
          </a:prstGeom>
        </p:spPr>
      </p:pic>
      <p:sp>
        <p:nvSpPr>
          <p:cNvPr id="6" name="TextBox 5"/>
          <p:cNvSpPr txBox="1"/>
          <p:nvPr/>
        </p:nvSpPr>
        <p:spPr>
          <a:xfrm>
            <a:off x="6323013" y="4089899"/>
            <a:ext cx="5181600" cy="600164"/>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Рис.21. Добавление PGP ключа в </a:t>
            </a:r>
            <a:r>
              <a:rPr lang="ru-RU" sz="1500" dirty="0" err="1">
                <a:latin typeface="Times New Roman" panose="02020603050405020304" pitchFamily="18" charset="0"/>
                <a:cs typeface="Times New Roman" panose="02020603050405020304" pitchFamily="18" charset="0"/>
              </a:rPr>
              <a:t>github</a:t>
            </a:r>
            <a:r>
              <a:rPr lang="ru-RU" sz="1500" dirty="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84599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a:latin typeface="Times New Roman" panose="02020603050405020304" pitchFamily="18" charset="0"/>
                <a:cs typeface="Times New Roman" panose="02020603050405020304" pitchFamily="18" charset="0"/>
              </a:rPr>
              <a:t>9.	Настройка автоматических подписей </a:t>
            </a:r>
            <a:r>
              <a:rPr lang="ru-RU" sz="1500" dirty="0" err="1">
                <a:latin typeface="Times New Roman" panose="02020603050405020304" pitchFamily="18" charset="0"/>
                <a:cs typeface="Times New Roman" panose="02020603050405020304" pitchFamily="18" charset="0"/>
              </a:rPr>
              <a:t>коммитов</a:t>
            </a:r>
            <a:r>
              <a:rPr lang="ru-RU" sz="1500" dirty="0">
                <a:latin typeface="Times New Roman" panose="02020603050405020304" pitchFamily="18" charset="0"/>
                <a:cs typeface="Times New Roman" panose="02020603050405020304" pitchFamily="18" charset="0"/>
              </a:rPr>
              <a:t> </a:t>
            </a:r>
            <a:r>
              <a:rPr lang="ru-RU" sz="1500" dirty="0" err="1">
                <a:latin typeface="Times New Roman" panose="02020603050405020304" pitchFamily="18" charset="0"/>
                <a:cs typeface="Times New Roman" panose="02020603050405020304" pitchFamily="18" charset="0"/>
              </a:rPr>
              <a:t>git</a:t>
            </a:r>
            <a:r>
              <a:rPr lang="ru-RU" sz="1500" dirty="0">
                <a:latin typeface="Times New Roman" panose="02020603050405020304" pitchFamily="18" charset="0"/>
                <a:cs typeface="Times New Roman" panose="02020603050405020304" pitchFamily="18" charset="0"/>
              </a:rPr>
              <a:t>.. </a:t>
            </a:r>
          </a:p>
        </p:txBody>
      </p:sp>
      <p:pic>
        <p:nvPicPr>
          <p:cNvPr id="5" name="Объект 4"/>
          <p:cNvPicPr>
            <a:picLocks noGrp="1" noChangeAspect="1"/>
          </p:cNvPicPr>
          <p:nvPr>
            <p:ph idx="1"/>
          </p:nvPr>
        </p:nvPicPr>
        <p:blipFill>
          <a:blip r:embed="rId2"/>
          <a:stretch>
            <a:fillRect/>
          </a:stretch>
        </p:blipFill>
        <p:spPr>
          <a:xfrm>
            <a:off x="6323013" y="2941821"/>
            <a:ext cx="5181600" cy="423495"/>
          </a:xfrm>
          <a:prstGeom prst="rect">
            <a:avLst/>
          </a:prstGeom>
        </p:spPr>
      </p:pic>
      <p:sp>
        <p:nvSpPr>
          <p:cNvPr id="6" name="TextBox 5"/>
          <p:cNvSpPr txBox="1"/>
          <p:nvPr/>
        </p:nvSpPr>
        <p:spPr>
          <a:xfrm>
            <a:off x="6323013" y="4089899"/>
            <a:ext cx="5181600" cy="553998"/>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Рис.22. Через </a:t>
            </a:r>
            <a:r>
              <a:rPr lang="ru-RU" sz="1500" dirty="0" err="1">
                <a:latin typeface="Times New Roman" panose="02020603050405020304" pitchFamily="18" charset="0"/>
                <a:cs typeface="Times New Roman" panose="02020603050405020304" pitchFamily="18" charset="0"/>
              </a:rPr>
              <a:t>email</a:t>
            </a:r>
            <a:r>
              <a:rPr lang="ru-RU" sz="1500" dirty="0">
                <a:latin typeface="Times New Roman" panose="02020603050405020304" pitchFamily="18" charset="0"/>
                <a:cs typeface="Times New Roman" panose="02020603050405020304" pitchFamily="18" charset="0"/>
              </a:rPr>
              <a:t> указываем </a:t>
            </a:r>
            <a:r>
              <a:rPr lang="ru-RU" sz="1500" dirty="0" err="1">
                <a:latin typeface="Times New Roman" panose="02020603050405020304" pitchFamily="18" charset="0"/>
                <a:cs typeface="Times New Roman" panose="02020603050405020304" pitchFamily="18" charset="0"/>
              </a:rPr>
              <a:t>git</a:t>
            </a:r>
            <a:r>
              <a:rPr lang="ru-RU" sz="1500" dirty="0">
                <a:latin typeface="Times New Roman" panose="02020603050405020304" pitchFamily="18" charset="0"/>
                <a:cs typeface="Times New Roman" panose="02020603050405020304" pitchFamily="18" charset="0"/>
              </a:rPr>
              <a:t> применять его при подписи </a:t>
            </a:r>
            <a:r>
              <a:rPr lang="ru-RU" sz="1500" dirty="0" err="1">
                <a:latin typeface="Times New Roman" panose="02020603050405020304" pitchFamily="18" charset="0"/>
                <a:cs typeface="Times New Roman" panose="02020603050405020304" pitchFamily="18" charset="0"/>
              </a:rPr>
              <a:t>коммитов</a:t>
            </a:r>
            <a:r>
              <a:rPr lang="ru-RU" sz="1500" dirty="0">
                <a:latin typeface="Times New Roman" panose="02020603050405020304" pitchFamily="18" charset="0"/>
                <a:cs typeface="Times New Roman" panose="02020603050405020304" pitchFamily="18" charset="0"/>
              </a:rPr>
              <a:t>.</a:t>
            </a:r>
            <a:endParaRPr lang="ru-RU" dirty="0"/>
          </a:p>
        </p:txBody>
      </p:sp>
    </p:spTree>
    <p:extLst>
      <p:ext uri="{BB962C8B-B14F-4D97-AF65-F5344CB8AC3E}">
        <p14:creationId xmlns:p14="http://schemas.microsoft.com/office/powerpoint/2010/main" val="16123984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smtClean="0">
                <a:latin typeface="Times New Roman" panose="02020603050405020304" pitchFamily="18" charset="0"/>
                <a:cs typeface="Times New Roman" panose="02020603050405020304" pitchFamily="18" charset="0"/>
              </a:rPr>
              <a:t>10</a:t>
            </a:r>
            <a:r>
              <a:rPr lang="ru-RU" sz="1500" dirty="0">
                <a:latin typeface="Times New Roman" panose="02020603050405020304" pitchFamily="18" charset="0"/>
                <a:cs typeface="Times New Roman" panose="02020603050405020304" pitchFamily="18" charset="0"/>
              </a:rPr>
              <a:t>.	Настройка </a:t>
            </a:r>
            <a:r>
              <a:rPr lang="en-US" sz="1500" dirty="0" err="1">
                <a:latin typeface="Times New Roman" panose="02020603050405020304" pitchFamily="18" charset="0"/>
                <a:cs typeface="Times New Roman" panose="02020603050405020304" pitchFamily="18" charset="0"/>
              </a:rPr>
              <a:t>gh</a:t>
            </a:r>
            <a:r>
              <a:rPr lang="en-US" sz="1500" dirty="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p:txBody>
      </p:sp>
      <p:pic>
        <p:nvPicPr>
          <p:cNvPr id="5" name="Объект 4"/>
          <p:cNvPicPr>
            <a:picLocks noGrp="1" noChangeAspect="1"/>
          </p:cNvPicPr>
          <p:nvPr>
            <p:ph idx="1"/>
          </p:nvPr>
        </p:nvPicPr>
        <p:blipFill>
          <a:blip r:embed="rId2"/>
          <a:stretch>
            <a:fillRect/>
          </a:stretch>
        </p:blipFill>
        <p:spPr>
          <a:xfrm>
            <a:off x="6323013" y="2533658"/>
            <a:ext cx="5181600" cy="1239821"/>
          </a:xfrm>
          <a:prstGeom prst="rect">
            <a:avLst/>
          </a:prstGeom>
        </p:spPr>
      </p:pic>
      <p:sp>
        <p:nvSpPr>
          <p:cNvPr id="6" name="TextBox 5"/>
          <p:cNvSpPr txBox="1"/>
          <p:nvPr/>
        </p:nvSpPr>
        <p:spPr>
          <a:xfrm>
            <a:off x="6323013" y="4089899"/>
            <a:ext cx="5181600" cy="600164"/>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Рис.23. Команда и процесс авторизации </a:t>
            </a:r>
            <a:r>
              <a:rPr lang="ru-RU" sz="1500" dirty="0" err="1" smtClean="0">
                <a:latin typeface="Times New Roman" panose="02020603050405020304" pitchFamily="18" charset="0"/>
                <a:cs typeface="Times New Roman" panose="02020603050405020304" pitchFamily="18" charset="0"/>
              </a:rPr>
              <a:t>gh</a:t>
            </a:r>
            <a:r>
              <a:rPr lang="ru-RU" sz="1500" dirty="0" smtClean="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30307223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a:latin typeface="Times New Roman" panose="02020603050405020304" pitchFamily="18" charset="0"/>
                <a:cs typeface="Times New Roman" panose="02020603050405020304" pitchFamily="18" charset="0"/>
              </a:rPr>
              <a:t>10.	Настройка </a:t>
            </a:r>
            <a:r>
              <a:rPr lang="en-US" sz="1500" dirty="0" err="1">
                <a:latin typeface="Times New Roman" panose="02020603050405020304" pitchFamily="18" charset="0"/>
                <a:cs typeface="Times New Roman" panose="02020603050405020304" pitchFamily="18" charset="0"/>
              </a:rPr>
              <a:t>gh</a:t>
            </a:r>
            <a:r>
              <a:rPr lang="en-US" sz="1500" dirty="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p:txBody>
      </p:sp>
      <p:pic>
        <p:nvPicPr>
          <p:cNvPr id="5" name="Объект 4"/>
          <p:cNvPicPr>
            <a:picLocks noGrp="1" noChangeAspect="1"/>
          </p:cNvPicPr>
          <p:nvPr>
            <p:ph idx="1"/>
          </p:nvPr>
        </p:nvPicPr>
        <p:blipFill>
          <a:blip r:embed="rId2"/>
          <a:stretch>
            <a:fillRect/>
          </a:stretch>
        </p:blipFill>
        <p:spPr>
          <a:xfrm>
            <a:off x="6323013" y="1264444"/>
            <a:ext cx="5181600" cy="3778249"/>
          </a:xfrm>
          <a:prstGeom prst="rect">
            <a:avLst/>
          </a:prstGeom>
        </p:spPr>
      </p:pic>
      <p:sp>
        <p:nvSpPr>
          <p:cNvPr id="6" name="TextBox 5"/>
          <p:cNvSpPr txBox="1"/>
          <p:nvPr/>
        </p:nvSpPr>
        <p:spPr>
          <a:xfrm>
            <a:off x="6323013" y="5042693"/>
            <a:ext cx="5181600" cy="553998"/>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Рис.24. Подтверждение авторизации происходит через браузер.</a:t>
            </a:r>
            <a:endParaRPr lang="ru-RU" dirty="0"/>
          </a:p>
        </p:txBody>
      </p:sp>
    </p:spTree>
    <p:extLst>
      <p:ext uri="{BB962C8B-B14F-4D97-AF65-F5344CB8AC3E}">
        <p14:creationId xmlns:p14="http://schemas.microsoft.com/office/powerpoint/2010/main" val="1924605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1639" y="624110"/>
            <a:ext cx="9832974" cy="1280890"/>
          </a:xfrm>
        </p:spPr>
        <p:txBody>
          <a:bodyPr>
            <a:normAutofit/>
          </a:bodyPr>
          <a:lstStyle/>
          <a:p>
            <a:r>
              <a:rPr lang="ru-RU" sz="4000" cap="none" dirty="0" smtClean="0">
                <a:latin typeface="Times New Roman" panose="02020603050405020304" pitchFamily="18" charset="0"/>
                <a:cs typeface="Times New Roman" panose="02020603050405020304" pitchFamily="18" charset="0"/>
              </a:rPr>
              <a:t>Оглавление</a:t>
            </a:r>
            <a:endParaRPr lang="ru-RU" sz="4000" cap="none"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671639" y="2133600"/>
            <a:ext cx="9832973" cy="3777622"/>
          </a:xfrm>
        </p:spPr>
        <p:txBody>
          <a:bodyPr/>
          <a:lstStyle/>
          <a:p>
            <a:pPr marL="342900" lvl="0" indent="-342900">
              <a:buFont typeface="+mj-lt"/>
              <a:buAutoNum type="arabicPeriod"/>
            </a:pPr>
            <a:r>
              <a:rPr lang="ru-RU" sz="1500" dirty="0">
                <a:latin typeface="Times New Roman" panose="02020603050405020304" pitchFamily="18" charset="0"/>
                <a:cs typeface="Times New Roman" panose="02020603050405020304" pitchFamily="18" charset="0"/>
              </a:rPr>
              <a:t>Цель работы</a:t>
            </a:r>
          </a:p>
          <a:p>
            <a:pPr marL="342900" lvl="0" indent="-342900">
              <a:buFont typeface="+mj-lt"/>
              <a:buAutoNum type="arabicPeriod"/>
            </a:pPr>
            <a:r>
              <a:rPr lang="ru-RU" sz="1500" dirty="0">
                <a:latin typeface="Times New Roman" panose="02020603050405020304" pitchFamily="18" charset="0"/>
                <a:cs typeface="Times New Roman" panose="02020603050405020304" pitchFamily="18" charset="0"/>
              </a:rPr>
              <a:t>Задание.</a:t>
            </a:r>
          </a:p>
          <a:p>
            <a:pPr marL="342900" lvl="0" indent="-342900">
              <a:buFont typeface="+mj-lt"/>
              <a:buAutoNum type="arabicPeriod"/>
            </a:pPr>
            <a:r>
              <a:rPr lang="ru-RU" sz="1500" dirty="0">
                <a:latin typeface="Times New Roman" panose="02020603050405020304" pitchFamily="18" charset="0"/>
                <a:cs typeface="Times New Roman" panose="02020603050405020304" pitchFamily="18" charset="0"/>
              </a:rPr>
              <a:t>Теоретическое введение</a:t>
            </a:r>
          </a:p>
          <a:p>
            <a:pPr marL="342900" lvl="0" indent="-342900">
              <a:buFont typeface="+mj-lt"/>
              <a:buAutoNum type="arabicPeriod"/>
            </a:pPr>
            <a:r>
              <a:rPr lang="ru-RU" sz="1500" dirty="0">
                <a:latin typeface="Times New Roman" panose="02020603050405020304" pitchFamily="18" charset="0"/>
                <a:cs typeface="Times New Roman" panose="02020603050405020304" pitchFamily="18" charset="0"/>
              </a:rPr>
              <a:t>Выполнение лабораторной работы</a:t>
            </a:r>
          </a:p>
          <a:p>
            <a:pPr marL="342900" lvl="0" indent="-342900">
              <a:buFont typeface="+mj-lt"/>
              <a:buAutoNum type="arabicPeriod"/>
            </a:pPr>
            <a:r>
              <a:rPr lang="ru-RU" sz="1500" dirty="0">
                <a:latin typeface="Times New Roman" panose="02020603050405020304" pitchFamily="18" charset="0"/>
                <a:cs typeface="Times New Roman" panose="02020603050405020304" pitchFamily="18" charset="0"/>
              </a:rPr>
              <a:t>Выводы</a:t>
            </a:r>
          </a:p>
          <a:p>
            <a:pPr marL="342900" lvl="0" indent="-342900">
              <a:buFont typeface="+mj-lt"/>
              <a:buAutoNum type="arabicPeriod"/>
            </a:pPr>
            <a:r>
              <a:rPr lang="ru-RU" sz="1500" dirty="0">
                <a:latin typeface="Times New Roman" panose="02020603050405020304" pitchFamily="18" charset="0"/>
                <a:cs typeface="Times New Roman" panose="02020603050405020304" pitchFamily="18" charset="0"/>
              </a:rPr>
              <a:t>Контрольные вопросы</a:t>
            </a:r>
          </a:p>
          <a:p>
            <a:pPr marL="342900" lvl="0" indent="-342900">
              <a:buFont typeface="+mj-lt"/>
              <a:buAutoNum type="arabicPeriod"/>
            </a:pPr>
            <a:r>
              <a:rPr lang="ru-RU" sz="1500" dirty="0">
                <a:latin typeface="Times New Roman" panose="02020603050405020304" pitchFamily="18" charset="0"/>
                <a:cs typeface="Times New Roman" panose="02020603050405020304" pitchFamily="18" charset="0"/>
              </a:rPr>
              <a:t>Список литературы</a:t>
            </a:r>
          </a:p>
          <a:p>
            <a:endParaRPr lang="ru-RU" dirty="0"/>
          </a:p>
        </p:txBody>
      </p:sp>
    </p:spTree>
    <p:extLst>
      <p:ext uri="{BB962C8B-B14F-4D97-AF65-F5344CB8AC3E}">
        <p14:creationId xmlns:p14="http://schemas.microsoft.com/office/powerpoint/2010/main" val="42796760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a:latin typeface="Times New Roman" panose="02020603050405020304" pitchFamily="18" charset="0"/>
                <a:cs typeface="Times New Roman" panose="02020603050405020304" pitchFamily="18" charset="0"/>
              </a:rPr>
              <a:t>10.	Настройка </a:t>
            </a:r>
            <a:r>
              <a:rPr lang="en-US" sz="1500" dirty="0" err="1">
                <a:latin typeface="Times New Roman" panose="02020603050405020304" pitchFamily="18" charset="0"/>
                <a:cs typeface="Times New Roman" panose="02020603050405020304" pitchFamily="18" charset="0"/>
              </a:rPr>
              <a:t>gh</a:t>
            </a:r>
            <a:r>
              <a:rPr lang="en-US" sz="1500" dirty="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p:txBody>
      </p:sp>
      <p:pic>
        <p:nvPicPr>
          <p:cNvPr id="5" name="Объект 4"/>
          <p:cNvPicPr>
            <a:picLocks noGrp="1" noChangeAspect="1"/>
          </p:cNvPicPr>
          <p:nvPr>
            <p:ph idx="1"/>
          </p:nvPr>
        </p:nvPicPr>
        <p:blipFill>
          <a:blip r:embed="rId2"/>
          <a:stretch>
            <a:fillRect/>
          </a:stretch>
        </p:blipFill>
        <p:spPr>
          <a:xfrm>
            <a:off x="6323013" y="1248322"/>
            <a:ext cx="5181600" cy="3810494"/>
          </a:xfrm>
          <a:prstGeom prst="rect">
            <a:avLst/>
          </a:prstGeom>
        </p:spPr>
      </p:pic>
      <p:sp>
        <p:nvSpPr>
          <p:cNvPr id="6" name="TextBox 5"/>
          <p:cNvSpPr txBox="1"/>
          <p:nvPr/>
        </p:nvSpPr>
        <p:spPr>
          <a:xfrm>
            <a:off x="6323013" y="5058816"/>
            <a:ext cx="5181600" cy="323165"/>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Рис.25. Успешная авторизация </a:t>
            </a:r>
            <a:r>
              <a:rPr lang="en-US" sz="1500" dirty="0" err="1" smtClean="0">
                <a:latin typeface="Times New Roman" panose="02020603050405020304" pitchFamily="18" charset="0"/>
                <a:cs typeface="Times New Roman" panose="02020603050405020304" pitchFamily="18" charset="0"/>
              </a:rPr>
              <a:t>gh</a:t>
            </a:r>
            <a:r>
              <a:rPr lang="en-US" sz="1500" dirty="0" smtClean="0">
                <a:latin typeface="Times New Roman" panose="02020603050405020304" pitchFamily="18" charset="0"/>
                <a:cs typeface="Times New Roman" panose="02020603050405020304" pitchFamily="18" charset="0"/>
              </a:rPr>
              <a:t>.</a:t>
            </a:r>
            <a:endParaRPr lang="ru-RU" dirty="0"/>
          </a:p>
        </p:txBody>
      </p:sp>
    </p:spTree>
    <p:extLst>
      <p:ext uri="{BB962C8B-B14F-4D97-AF65-F5344CB8AC3E}">
        <p14:creationId xmlns:p14="http://schemas.microsoft.com/office/powerpoint/2010/main" val="40694673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smtClean="0">
                <a:latin typeface="Times New Roman" panose="02020603050405020304" pitchFamily="18" charset="0"/>
                <a:cs typeface="Times New Roman" panose="02020603050405020304" pitchFamily="18" charset="0"/>
              </a:rPr>
              <a:t>11</a:t>
            </a:r>
            <a:r>
              <a:rPr lang="ru-RU" sz="1500" dirty="0">
                <a:latin typeface="Times New Roman" panose="02020603050405020304" pitchFamily="18" charset="0"/>
                <a:cs typeface="Times New Roman" panose="02020603050405020304" pitchFamily="18" charset="0"/>
              </a:rPr>
              <a:t>.	Создание </a:t>
            </a:r>
            <a:r>
              <a:rPr lang="ru-RU" sz="1500" dirty="0" err="1">
                <a:latin typeface="Times New Roman" panose="02020603050405020304" pitchFamily="18" charset="0"/>
                <a:cs typeface="Times New Roman" panose="02020603050405020304" pitchFamily="18" charset="0"/>
              </a:rPr>
              <a:t>репозитория</a:t>
            </a:r>
            <a:r>
              <a:rPr lang="ru-RU" sz="1500" dirty="0">
                <a:latin typeface="Times New Roman" panose="02020603050405020304" pitchFamily="18" charset="0"/>
                <a:cs typeface="Times New Roman" panose="02020603050405020304" pitchFamily="18" charset="0"/>
              </a:rPr>
              <a:t> курса на основе шаблона.. </a:t>
            </a:r>
          </a:p>
        </p:txBody>
      </p:sp>
      <p:pic>
        <p:nvPicPr>
          <p:cNvPr id="5" name="Объект 4"/>
          <p:cNvPicPr>
            <a:picLocks noGrp="1" noChangeAspect="1"/>
          </p:cNvPicPr>
          <p:nvPr>
            <p:ph idx="1"/>
          </p:nvPr>
        </p:nvPicPr>
        <p:blipFill>
          <a:blip r:embed="rId2"/>
          <a:stretch>
            <a:fillRect/>
          </a:stretch>
        </p:blipFill>
        <p:spPr>
          <a:xfrm>
            <a:off x="6323013" y="3008252"/>
            <a:ext cx="5181600" cy="290634"/>
          </a:xfrm>
          <a:prstGeom prst="rect">
            <a:avLst/>
          </a:prstGeom>
        </p:spPr>
      </p:pic>
      <p:sp>
        <p:nvSpPr>
          <p:cNvPr id="6" name="TextBox 5"/>
          <p:cNvSpPr txBox="1"/>
          <p:nvPr/>
        </p:nvSpPr>
        <p:spPr>
          <a:xfrm>
            <a:off x="6323013" y="4089899"/>
            <a:ext cx="5181600" cy="553998"/>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Рис.26.  Создание папки “Операционные системы” для </a:t>
            </a:r>
            <a:r>
              <a:rPr lang="ru-RU" sz="1500" dirty="0" err="1">
                <a:latin typeface="Times New Roman" panose="02020603050405020304" pitchFamily="18" charset="0"/>
                <a:cs typeface="Times New Roman" panose="02020603050405020304" pitchFamily="18" charset="0"/>
              </a:rPr>
              <a:t>репозитория</a:t>
            </a:r>
            <a:r>
              <a:rPr lang="ru-RU" sz="1500" dirty="0">
                <a:latin typeface="Times New Roman" panose="02020603050405020304" pitchFamily="18" charset="0"/>
                <a:cs typeface="Times New Roman" panose="02020603050405020304" pitchFamily="18" charset="0"/>
              </a:rPr>
              <a:t>.</a:t>
            </a:r>
            <a:endParaRPr lang="ru-RU" dirty="0"/>
          </a:p>
        </p:txBody>
      </p:sp>
    </p:spTree>
    <p:extLst>
      <p:ext uri="{BB962C8B-B14F-4D97-AF65-F5344CB8AC3E}">
        <p14:creationId xmlns:p14="http://schemas.microsoft.com/office/powerpoint/2010/main" val="10458356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normAutofit/>
          </a:bodyPr>
          <a:lstStyle/>
          <a:p>
            <a:r>
              <a:rPr lang="ru-RU" sz="1500" dirty="0">
                <a:latin typeface="Times New Roman" panose="02020603050405020304" pitchFamily="18" charset="0"/>
                <a:cs typeface="Times New Roman" panose="02020603050405020304" pitchFamily="18" charset="0"/>
              </a:rPr>
              <a:t>11.	Создание </a:t>
            </a:r>
            <a:r>
              <a:rPr lang="ru-RU" sz="1500" dirty="0" err="1">
                <a:latin typeface="Times New Roman" panose="02020603050405020304" pitchFamily="18" charset="0"/>
                <a:cs typeface="Times New Roman" panose="02020603050405020304" pitchFamily="18" charset="0"/>
              </a:rPr>
              <a:t>репозитория</a:t>
            </a:r>
            <a:r>
              <a:rPr lang="ru-RU" sz="1500" dirty="0">
                <a:latin typeface="Times New Roman" panose="02020603050405020304" pitchFamily="18" charset="0"/>
                <a:cs typeface="Times New Roman" panose="02020603050405020304" pitchFamily="18" charset="0"/>
              </a:rPr>
              <a:t> курса на основе шаблона.</a:t>
            </a:r>
          </a:p>
        </p:txBody>
      </p:sp>
      <p:pic>
        <p:nvPicPr>
          <p:cNvPr id="5" name="Объект 4"/>
          <p:cNvPicPr>
            <a:picLocks noGrp="1" noChangeAspect="1"/>
          </p:cNvPicPr>
          <p:nvPr>
            <p:ph idx="1"/>
          </p:nvPr>
        </p:nvPicPr>
        <p:blipFill>
          <a:blip r:embed="rId2"/>
          <a:stretch>
            <a:fillRect/>
          </a:stretch>
        </p:blipFill>
        <p:spPr>
          <a:xfrm>
            <a:off x="6323013" y="3025065"/>
            <a:ext cx="5181600" cy="257007"/>
          </a:xfrm>
          <a:prstGeom prst="rect">
            <a:avLst/>
          </a:prstGeom>
        </p:spPr>
      </p:pic>
      <p:sp>
        <p:nvSpPr>
          <p:cNvPr id="6" name="TextBox 5"/>
          <p:cNvSpPr txBox="1"/>
          <p:nvPr/>
        </p:nvSpPr>
        <p:spPr>
          <a:xfrm>
            <a:off x="6323013" y="4089899"/>
            <a:ext cx="5181600" cy="600164"/>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Рис.27. Создание </a:t>
            </a:r>
            <a:r>
              <a:rPr lang="ru-RU" sz="1500" dirty="0" err="1">
                <a:latin typeface="Times New Roman" panose="02020603050405020304" pitchFamily="18" charset="0"/>
                <a:cs typeface="Times New Roman" panose="02020603050405020304" pitchFamily="18" charset="0"/>
              </a:rPr>
              <a:t>репозитория</a:t>
            </a:r>
            <a:r>
              <a:rPr lang="ru-RU" sz="1500" dirty="0">
                <a:latin typeface="Times New Roman" panose="02020603050405020304" pitchFamily="18" charset="0"/>
                <a:cs typeface="Times New Roman" panose="02020603050405020304" pitchFamily="18" charset="0"/>
              </a:rPr>
              <a:t> на github.com</a:t>
            </a:r>
            <a:r>
              <a:rPr lang="ru-RU" sz="1500" dirty="0" smtClean="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33633543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smtClean="0">
                <a:latin typeface="Times New Roman" panose="02020603050405020304" pitchFamily="18" charset="0"/>
                <a:cs typeface="Times New Roman" panose="02020603050405020304" pitchFamily="18" charset="0"/>
              </a:rPr>
              <a:t>11.</a:t>
            </a:r>
            <a:r>
              <a:rPr lang="ru-RU" sz="1500" dirty="0">
                <a:latin typeface="Times New Roman" panose="02020603050405020304" pitchFamily="18" charset="0"/>
                <a:cs typeface="Times New Roman" panose="02020603050405020304" pitchFamily="18" charset="0"/>
              </a:rPr>
              <a:t>	Создание </a:t>
            </a:r>
            <a:r>
              <a:rPr lang="ru-RU" sz="1500" dirty="0" err="1">
                <a:latin typeface="Times New Roman" panose="02020603050405020304" pitchFamily="18" charset="0"/>
                <a:cs typeface="Times New Roman" panose="02020603050405020304" pitchFamily="18" charset="0"/>
              </a:rPr>
              <a:t>репозитория</a:t>
            </a:r>
            <a:r>
              <a:rPr lang="ru-RU" sz="1500" dirty="0">
                <a:latin typeface="Times New Roman" panose="02020603050405020304" pitchFamily="18" charset="0"/>
                <a:cs typeface="Times New Roman" panose="02020603050405020304" pitchFamily="18" charset="0"/>
              </a:rPr>
              <a:t> курса на основе шаблона.</a:t>
            </a:r>
          </a:p>
        </p:txBody>
      </p:sp>
      <p:pic>
        <p:nvPicPr>
          <p:cNvPr id="6" name="Объект 5"/>
          <p:cNvPicPr>
            <a:picLocks noGrp="1" noChangeAspect="1"/>
          </p:cNvPicPr>
          <p:nvPr>
            <p:ph idx="1"/>
          </p:nvPr>
        </p:nvPicPr>
        <p:blipFill>
          <a:blip r:embed="rId2"/>
          <a:stretch>
            <a:fillRect/>
          </a:stretch>
        </p:blipFill>
        <p:spPr>
          <a:xfrm>
            <a:off x="6323013" y="2891998"/>
            <a:ext cx="5181600" cy="523142"/>
          </a:xfrm>
          <a:prstGeom prst="rect">
            <a:avLst/>
          </a:prstGeom>
        </p:spPr>
      </p:pic>
      <p:sp>
        <p:nvSpPr>
          <p:cNvPr id="7" name="TextBox 6"/>
          <p:cNvSpPr txBox="1"/>
          <p:nvPr/>
        </p:nvSpPr>
        <p:spPr>
          <a:xfrm>
            <a:off x="6323013" y="4089899"/>
            <a:ext cx="5181600" cy="323165"/>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Рис.28. Клонирование </a:t>
            </a:r>
            <a:r>
              <a:rPr lang="ru-RU" sz="1500" dirty="0" err="1">
                <a:latin typeface="Times New Roman" panose="02020603050405020304" pitchFamily="18" charset="0"/>
                <a:cs typeface="Times New Roman" panose="02020603050405020304" pitchFamily="18" charset="0"/>
              </a:rPr>
              <a:t>репозитория</a:t>
            </a:r>
            <a:r>
              <a:rPr lang="ru-RU" sz="1500" dirty="0">
                <a:latin typeface="Times New Roman" panose="02020603050405020304" pitchFamily="18" charset="0"/>
                <a:cs typeface="Times New Roman" panose="02020603050405020304" pitchFamily="18" charset="0"/>
              </a:rPr>
              <a:t> в </a:t>
            </a:r>
            <a:r>
              <a:rPr lang="ru-RU" sz="1500" dirty="0" err="1">
                <a:latin typeface="Times New Roman" panose="02020603050405020304" pitchFamily="18" charset="0"/>
                <a:cs typeface="Times New Roman" panose="02020603050405020304" pitchFamily="18" charset="0"/>
              </a:rPr>
              <a:t>os-intro</a:t>
            </a:r>
            <a:r>
              <a:rPr lang="ru-RU" sz="1500" dirty="0">
                <a:latin typeface="Times New Roman" panose="02020603050405020304" pitchFamily="18" charset="0"/>
                <a:cs typeface="Times New Roman" panose="02020603050405020304" pitchFamily="18" charset="0"/>
              </a:rPr>
              <a:t>.</a:t>
            </a:r>
            <a:endParaRPr lang="ru-RU" dirty="0"/>
          </a:p>
        </p:txBody>
      </p:sp>
    </p:spTree>
    <p:extLst>
      <p:ext uri="{BB962C8B-B14F-4D97-AF65-F5344CB8AC3E}">
        <p14:creationId xmlns:p14="http://schemas.microsoft.com/office/powerpoint/2010/main" val="7047132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dirty="0" smtClean="0"/>
              <a:t>12.</a:t>
            </a:r>
            <a:r>
              <a:rPr lang="ru-RU" sz="1500" dirty="0">
                <a:latin typeface="Times New Roman" panose="02020603050405020304" pitchFamily="18" charset="0"/>
                <a:cs typeface="Times New Roman" panose="02020603050405020304" pitchFamily="18" charset="0"/>
              </a:rPr>
              <a:t>	Настройка каталога курса.. </a:t>
            </a:r>
          </a:p>
        </p:txBody>
      </p:sp>
      <p:pic>
        <p:nvPicPr>
          <p:cNvPr id="5" name="Объект 4"/>
          <p:cNvPicPr>
            <a:picLocks noGrp="1" noChangeAspect="1"/>
          </p:cNvPicPr>
          <p:nvPr>
            <p:ph idx="1"/>
          </p:nvPr>
        </p:nvPicPr>
        <p:blipFill>
          <a:blip r:embed="rId2"/>
          <a:stretch>
            <a:fillRect/>
          </a:stretch>
        </p:blipFill>
        <p:spPr>
          <a:xfrm>
            <a:off x="7013813" y="3044045"/>
            <a:ext cx="3800000" cy="219048"/>
          </a:xfrm>
          <a:prstGeom prst="rect">
            <a:avLst/>
          </a:prstGeom>
        </p:spPr>
      </p:pic>
      <p:sp>
        <p:nvSpPr>
          <p:cNvPr id="6" name="TextBox 5"/>
          <p:cNvSpPr txBox="1"/>
          <p:nvPr/>
        </p:nvSpPr>
        <p:spPr>
          <a:xfrm>
            <a:off x="6323013" y="4089899"/>
            <a:ext cx="5181600" cy="600164"/>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Рис.29. Удаление лишних файлов...</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412528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dirty="0" smtClean="0"/>
              <a:t>12.</a:t>
            </a:r>
            <a:r>
              <a:rPr lang="ru-RU" sz="1500" dirty="0">
                <a:latin typeface="Times New Roman" panose="02020603050405020304" pitchFamily="18" charset="0"/>
                <a:cs typeface="Times New Roman" panose="02020603050405020304" pitchFamily="18" charset="0"/>
              </a:rPr>
              <a:t>	Настройка каталога курса.</a:t>
            </a:r>
          </a:p>
        </p:txBody>
      </p:sp>
      <p:pic>
        <p:nvPicPr>
          <p:cNvPr id="5" name="Объект 4"/>
          <p:cNvPicPr>
            <a:picLocks noGrp="1" noChangeAspect="1"/>
          </p:cNvPicPr>
          <p:nvPr>
            <p:ph idx="1"/>
          </p:nvPr>
        </p:nvPicPr>
        <p:blipFill>
          <a:blip r:embed="rId2"/>
          <a:stretch>
            <a:fillRect/>
          </a:stretch>
        </p:blipFill>
        <p:spPr>
          <a:xfrm>
            <a:off x="6323013" y="2750832"/>
            <a:ext cx="5181600" cy="805473"/>
          </a:xfrm>
          <a:prstGeom prst="rect">
            <a:avLst/>
          </a:prstGeom>
        </p:spPr>
      </p:pic>
      <p:sp>
        <p:nvSpPr>
          <p:cNvPr id="6" name="TextBox 5"/>
          <p:cNvSpPr txBox="1"/>
          <p:nvPr/>
        </p:nvSpPr>
        <p:spPr>
          <a:xfrm>
            <a:off x="6323013" y="4089899"/>
            <a:ext cx="5181600" cy="600164"/>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Рис.30.  Создание необходимых </a:t>
            </a:r>
            <a:r>
              <a:rPr lang="ru-RU" sz="1500" dirty="0" smtClean="0">
                <a:latin typeface="Times New Roman" panose="02020603050405020304" pitchFamily="18" charset="0"/>
                <a:cs typeface="Times New Roman" panose="02020603050405020304" pitchFamily="18" charset="0"/>
              </a:rPr>
              <a:t>каталогов.</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35592058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dirty="0" smtClean="0"/>
              <a:t>12.</a:t>
            </a:r>
            <a:r>
              <a:rPr lang="ru-RU" sz="1500" dirty="0">
                <a:latin typeface="Times New Roman" panose="02020603050405020304" pitchFamily="18" charset="0"/>
                <a:cs typeface="Times New Roman" panose="02020603050405020304" pitchFamily="18" charset="0"/>
              </a:rPr>
              <a:t>	Настройка каталога курса.</a:t>
            </a:r>
          </a:p>
        </p:txBody>
      </p:sp>
      <p:pic>
        <p:nvPicPr>
          <p:cNvPr id="5" name="Объект 4"/>
          <p:cNvPicPr>
            <a:picLocks noGrp="1" noChangeAspect="1"/>
          </p:cNvPicPr>
          <p:nvPr>
            <p:ph idx="1"/>
          </p:nvPr>
        </p:nvPicPr>
        <p:blipFill>
          <a:blip r:embed="rId2"/>
          <a:stretch>
            <a:fillRect/>
          </a:stretch>
        </p:blipFill>
        <p:spPr>
          <a:xfrm>
            <a:off x="6323013" y="2503533"/>
            <a:ext cx="5181600" cy="1300071"/>
          </a:xfrm>
          <a:prstGeom prst="rect">
            <a:avLst/>
          </a:prstGeom>
        </p:spPr>
      </p:pic>
      <p:sp>
        <p:nvSpPr>
          <p:cNvPr id="6" name="TextBox 5"/>
          <p:cNvSpPr txBox="1"/>
          <p:nvPr/>
        </p:nvSpPr>
        <p:spPr>
          <a:xfrm>
            <a:off x="6323013" y="4089899"/>
            <a:ext cx="5181600" cy="323165"/>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Рис.31. Отправка файлов на сервер.</a:t>
            </a:r>
            <a:endParaRPr lang="ru-RU" dirty="0"/>
          </a:p>
        </p:txBody>
      </p:sp>
    </p:spTree>
    <p:extLst>
      <p:ext uri="{BB962C8B-B14F-4D97-AF65-F5344CB8AC3E}">
        <p14:creationId xmlns:p14="http://schemas.microsoft.com/office/powerpoint/2010/main" val="22842114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43075" y="624110"/>
            <a:ext cx="9761537" cy="1280890"/>
          </a:xfrm>
        </p:spPr>
        <p:txBody>
          <a:bodyPr>
            <a:normAutofit/>
          </a:bodyPr>
          <a:lstStyle/>
          <a:p>
            <a:r>
              <a:rPr lang="ru-RU" sz="4000" dirty="0" smtClean="0">
                <a:latin typeface="Times New Roman" panose="02020603050405020304" pitchFamily="18" charset="0"/>
                <a:cs typeface="Times New Roman" panose="02020603050405020304" pitchFamily="18" charset="0"/>
              </a:rPr>
              <a:t>Выводы</a:t>
            </a:r>
            <a:endParaRPr lang="ru-RU" sz="4000" cap="none"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743075" y="2133600"/>
            <a:ext cx="9761537" cy="3777622"/>
          </a:xfrm>
        </p:spPr>
        <p:txBody>
          <a:bodyPr anchor="t">
            <a:normAutofit/>
          </a:bodyPr>
          <a:lstStyle/>
          <a:p>
            <a:pPr marL="0" indent="0" algn="just">
              <a:buNone/>
            </a:pPr>
            <a:r>
              <a:rPr lang="ru-RU" sz="1500" dirty="0">
                <a:latin typeface="Times New Roman" panose="02020603050405020304" pitchFamily="18" charset="0"/>
                <a:cs typeface="Times New Roman" panose="02020603050405020304" pitchFamily="18" charset="0"/>
              </a:rPr>
              <a:t>В </a:t>
            </a:r>
            <a:r>
              <a:rPr lang="ru-RU" sz="1500">
                <a:latin typeface="Times New Roman" panose="02020603050405020304" pitchFamily="18" charset="0"/>
                <a:cs typeface="Times New Roman" panose="02020603050405020304" pitchFamily="18" charset="0"/>
              </a:rPr>
              <a:t>процессе </a:t>
            </a:r>
            <a:r>
              <a:rPr lang="ru-RU" sz="1500" smtClean="0">
                <a:latin typeface="Times New Roman" panose="02020603050405020304" pitchFamily="18" charset="0"/>
                <a:cs typeface="Times New Roman" panose="02020603050405020304" pitchFamily="18" charset="0"/>
              </a:rPr>
              <a:t>выполнения </a:t>
            </a:r>
            <a:r>
              <a:rPr lang="ru-RU" sz="1500" dirty="0">
                <a:latin typeface="Times New Roman" panose="02020603050405020304" pitchFamily="18" charset="0"/>
                <a:cs typeface="Times New Roman" panose="02020603050405020304" pitchFamily="18" charset="0"/>
              </a:rPr>
              <a:t>лабораторной работы я изучила идеологию и применение средств контроля версий, а также освоила умения по работе с </a:t>
            </a:r>
            <a:r>
              <a:rPr lang="ru-RU" sz="1500" dirty="0" err="1">
                <a:latin typeface="Times New Roman" panose="02020603050405020304" pitchFamily="18" charset="0"/>
                <a:cs typeface="Times New Roman" panose="02020603050405020304" pitchFamily="18" charset="0"/>
              </a:rPr>
              <a:t>git</a:t>
            </a:r>
            <a:r>
              <a:rPr lang="ru-RU" sz="1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696888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86226" y="2428875"/>
            <a:ext cx="6743700" cy="707886"/>
          </a:xfrm>
          <a:prstGeom prst="rect">
            <a:avLst/>
          </a:prstGeom>
          <a:noFill/>
        </p:spPr>
        <p:txBody>
          <a:bodyPr wrap="square" rtlCol="0">
            <a:spAutoFit/>
          </a:bodyPr>
          <a:lstStyle/>
          <a:p>
            <a:r>
              <a:rPr lang="ru-RU" sz="4000" dirty="0" smtClean="0">
                <a:latin typeface="Times New Roman" panose="02020603050405020304" pitchFamily="18" charset="0"/>
                <a:cs typeface="Times New Roman" panose="02020603050405020304" pitchFamily="18" charset="0"/>
              </a:rPr>
              <a:t>Спасибо за внимание!</a:t>
            </a:r>
            <a:endParaRPr lang="ru-RU"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533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43075" y="624110"/>
            <a:ext cx="9761537" cy="1280890"/>
          </a:xfrm>
        </p:spPr>
        <p:txBody>
          <a:bodyPr>
            <a:normAutofit/>
          </a:bodyPr>
          <a:lstStyle/>
          <a:p>
            <a:r>
              <a:rPr lang="ru-RU" sz="4000" cap="none" dirty="0" smtClean="0">
                <a:latin typeface="Times New Roman" panose="02020603050405020304" pitchFamily="18" charset="0"/>
                <a:cs typeface="Times New Roman" panose="02020603050405020304" pitchFamily="18" charset="0"/>
              </a:rPr>
              <a:t>Цель работы</a:t>
            </a:r>
            <a:endParaRPr lang="ru-RU" sz="4000" cap="none"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743075" y="2133600"/>
            <a:ext cx="9761537" cy="3777622"/>
          </a:xfrm>
        </p:spPr>
        <p:txBody>
          <a:bodyPr anchor="t">
            <a:normAutofit/>
          </a:bodyPr>
          <a:lstStyle/>
          <a:p>
            <a:pPr marL="0" indent="0" algn="just">
              <a:buNone/>
            </a:pPr>
            <a:r>
              <a:rPr lang="ru-RU" sz="1500" dirty="0">
                <a:latin typeface="Times New Roman" panose="02020603050405020304" pitchFamily="18" charset="0"/>
                <a:cs typeface="Times New Roman" panose="02020603050405020304" pitchFamily="18" charset="0"/>
              </a:rPr>
              <a:t>Изучить идеологию и применение средств контроля версий, а также освоить умения по работе с </a:t>
            </a:r>
            <a:r>
              <a:rPr lang="ru-RU" sz="1500" dirty="0" err="1">
                <a:latin typeface="Times New Roman" panose="02020603050405020304" pitchFamily="18" charset="0"/>
                <a:cs typeface="Times New Roman" panose="02020603050405020304" pitchFamily="18" charset="0"/>
              </a:rPr>
              <a:t>git</a:t>
            </a:r>
            <a:r>
              <a:rPr lang="ru-RU" sz="1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62625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43075" y="624110"/>
            <a:ext cx="9761537" cy="1280890"/>
          </a:xfrm>
        </p:spPr>
        <p:txBody>
          <a:bodyPr>
            <a:normAutofit/>
          </a:bodyPr>
          <a:lstStyle/>
          <a:p>
            <a:r>
              <a:rPr lang="ru-RU" sz="4000" cap="none" dirty="0" smtClean="0">
                <a:latin typeface="Times New Roman" panose="02020603050405020304" pitchFamily="18" charset="0"/>
                <a:cs typeface="Times New Roman" panose="02020603050405020304" pitchFamily="18" charset="0"/>
              </a:rPr>
              <a:t>Задание</a:t>
            </a:r>
            <a:endParaRPr lang="ru-RU" sz="4000" cap="none"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743075" y="2133600"/>
            <a:ext cx="9761537" cy="3777622"/>
          </a:xfrm>
        </p:spPr>
        <p:txBody>
          <a:bodyPr anchor="t">
            <a:normAutofit fontScale="92500" lnSpcReduction="20000"/>
          </a:bodyPr>
          <a:lstStyle/>
          <a:p>
            <a:pPr marL="0" indent="0" algn="just">
              <a:buNone/>
            </a:pPr>
            <a:r>
              <a:rPr lang="ru-RU" sz="1600" dirty="0">
                <a:latin typeface="Times New Roman" panose="02020603050405020304" pitchFamily="18" charset="0"/>
                <a:cs typeface="Times New Roman" panose="02020603050405020304" pitchFamily="18" charset="0"/>
              </a:rPr>
              <a:t>1.	Создайте учётную запись на https://github.com. </a:t>
            </a:r>
          </a:p>
          <a:p>
            <a:pPr marL="0" indent="0" algn="just">
              <a:buNone/>
            </a:pPr>
            <a:r>
              <a:rPr lang="ru-RU" sz="1600" dirty="0">
                <a:latin typeface="Times New Roman" panose="02020603050405020304" pitchFamily="18" charset="0"/>
                <a:cs typeface="Times New Roman" panose="02020603050405020304" pitchFamily="18" charset="0"/>
              </a:rPr>
              <a:t>2.	Заполните основные данные на https://github.com.</a:t>
            </a:r>
          </a:p>
          <a:p>
            <a:pPr marL="0" indent="0" algn="just">
              <a:buNone/>
            </a:pPr>
            <a:r>
              <a:rPr lang="ru-RU" sz="1600" dirty="0">
                <a:latin typeface="Times New Roman" panose="02020603050405020304" pitchFamily="18" charset="0"/>
                <a:cs typeface="Times New Roman" panose="02020603050405020304" pitchFamily="18" charset="0"/>
              </a:rPr>
              <a:t>3.	Установка </a:t>
            </a:r>
            <a:r>
              <a:rPr lang="ru-RU" sz="1600" dirty="0" err="1">
                <a:latin typeface="Times New Roman" panose="02020603050405020304" pitchFamily="18" charset="0"/>
                <a:cs typeface="Times New Roman" panose="02020603050405020304" pitchFamily="18" charset="0"/>
              </a:rPr>
              <a:t>git-flow</a:t>
            </a:r>
            <a:r>
              <a:rPr lang="ru-RU" sz="1600" dirty="0">
                <a:latin typeface="Times New Roman" panose="02020603050405020304" pitchFamily="18" charset="0"/>
                <a:cs typeface="Times New Roman" panose="02020603050405020304" pitchFamily="18" charset="0"/>
              </a:rPr>
              <a:t> в </a:t>
            </a:r>
            <a:r>
              <a:rPr lang="ru-RU" sz="1600" dirty="0" err="1">
                <a:latin typeface="Times New Roman" panose="02020603050405020304" pitchFamily="18" charset="0"/>
                <a:cs typeface="Times New Roman" panose="02020603050405020304" pitchFamily="18" charset="0"/>
              </a:rPr>
              <a:t>Fedora</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Linux</a:t>
            </a:r>
            <a:r>
              <a:rPr lang="ru-RU" sz="1600" dirty="0">
                <a:latin typeface="Times New Roman" panose="02020603050405020304" pitchFamily="18" charset="0"/>
                <a:cs typeface="Times New Roman" panose="02020603050405020304" pitchFamily="18" charset="0"/>
              </a:rPr>
              <a:t>.</a:t>
            </a:r>
          </a:p>
          <a:p>
            <a:pPr marL="0" indent="0" algn="just">
              <a:buNone/>
            </a:pPr>
            <a:r>
              <a:rPr lang="ru-RU" sz="1600" dirty="0">
                <a:latin typeface="Times New Roman" panose="02020603050405020304" pitchFamily="18" charset="0"/>
                <a:cs typeface="Times New Roman" panose="02020603050405020304" pitchFamily="18" charset="0"/>
              </a:rPr>
              <a:t>4.	Установка </a:t>
            </a:r>
            <a:r>
              <a:rPr lang="ru-RU" sz="1600" dirty="0" err="1">
                <a:latin typeface="Times New Roman" panose="02020603050405020304" pitchFamily="18" charset="0"/>
                <a:cs typeface="Times New Roman" panose="02020603050405020304" pitchFamily="18" charset="0"/>
              </a:rPr>
              <a:t>gh</a:t>
            </a:r>
            <a:r>
              <a:rPr lang="ru-RU" sz="1600" dirty="0">
                <a:latin typeface="Times New Roman" panose="02020603050405020304" pitchFamily="18" charset="0"/>
                <a:cs typeface="Times New Roman" panose="02020603050405020304" pitchFamily="18" charset="0"/>
              </a:rPr>
              <a:t> в </a:t>
            </a:r>
            <a:r>
              <a:rPr lang="ru-RU" sz="1600" dirty="0" err="1">
                <a:latin typeface="Times New Roman" panose="02020603050405020304" pitchFamily="18" charset="0"/>
                <a:cs typeface="Times New Roman" panose="02020603050405020304" pitchFamily="18" charset="0"/>
              </a:rPr>
              <a:t>Fedora</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Linux</a:t>
            </a:r>
            <a:r>
              <a:rPr lang="ru-RU" sz="1600" dirty="0">
                <a:latin typeface="Times New Roman" panose="02020603050405020304" pitchFamily="18" charset="0"/>
                <a:cs typeface="Times New Roman" panose="02020603050405020304" pitchFamily="18" charset="0"/>
              </a:rPr>
              <a:t>.</a:t>
            </a:r>
          </a:p>
          <a:p>
            <a:pPr marL="0" indent="0" algn="just">
              <a:buNone/>
            </a:pPr>
            <a:r>
              <a:rPr lang="ru-RU" sz="1600" dirty="0">
                <a:latin typeface="Times New Roman" panose="02020603050405020304" pitchFamily="18" charset="0"/>
                <a:cs typeface="Times New Roman" panose="02020603050405020304" pitchFamily="18" charset="0"/>
              </a:rPr>
              <a:t>5.	Базовая настройка </a:t>
            </a:r>
            <a:r>
              <a:rPr lang="ru-RU" sz="1600" dirty="0" err="1">
                <a:latin typeface="Times New Roman" panose="02020603050405020304" pitchFamily="18" charset="0"/>
                <a:cs typeface="Times New Roman" panose="02020603050405020304" pitchFamily="18" charset="0"/>
              </a:rPr>
              <a:t>git</a:t>
            </a:r>
            <a:r>
              <a:rPr lang="ru-RU" sz="1600" dirty="0">
                <a:latin typeface="Times New Roman" panose="02020603050405020304" pitchFamily="18" charset="0"/>
                <a:cs typeface="Times New Roman" panose="02020603050405020304" pitchFamily="18" charset="0"/>
              </a:rPr>
              <a:t>.</a:t>
            </a:r>
          </a:p>
          <a:p>
            <a:pPr marL="0" indent="0" algn="just">
              <a:buNone/>
            </a:pPr>
            <a:r>
              <a:rPr lang="ru-RU" sz="1600" dirty="0">
                <a:latin typeface="Times New Roman" panose="02020603050405020304" pitchFamily="18" charset="0"/>
                <a:cs typeface="Times New Roman" panose="02020603050405020304" pitchFamily="18" charset="0"/>
              </a:rPr>
              <a:t>6.	Создайте ключи </a:t>
            </a:r>
            <a:r>
              <a:rPr lang="ru-RU" sz="1600" dirty="0" err="1">
                <a:latin typeface="Times New Roman" panose="02020603050405020304" pitchFamily="18" charset="0"/>
                <a:cs typeface="Times New Roman" panose="02020603050405020304" pitchFamily="18" charset="0"/>
              </a:rPr>
              <a:t>ssh</a:t>
            </a:r>
            <a:r>
              <a:rPr lang="ru-RU" sz="1600" dirty="0">
                <a:latin typeface="Times New Roman" panose="02020603050405020304" pitchFamily="18" charset="0"/>
                <a:cs typeface="Times New Roman" panose="02020603050405020304" pitchFamily="18" charset="0"/>
              </a:rPr>
              <a:t>.</a:t>
            </a:r>
          </a:p>
          <a:p>
            <a:pPr marL="0" indent="0" algn="just">
              <a:buNone/>
            </a:pPr>
            <a:r>
              <a:rPr lang="ru-RU" sz="1600" dirty="0">
                <a:latin typeface="Times New Roman" panose="02020603050405020304" pitchFamily="18" charset="0"/>
                <a:cs typeface="Times New Roman" panose="02020603050405020304" pitchFamily="18" charset="0"/>
              </a:rPr>
              <a:t>7.	Создайте ключи </a:t>
            </a:r>
            <a:r>
              <a:rPr lang="ru-RU" sz="1600" dirty="0" err="1">
                <a:latin typeface="Times New Roman" panose="02020603050405020304" pitchFamily="18" charset="0"/>
                <a:cs typeface="Times New Roman" panose="02020603050405020304" pitchFamily="18" charset="0"/>
              </a:rPr>
              <a:t>pgp</a:t>
            </a:r>
            <a:r>
              <a:rPr lang="ru-RU" sz="1600" dirty="0">
                <a:latin typeface="Times New Roman" panose="02020603050405020304" pitchFamily="18" charset="0"/>
                <a:cs typeface="Times New Roman" panose="02020603050405020304" pitchFamily="18" charset="0"/>
              </a:rPr>
              <a:t>.</a:t>
            </a:r>
          </a:p>
          <a:p>
            <a:pPr marL="0" indent="0" algn="just">
              <a:buNone/>
            </a:pPr>
            <a:r>
              <a:rPr lang="ru-RU" sz="1600" dirty="0">
                <a:latin typeface="Times New Roman" panose="02020603050405020304" pitchFamily="18" charset="0"/>
                <a:cs typeface="Times New Roman" panose="02020603050405020304" pitchFamily="18" charset="0"/>
              </a:rPr>
              <a:t>8.	Добавление PGP ключа в </a:t>
            </a:r>
            <a:r>
              <a:rPr lang="ru-RU" sz="1600" dirty="0" err="1">
                <a:latin typeface="Times New Roman" panose="02020603050405020304" pitchFamily="18" charset="0"/>
                <a:cs typeface="Times New Roman" panose="02020603050405020304" pitchFamily="18" charset="0"/>
              </a:rPr>
              <a:t>GitHub</a:t>
            </a:r>
            <a:r>
              <a:rPr lang="ru-RU" sz="1600" dirty="0">
                <a:latin typeface="Times New Roman" panose="02020603050405020304" pitchFamily="18" charset="0"/>
                <a:cs typeface="Times New Roman" panose="02020603050405020304" pitchFamily="18" charset="0"/>
              </a:rPr>
              <a:t>.</a:t>
            </a:r>
          </a:p>
          <a:p>
            <a:pPr marL="0" indent="0" algn="just">
              <a:buNone/>
            </a:pPr>
            <a:r>
              <a:rPr lang="ru-RU" sz="1600" dirty="0">
                <a:latin typeface="Times New Roman" panose="02020603050405020304" pitchFamily="18" charset="0"/>
                <a:cs typeface="Times New Roman" panose="02020603050405020304" pitchFamily="18" charset="0"/>
              </a:rPr>
              <a:t>9.	Настройка автоматических подписей </a:t>
            </a:r>
            <a:r>
              <a:rPr lang="ru-RU" sz="1600" dirty="0" err="1">
                <a:latin typeface="Times New Roman" panose="02020603050405020304" pitchFamily="18" charset="0"/>
                <a:cs typeface="Times New Roman" panose="02020603050405020304" pitchFamily="18" charset="0"/>
              </a:rPr>
              <a:t>коммитов</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git</a:t>
            </a:r>
            <a:r>
              <a:rPr lang="ru-RU" sz="1600" dirty="0">
                <a:latin typeface="Times New Roman" panose="02020603050405020304" pitchFamily="18" charset="0"/>
                <a:cs typeface="Times New Roman" panose="02020603050405020304" pitchFamily="18" charset="0"/>
              </a:rPr>
              <a:t>.</a:t>
            </a:r>
          </a:p>
          <a:p>
            <a:pPr marL="0" indent="0" algn="just">
              <a:buNone/>
            </a:pPr>
            <a:r>
              <a:rPr lang="ru-RU" sz="1600" dirty="0">
                <a:latin typeface="Times New Roman" panose="02020603050405020304" pitchFamily="18" charset="0"/>
                <a:cs typeface="Times New Roman" panose="02020603050405020304" pitchFamily="18" charset="0"/>
              </a:rPr>
              <a:t>10.	Настройка </a:t>
            </a:r>
            <a:r>
              <a:rPr lang="ru-RU" sz="1600" dirty="0" err="1">
                <a:latin typeface="Times New Roman" panose="02020603050405020304" pitchFamily="18" charset="0"/>
                <a:cs typeface="Times New Roman" panose="02020603050405020304" pitchFamily="18" charset="0"/>
              </a:rPr>
              <a:t>gh</a:t>
            </a:r>
            <a:r>
              <a:rPr lang="ru-RU" sz="1600" dirty="0">
                <a:latin typeface="Times New Roman" panose="02020603050405020304" pitchFamily="18" charset="0"/>
                <a:cs typeface="Times New Roman" panose="02020603050405020304" pitchFamily="18" charset="0"/>
              </a:rPr>
              <a:t>.</a:t>
            </a:r>
          </a:p>
          <a:p>
            <a:pPr marL="0" indent="0" algn="just">
              <a:buNone/>
            </a:pPr>
            <a:r>
              <a:rPr lang="ru-RU" sz="1600" dirty="0">
                <a:latin typeface="Times New Roman" panose="02020603050405020304" pitchFamily="18" charset="0"/>
                <a:cs typeface="Times New Roman" panose="02020603050405020304" pitchFamily="18" charset="0"/>
              </a:rPr>
              <a:t>11.	Создание </a:t>
            </a:r>
            <a:r>
              <a:rPr lang="ru-RU" sz="1600" dirty="0" err="1">
                <a:latin typeface="Times New Roman" panose="02020603050405020304" pitchFamily="18" charset="0"/>
                <a:cs typeface="Times New Roman" panose="02020603050405020304" pitchFamily="18" charset="0"/>
              </a:rPr>
              <a:t>репозитория</a:t>
            </a:r>
            <a:r>
              <a:rPr lang="ru-RU" sz="1600" dirty="0">
                <a:latin typeface="Times New Roman" panose="02020603050405020304" pitchFamily="18" charset="0"/>
                <a:cs typeface="Times New Roman" panose="02020603050405020304" pitchFamily="18" charset="0"/>
              </a:rPr>
              <a:t> курса на основе шаблона.</a:t>
            </a:r>
          </a:p>
          <a:p>
            <a:pPr marL="0" indent="0" algn="just">
              <a:buNone/>
            </a:pPr>
            <a:r>
              <a:rPr lang="ru-RU" sz="1600" dirty="0">
                <a:latin typeface="Times New Roman" panose="02020603050405020304" pitchFamily="18" charset="0"/>
                <a:cs typeface="Times New Roman" panose="02020603050405020304" pitchFamily="18" charset="0"/>
              </a:rPr>
              <a:t>12.	Настройка каталога курса.</a:t>
            </a:r>
          </a:p>
          <a:p>
            <a:pPr marL="0" indent="0" algn="just">
              <a:buNone/>
            </a:pPr>
            <a:endParaRPr lang="ru-RU"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159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85925" y="624110"/>
            <a:ext cx="9818687" cy="1280890"/>
          </a:xfrm>
        </p:spPr>
        <p:txBody>
          <a:bodyPr>
            <a:normAutofit/>
          </a:bodyPr>
          <a:lstStyle/>
          <a:p>
            <a:r>
              <a:rPr lang="ru-RU" sz="4000" cap="none" dirty="0" smtClean="0">
                <a:latin typeface="Times New Roman" panose="02020603050405020304" pitchFamily="18" charset="0"/>
                <a:cs typeface="Times New Roman" panose="02020603050405020304" pitchFamily="18" charset="0"/>
              </a:rPr>
              <a:t>Теоретическое введение</a:t>
            </a:r>
            <a:endParaRPr lang="ru-RU" sz="4000" cap="none"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685925" y="2168434"/>
            <a:ext cx="9818687" cy="4162698"/>
          </a:xfrm>
        </p:spPr>
        <p:txBody>
          <a:bodyPr anchor="t">
            <a:noAutofit/>
          </a:bodyPr>
          <a:lstStyle/>
          <a:p>
            <a:pPr marL="0" indent="0" algn="just">
              <a:buNone/>
            </a:pPr>
            <a:r>
              <a:rPr lang="ru-RU" sz="1500" dirty="0">
                <a:latin typeface="Times New Roman" panose="02020603050405020304" pitchFamily="18" charset="0"/>
                <a:cs typeface="Times New Roman" panose="02020603050405020304" pitchFamily="18" charset="0"/>
              </a:rPr>
              <a:t>Системы контроля версий (</a:t>
            </a:r>
            <a:r>
              <a:rPr lang="ru-RU" sz="1500" dirty="0" err="1">
                <a:latin typeface="Times New Roman" panose="02020603050405020304" pitchFamily="18" charset="0"/>
                <a:cs typeface="Times New Roman" panose="02020603050405020304" pitchFamily="18" charset="0"/>
              </a:rPr>
              <a:t>Version</a:t>
            </a:r>
            <a:r>
              <a:rPr lang="ru-RU" sz="1500" dirty="0">
                <a:latin typeface="Times New Roman" panose="02020603050405020304" pitchFamily="18" charset="0"/>
                <a:cs typeface="Times New Roman" panose="02020603050405020304" pitchFamily="18" charset="0"/>
              </a:rPr>
              <a:t> </a:t>
            </a:r>
            <a:r>
              <a:rPr lang="ru-RU" sz="1500" dirty="0" err="1">
                <a:latin typeface="Times New Roman" panose="02020603050405020304" pitchFamily="18" charset="0"/>
                <a:cs typeface="Times New Roman" panose="02020603050405020304" pitchFamily="18" charset="0"/>
              </a:rPr>
              <a:t>Control</a:t>
            </a:r>
            <a:r>
              <a:rPr lang="ru-RU" sz="1500" dirty="0">
                <a:latin typeface="Times New Roman" panose="02020603050405020304" pitchFamily="18" charset="0"/>
                <a:cs typeface="Times New Roman" panose="02020603050405020304" pitchFamily="18" charset="0"/>
              </a:rPr>
              <a:t> </a:t>
            </a:r>
            <a:r>
              <a:rPr lang="ru-RU" sz="1500" dirty="0" err="1">
                <a:latin typeface="Times New Roman" panose="02020603050405020304" pitchFamily="18" charset="0"/>
                <a:cs typeface="Times New Roman" panose="02020603050405020304" pitchFamily="18" charset="0"/>
              </a:rPr>
              <a:t>System</a:t>
            </a:r>
            <a:r>
              <a:rPr lang="ru-RU" sz="1500" dirty="0">
                <a:latin typeface="Times New Roman" panose="02020603050405020304" pitchFamily="18" charset="0"/>
                <a:cs typeface="Times New Roman" panose="02020603050405020304" pitchFamily="18" charset="0"/>
              </a:rPr>
              <a:t>, VCS) применяются при работе нескольких человек над одним проектом. Обычно основное дерево проекта хранится в локальном или удалённом </a:t>
            </a:r>
            <a:r>
              <a:rPr lang="ru-RU" sz="1500" dirty="0" err="1">
                <a:latin typeface="Times New Roman" panose="02020603050405020304" pitchFamily="18" charset="0"/>
                <a:cs typeface="Times New Roman" panose="02020603050405020304" pitchFamily="18" charset="0"/>
              </a:rPr>
              <a:t>репозитории</a:t>
            </a:r>
            <a:r>
              <a:rPr lang="ru-RU" sz="1500" dirty="0">
                <a:latin typeface="Times New Roman" panose="02020603050405020304" pitchFamily="18" charset="0"/>
                <a:cs typeface="Times New Roman" panose="02020603050405020304" pitchFamily="18" charset="0"/>
              </a:rPr>
              <a:t>, к которому настроен доступ для участников проекта. При внесении изменений в содержание проекта система контроля версий позволяет их фиксировать, совмещать изменения, произведённые разными участниками проекта, производить откат к любой более ранней версии проекта, если это требуется.</a:t>
            </a:r>
          </a:p>
          <a:p>
            <a:pPr marL="0" indent="0" algn="just">
              <a:buNone/>
            </a:pPr>
            <a:r>
              <a:rPr lang="ru-RU" sz="1500" dirty="0">
                <a:latin typeface="Times New Roman" panose="02020603050405020304" pitchFamily="18" charset="0"/>
                <a:cs typeface="Times New Roman" panose="02020603050405020304" pitchFamily="18" charset="0"/>
              </a:rPr>
              <a:t>В классических системах контроля версий используется централизованная модель, предполагающая наличие единого </a:t>
            </a:r>
            <a:r>
              <a:rPr lang="ru-RU" sz="1500" dirty="0" err="1">
                <a:latin typeface="Times New Roman" panose="02020603050405020304" pitchFamily="18" charset="0"/>
                <a:cs typeface="Times New Roman" panose="02020603050405020304" pitchFamily="18" charset="0"/>
              </a:rPr>
              <a:t>репозитория</a:t>
            </a:r>
            <a:r>
              <a:rPr lang="ru-RU" sz="1500" dirty="0">
                <a:latin typeface="Times New Roman" panose="02020603050405020304" pitchFamily="18" charset="0"/>
                <a:cs typeface="Times New Roman" panose="02020603050405020304" pitchFamily="18" charset="0"/>
              </a:rPr>
              <a:t> для хранения файлов. Выполнение большинства функций по управлению версиями осуществляется специальным сервером. Участник проекта (пользователь) перед началом работы посредством определённых команд получает нужную ему версию файлов. После внесения изменений, пользователь размещает новую версию в хранилище. При этом предыдущие версии не удаляются из центрального хранилища и к ним можно вернуться в любой момент. Сервер может сохранять не полную версию изменённых файлов, а производить так называемую </a:t>
            </a:r>
            <a:r>
              <a:rPr lang="ru-RU" sz="1500" dirty="0" err="1">
                <a:latin typeface="Times New Roman" panose="02020603050405020304" pitchFamily="18" charset="0"/>
                <a:cs typeface="Times New Roman" panose="02020603050405020304" pitchFamily="18" charset="0"/>
              </a:rPr>
              <a:t>дельтакомпрессию</a:t>
            </a:r>
            <a:r>
              <a:rPr lang="ru-RU" sz="1500" dirty="0">
                <a:latin typeface="Times New Roman" panose="02020603050405020304" pitchFamily="18" charset="0"/>
                <a:cs typeface="Times New Roman" panose="02020603050405020304" pitchFamily="18" charset="0"/>
              </a:rPr>
              <a:t> — сохранять только изменения между последовательными версиями, что позволяет уменьшить объём хранимых данных.</a:t>
            </a:r>
          </a:p>
          <a:p>
            <a:pPr marL="0" indent="0" algn="just">
              <a:buNone/>
            </a:pPr>
            <a:r>
              <a:rPr lang="ru-RU" sz="1500" dirty="0">
                <a:latin typeface="Times New Roman" panose="02020603050405020304" pitchFamily="18" charset="0"/>
                <a:cs typeface="Times New Roman" panose="02020603050405020304" pitchFamily="18" charset="0"/>
              </a:rPr>
              <a:t>Среди классических VCS наиболее известны CVS, </a:t>
            </a:r>
            <a:r>
              <a:rPr lang="ru-RU" sz="1500" dirty="0" err="1">
                <a:latin typeface="Times New Roman" panose="02020603050405020304" pitchFamily="18" charset="0"/>
                <a:cs typeface="Times New Roman" panose="02020603050405020304" pitchFamily="18" charset="0"/>
              </a:rPr>
              <a:t>Subversion</a:t>
            </a:r>
            <a:r>
              <a:rPr lang="ru-RU" sz="1500" dirty="0">
                <a:latin typeface="Times New Roman" panose="02020603050405020304" pitchFamily="18" charset="0"/>
                <a:cs typeface="Times New Roman" panose="02020603050405020304" pitchFamily="18" charset="0"/>
              </a:rPr>
              <a:t>, а среди распределённых — </a:t>
            </a:r>
            <a:r>
              <a:rPr lang="ru-RU" sz="1500" dirty="0" err="1">
                <a:latin typeface="Times New Roman" panose="02020603050405020304" pitchFamily="18" charset="0"/>
                <a:cs typeface="Times New Roman" panose="02020603050405020304" pitchFamily="18" charset="0"/>
              </a:rPr>
              <a:t>Git</a:t>
            </a:r>
            <a:r>
              <a:rPr lang="ru-RU" sz="1500" dirty="0">
                <a:latin typeface="Times New Roman" panose="02020603050405020304" pitchFamily="18" charset="0"/>
                <a:cs typeface="Times New Roman" panose="02020603050405020304" pitchFamily="18" charset="0"/>
              </a:rPr>
              <a:t>, </a:t>
            </a:r>
            <a:r>
              <a:rPr lang="ru-RU" sz="1500" dirty="0" err="1">
                <a:latin typeface="Times New Roman" panose="02020603050405020304" pitchFamily="18" charset="0"/>
                <a:cs typeface="Times New Roman" panose="02020603050405020304" pitchFamily="18" charset="0"/>
              </a:rPr>
              <a:t>Bazaar</a:t>
            </a:r>
            <a:r>
              <a:rPr lang="ru-RU" sz="1500" dirty="0">
                <a:latin typeface="Times New Roman" panose="02020603050405020304" pitchFamily="18" charset="0"/>
                <a:cs typeface="Times New Roman" panose="02020603050405020304" pitchFamily="18" charset="0"/>
              </a:rPr>
              <a:t>, </a:t>
            </a:r>
            <a:r>
              <a:rPr lang="ru-RU" sz="1500" dirty="0" err="1">
                <a:latin typeface="Times New Roman" panose="02020603050405020304" pitchFamily="18" charset="0"/>
                <a:cs typeface="Times New Roman" panose="02020603050405020304" pitchFamily="18" charset="0"/>
              </a:rPr>
              <a:t>Mercurial</a:t>
            </a:r>
            <a:r>
              <a:rPr lang="ru-RU" sz="1500" dirty="0">
                <a:latin typeface="Times New Roman" panose="02020603050405020304" pitchFamily="18" charset="0"/>
                <a:cs typeface="Times New Roman" panose="02020603050405020304" pitchFamily="18" charset="0"/>
              </a:rPr>
              <a:t>. Принципы их работы схожи, отличаются они в основном синтаксисом используемых в работе команд</a:t>
            </a:r>
            <a:r>
              <a:rPr lang="ru-RU"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5299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85926" y="446088"/>
            <a:ext cx="4408485"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a:t>
            </a:r>
            <a:endParaRPr lang="ru-RU" sz="2800" dirty="0">
              <a:latin typeface="Times New Roman" panose="02020603050405020304" pitchFamily="18" charset="0"/>
              <a:cs typeface="Times New Roman" panose="02020603050405020304" pitchFamily="18" charset="0"/>
            </a:endParaRPr>
          </a:p>
        </p:txBody>
      </p:sp>
      <p:pic>
        <p:nvPicPr>
          <p:cNvPr id="5" name="Объект 4"/>
          <p:cNvPicPr>
            <a:picLocks noGrp="1" noChangeAspect="1"/>
          </p:cNvPicPr>
          <p:nvPr>
            <p:ph idx="1"/>
          </p:nvPr>
        </p:nvPicPr>
        <p:blipFill>
          <a:blip r:embed="rId2"/>
          <a:stretch>
            <a:fillRect/>
          </a:stretch>
        </p:blipFill>
        <p:spPr>
          <a:xfrm>
            <a:off x="6323013" y="1596598"/>
            <a:ext cx="5181600" cy="3113942"/>
          </a:xfrm>
          <a:prstGeom prst="rect">
            <a:avLst/>
          </a:prstGeom>
        </p:spPr>
      </p:pic>
      <p:sp>
        <p:nvSpPr>
          <p:cNvPr id="4" name="Текст 3"/>
          <p:cNvSpPr>
            <a:spLocks noGrp="1"/>
          </p:cNvSpPr>
          <p:nvPr>
            <p:ph type="body" sz="half" idx="2"/>
          </p:nvPr>
        </p:nvSpPr>
        <p:spPr>
          <a:xfrm>
            <a:off x="1685926" y="1598613"/>
            <a:ext cx="4408486" cy="4262436"/>
          </a:xfrm>
        </p:spPr>
        <p:txBody>
          <a:bodyPr/>
          <a:lstStyle/>
          <a:p>
            <a:r>
              <a:rPr lang="ru-RU" dirty="0"/>
              <a:t>1.	</a:t>
            </a:r>
            <a:r>
              <a:rPr lang="ru-RU" sz="1500" dirty="0">
                <a:latin typeface="Times New Roman" panose="02020603050405020304" pitchFamily="18" charset="0"/>
                <a:cs typeface="Times New Roman" panose="02020603050405020304" pitchFamily="18" charset="0"/>
              </a:rPr>
              <a:t>Создайте учётную запись на https://github.com. </a:t>
            </a:r>
          </a:p>
        </p:txBody>
      </p:sp>
      <p:sp>
        <p:nvSpPr>
          <p:cNvPr id="6" name="TextBox 5"/>
          <p:cNvSpPr txBox="1"/>
          <p:nvPr/>
        </p:nvSpPr>
        <p:spPr>
          <a:xfrm>
            <a:off x="6323013" y="4990011"/>
            <a:ext cx="5181600" cy="600164"/>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Рис.1. Регистрация учетной записи на </a:t>
            </a:r>
            <a:r>
              <a:rPr lang="en-US" sz="1500" dirty="0" err="1">
                <a:latin typeface="Times New Roman" panose="02020603050405020304" pitchFamily="18" charset="0"/>
                <a:cs typeface="Times New Roman" panose="02020603050405020304" pitchFamily="18" charset="0"/>
              </a:rPr>
              <a:t>github</a:t>
            </a:r>
            <a:r>
              <a:rPr lang="ru-RU" sz="1500"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com</a:t>
            </a:r>
            <a:r>
              <a:rPr lang="ru-RU" sz="1500" dirty="0">
                <a:latin typeface="Times New Roman" panose="02020603050405020304" pitchFamily="18" charset="0"/>
                <a:cs typeface="Times New Roman" panose="02020603050405020304" pitchFamily="18" charset="0"/>
              </a:rPr>
              <a:t>.</a:t>
            </a:r>
          </a:p>
          <a:p>
            <a:pPr algn="ctr"/>
            <a:endParaRPr lang="ru-RU" dirty="0"/>
          </a:p>
        </p:txBody>
      </p:sp>
    </p:spTree>
    <p:extLst>
      <p:ext uri="{BB962C8B-B14F-4D97-AF65-F5344CB8AC3E}">
        <p14:creationId xmlns:p14="http://schemas.microsoft.com/office/powerpoint/2010/main" val="3107645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lstStyle/>
          <a:p>
            <a:r>
              <a:rPr lang="ru-RU" sz="1500" dirty="0" smtClean="0">
                <a:latin typeface="Times New Roman" panose="02020603050405020304" pitchFamily="18" charset="0"/>
                <a:cs typeface="Times New Roman" panose="02020603050405020304" pitchFamily="18" charset="0"/>
              </a:rPr>
              <a:t>2.	 </a:t>
            </a:r>
            <a:r>
              <a:rPr lang="ru-RU" sz="1500" dirty="0">
                <a:latin typeface="Times New Roman" panose="02020603050405020304" pitchFamily="18" charset="0"/>
                <a:cs typeface="Times New Roman" panose="02020603050405020304" pitchFamily="18" charset="0"/>
              </a:rPr>
              <a:t>Заполните основные данные на </a:t>
            </a:r>
            <a:r>
              <a:rPr lang="ru-RU" sz="1500" u="sng" dirty="0">
                <a:latin typeface="Times New Roman" panose="02020603050405020304" pitchFamily="18" charset="0"/>
                <a:cs typeface="Times New Roman" panose="02020603050405020304" pitchFamily="18" charset="0"/>
                <a:hlinkClick r:id="rId2"/>
              </a:rPr>
              <a:t>https://github.com</a:t>
            </a:r>
            <a:r>
              <a:rPr lang="ru-RU" sz="1500" dirty="0">
                <a:latin typeface="Times New Roman" panose="02020603050405020304" pitchFamily="18" charset="0"/>
                <a:cs typeface="Times New Roman" panose="02020603050405020304" pitchFamily="18" charset="0"/>
              </a:rPr>
              <a:t>.</a:t>
            </a:r>
          </a:p>
          <a:p>
            <a:endParaRPr lang="ru-RU" sz="1500" dirty="0">
              <a:latin typeface="Times New Roman" panose="02020603050405020304" pitchFamily="18" charset="0"/>
              <a:cs typeface="Times New Roman" panose="02020603050405020304" pitchFamily="18" charset="0"/>
            </a:endParaRPr>
          </a:p>
        </p:txBody>
      </p:sp>
      <p:pic>
        <p:nvPicPr>
          <p:cNvPr id="6" name="Объект 5"/>
          <p:cNvPicPr>
            <a:picLocks noGrp="1" noChangeAspect="1"/>
          </p:cNvPicPr>
          <p:nvPr>
            <p:ph idx="1"/>
          </p:nvPr>
        </p:nvPicPr>
        <p:blipFill>
          <a:blip r:embed="rId3"/>
          <a:stretch>
            <a:fillRect/>
          </a:stretch>
        </p:blipFill>
        <p:spPr>
          <a:xfrm>
            <a:off x="7385241" y="2063093"/>
            <a:ext cx="3057143" cy="2180952"/>
          </a:xfrm>
          <a:prstGeom prst="rect">
            <a:avLst/>
          </a:prstGeom>
        </p:spPr>
      </p:pic>
      <p:sp>
        <p:nvSpPr>
          <p:cNvPr id="7" name="Прямоугольник 6"/>
          <p:cNvSpPr/>
          <p:nvPr/>
        </p:nvSpPr>
        <p:spPr>
          <a:xfrm>
            <a:off x="7297984" y="4584480"/>
            <a:ext cx="3231654" cy="327141"/>
          </a:xfrm>
          <a:prstGeom prst="rect">
            <a:avLst/>
          </a:prstGeom>
        </p:spPr>
        <p:txBody>
          <a:bodyPr wrap="none">
            <a:spAutoFit/>
          </a:bodyPr>
          <a:lstStyle/>
          <a:p>
            <a:pPr algn="ctr">
              <a:lnSpc>
                <a:spcPct val="107000"/>
              </a:lnSpc>
              <a:spcAft>
                <a:spcPts val="800"/>
              </a:spcAft>
            </a:pPr>
            <a:r>
              <a:rPr lang="ru-RU" sz="1500" dirty="0">
                <a:latin typeface="Times New Roman" panose="02020603050405020304" pitchFamily="18" charset="0"/>
                <a:ea typeface="Calibri" panose="020F0502020204030204" pitchFamily="34" charset="0"/>
                <a:cs typeface="Times New Roman" panose="02020603050405020304" pitchFamily="18" charset="0"/>
              </a:rPr>
              <a:t>Рис.2. Заполнение основных данных.</a:t>
            </a:r>
            <a:endParaRPr lang="ru-RU" sz="15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5333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514" y="446088"/>
            <a:ext cx="4279898" cy="976312"/>
          </a:xfrm>
        </p:spPr>
        <p:txBody>
          <a:bodyPr>
            <a:noAutofit/>
          </a:bodyPr>
          <a:lstStyle/>
          <a:p>
            <a:r>
              <a:rPr lang="ru-RU" sz="2800" dirty="0" smtClean="0">
                <a:latin typeface="Times New Roman" panose="02020603050405020304" pitchFamily="18" charset="0"/>
                <a:cs typeface="Times New Roman" panose="02020603050405020304" pitchFamily="18" charset="0"/>
              </a:rPr>
              <a:t>Выполнение лабораторной работы (продолжение)</a:t>
            </a:r>
            <a:endParaRPr lang="ru-RU" sz="2800"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a:xfrm>
            <a:off x="1814514" y="1598613"/>
            <a:ext cx="4279897" cy="4262436"/>
          </a:xfrm>
        </p:spPr>
        <p:txBody>
          <a:bodyPr>
            <a:normAutofit/>
          </a:bodyPr>
          <a:lstStyle/>
          <a:p>
            <a:r>
              <a:rPr lang="ru-RU" sz="1500" dirty="0">
                <a:latin typeface="Times New Roman" panose="02020603050405020304" pitchFamily="18" charset="0"/>
                <a:cs typeface="Times New Roman" panose="02020603050405020304" pitchFamily="18" charset="0"/>
              </a:rPr>
              <a:t>3.	Установка </a:t>
            </a:r>
            <a:r>
              <a:rPr lang="en-US" sz="1500" dirty="0" err="1">
                <a:latin typeface="Times New Roman" panose="02020603050405020304" pitchFamily="18" charset="0"/>
                <a:cs typeface="Times New Roman" panose="02020603050405020304" pitchFamily="18" charset="0"/>
              </a:rPr>
              <a:t>git</a:t>
            </a:r>
            <a:r>
              <a:rPr lang="en-US" sz="1500" dirty="0">
                <a:latin typeface="Times New Roman" panose="02020603050405020304" pitchFamily="18" charset="0"/>
                <a:cs typeface="Times New Roman" panose="02020603050405020304" pitchFamily="18" charset="0"/>
              </a:rPr>
              <a:t>-flow </a:t>
            </a:r>
            <a:r>
              <a:rPr lang="ru-RU" sz="1500" dirty="0">
                <a:latin typeface="Times New Roman" panose="02020603050405020304" pitchFamily="18" charset="0"/>
                <a:cs typeface="Times New Roman" panose="02020603050405020304" pitchFamily="18" charset="0"/>
              </a:rPr>
              <a:t>в </a:t>
            </a:r>
            <a:r>
              <a:rPr lang="en-US" sz="1500" dirty="0">
                <a:latin typeface="Times New Roman" panose="02020603050405020304" pitchFamily="18" charset="0"/>
                <a:cs typeface="Times New Roman" panose="02020603050405020304" pitchFamily="18" charset="0"/>
              </a:rPr>
              <a:t>Fedora Linux.</a:t>
            </a:r>
            <a:endParaRPr lang="ru-RU" sz="1500" dirty="0">
              <a:latin typeface="Times New Roman" panose="02020603050405020304" pitchFamily="18" charset="0"/>
              <a:cs typeface="Times New Roman" panose="02020603050405020304" pitchFamily="18" charset="0"/>
            </a:endParaRPr>
          </a:p>
        </p:txBody>
      </p:sp>
      <p:pic>
        <p:nvPicPr>
          <p:cNvPr id="6" name="Объект 5"/>
          <p:cNvPicPr>
            <a:picLocks noGrp="1" noChangeAspect="1"/>
          </p:cNvPicPr>
          <p:nvPr>
            <p:ph idx="1"/>
          </p:nvPr>
        </p:nvPicPr>
        <p:blipFill>
          <a:blip r:embed="rId2"/>
          <a:stretch>
            <a:fillRect/>
          </a:stretch>
        </p:blipFill>
        <p:spPr>
          <a:xfrm>
            <a:off x="6323013" y="2717617"/>
            <a:ext cx="5181600" cy="871903"/>
          </a:xfrm>
          <a:prstGeom prst="rect">
            <a:avLst/>
          </a:prstGeom>
        </p:spPr>
      </p:pic>
      <p:sp>
        <p:nvSpPr>
          <p:cNvPr id="7" name="TextBox 6"/>
          <p:cNvSpPr txBox="1"/>
          <p:nvPr/>
        </p:nvSpPr>
        <p:spPr>
          <a:xfrm>
            <a:off x="6323013" y="4089899"/>
            <a:ext cx="5181600" cy="600164"/>
          </a:xfrm>
          <a:prstGeom prst="rect">
            <a:avLst/>
          </a:prstGeom>
          <a:noFill/>
        </p:spPr>
        <p:txBody>
          <a:bodyPr wrap="square" rtlCol="0">
            <a:spAutoFit/>
          </a:bodyPr>
          <a:lstStyle/>
          <a:p>
            <a:pPr algn="ctr"/>
            <a:r>
              <a:rPr lang="ru-RU" sz="1500" dirty="0">
                <a:latin typeface="Times New Roman" panose="02020603050405020304" pitchFamily="18" charset="0"/>
                <a:cs typeface="Times New Roman" panose="02020603050405020304" pitchFamily="18" charset="0"/>
              </a:rPr>
              <a:t>Рис.3. Ручная установка </a:t>
            </a:r>
            <a:r>
              <a:rPr lang="en-US" sz="1500" dirty="0" err="1">
                <a:latin typeface="Times New Roman" panose="02020603050405020304" pitchFamily="18" charset="0"/>
                <a:cs typeface="Times New Roman" panose="02020603050405020304" pitchFamily="18" charset="0"/>
              </a:rPr>
              <a:t>git</a:t>
            </a:r>
            <a:r>
              <a:rPr lang="ru-RU" sz="1500"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flow</a:t>
            </a:r>
            <a:r>
              <a:rPr lang="ru-RU" sz="1500" dirty="0" smtClean="0">
                <a:latin typeface="Times New Roman" panose="02020603050405020304" pitchFamily="18" charset="0"/>
                <a:cs typeface="Times New Roman" panose="02020603050405020304" pitchFamily="18" charset="0"/>
              </a:rPr>
              <a:t>.</a:t>
            </a:r>
            <a:endParaRPr lang="ru-RU" sz="15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2064819149"/>
      </p:ext>
    </p:extLst>
  </p:cSld>
  <p:clrMapOvr>
    <a:masterClrMapping/>
  </p:clrMapOvr>
  <p:timing>
    <p:tnLst>
      <p:par>
        <p:cTn id="1" dur="indefinite" restart="never" nodeType="tmRoot"/>
      </p:par>
    </p:tnLst>
  </p:timing>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52</TotalTime>
  <Words>1060</Words>
  <Application>Microsoft Office PowerPoint</Application>
  <PresentationFormat>Широкоэкранный</PresentationFormat>
  <Paragraphs>124</Paragraphs>
  <Slides>38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38</vt:i4>
      </vt:variant>
    </vt:vector>
  </HeadingPairs>
  <TitlesOfParts>
    <vt:vector size="44" baseType="lpstr">
      <vt:lpstr>Arial</vt:lpstr>
      <vt:lpstr>Calibri</vt:lpstr>
      <vt:lpstr>Century Gothic</vt:lpstr>
      <vt:lpstr>Times New Roman</vt:lpstr>
      <vt:lpstr>Wingdings 3</vt:lpstr>
      <vt:lpstr>Легкий дым</vt:lpstr>
      <vt:lpstr>Отчёт по лабораторной работе №2</vt:lpstr>
      <vt:lpstr>Управление версиями</vt:lpstr>
      <vt:lpstr>Оглавление</vt:lpstr>
      <vt:lpstr>Цель работы</vt:lpstr>
      <vt:lpstr>Задание</vt:lpstr>
      <vt:lpstr>Теоретическое введение</vt:lpstr>
      <vt:lpstr>Выполнение лабораторной работы</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Выполнение лабораторной работы (продолжение)</vt:lpstr>
      <vt:lpstr>Выводы</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Отчёт по лабораторной работе №2</dc:title>
  <dc:creator>admin</dc:creator>
  <cp:lastModifiedBy>admin</cp:lastModifiedBy>
  <cp:revision>6</cp:revision>
  <dcterms:created xsi:type="dcterms:W3CDTF">2022-06-13T14:26:35Z</dcterms:created>
  <dcterms:modified xsi:type="dcterms:W3CDTF">2022-06-13T15:18:50Z</dcterms:modified>
</cp:coreProperties>
</file>