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10"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7919D5-BCF7-405B-B8D4-BBF31829BF6F}"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27E03-EEA9-40B9-9400-9F447F0386C4}" type="slidenum">
              <a:rPr lang="en-IN" smtClean="0"/>
              <a:t>‹#›</a:t>
            </a:fld>
            <a:endParaRPr lang="en-IN"/>
          </a:p>
        </p:txBody>
      </p:sp>
    </p:spTree>
    <p:extLst>
      <p:ext uri="{BB962C8B-B14F-4D97-AF65-F5344CB8AC3E}">
        <p14:creationId xmlns:p14="http://schemas.microsoft.com/office/powerpoint/2010/main" val="271307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919D5-BCF7-405B-B8D4-BBF31829BF6F}"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27E03-EEA9-40B9-9400-9F447F0386C4}" type="slidenum">
              <a:rPr lang="en-IN" smtClean="0"/>
              <a:t>‹#›</a:t>
            </a:fld>
            <a:endParaRPr lang="en-IN"/>
          </a:p>
        </p:txBody>
      </p:sp>
    </p:spTree>
    <p:extLst>
      <p:ext uri="{BB962C8B-B14F-4D97-AF65-F5344CB8AC3E}">
        <p14:creationId xmlns:p14="http://schemas.microsoft.com/office/powerpoint/2010/main" val="401875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919D5-BCF7-405B-B8D4-BBF31829BF6F}"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27E03-EEA9-40B9-9400-9F447F0386C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14612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919D5-BCF7-405B-B8D4-BBF31829BF6F}"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27E03-EEA9-40B9-9400-9F447F0386C4}" type="slidenum">
              <a:rPr lang="en-IN" smtClean="0"/>
              <a:t>‹#›</a:t>
            </a:fld>
            <a:endParaRPr lang="en-IN"/>
          </a:p>
        </p:txBody>
      </p:sp>
    </p:spTree>
    <p:extLst>
      <p:ext uri="{BB962C8B-B14F-4D97-AF65-F5344CB8AC3E}">
        <p14:creationId xmlns:p14="http://schemas.microsoft.com/office/powerpoint/2010/main" val="745414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919D5-BCF7-405B-B8D4-BBF31829BF6F}"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27E03-EEA9-40B9-9400-9F447F0386C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5073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919D5-BCF7-405B-B8D4-BBF31829BF6F}"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27E03-EEA9-40B9-9400-9F447F0386C4}" type="slidenum">
              <a:rPr lang="en-IN" smtClean="0"/>
              <a:t>‹#›</a:t>
            </a:fld>
            <a:endParaRPr lang="en-IN"/>
          </a:p>
        </p:txBody>
      </p:sp>
    </p:spTree>
    <p:extLst>
      <p:ext uri="{BB962C8B-B14F-4D97-AF65-F5344CB8AC3E}">
        <p14:creationId xmlns:p14="http://schemas.microsoft.com/office/powerpoint/2010/main" val="3241544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7919D5-BCF7-405B-B8D4-BBF31829BF6F}"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27E03-EEA9-40B9-9400-9F447F0386C4}" type="slidenum">
              <a:rPr lang="en-IN" smtClean="0"/>
              <a:t>‹#›</a:t>
            </a:fld>
            <a:endParaRPr lang="en-IN"/>
          </a:p>
        </p:txBody>
      </p:sp>
    </p:spTree>
    <p:extLst>
      <p:ext uri="{BB962C8B-B14F-4D97-AF65-F5344CB8AC3E}">
        <p14:creationId xmlns:p14="http://schemas.microsoft.com/office/powerpoint/2010/main" val="3806136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7919D5-BCF7-405B-B8D4-BBF31829BF6F}"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27E03-EEA9-40B9-9400-9F447F0386C4}" type="slidenum">
              <a:rPr lang="en-IN" smtClean="0"/>
              <a:t>‹#›</a:t>
            </a:fld>
            <a:endParaRPr lang="en-IN"/>
          </a:p>
        </p:txBody>
      </p:sp>
    </p:spTree>
    <p:extLst>
      <p:ext uri="{BB962C8B-B14F-4D97-AF65-F5344CB8AC3E}">
        <p14:creationId xmlns:p14="http://schemas.microsoft.com/office/powerpoint/2010/main" val="334192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7919D5-BCF7-405B-B8D4-BBF31829BF6F}"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27E03-EEA9-40B9-9400-9F447F0386C4}" type="slidenum">
              <a:rPr lang="en-IN" smtClean="0"/>
              <a:t>‹#›</a:t>
            </a:fld>
            <a:endParaRPr lang="en-IN"/>
          </a:p>
        </p:txBody>
      </p:sp>
    </p:spTree>
    <p:extLst>
      <p:ext uri="{BB962C8B-B14F-4D97-AF65-F5344CB8AC3E}">
        <p14:creationId xmlns:p14="http://schemas.microsoft.com/office/powerpoint/2010/main" val="355372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919D5-BCF7-405B-B8D4-BBF31829BF6F}"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527E03-EEA9-40B9-9400-9F447F0386C4}" type="slidenum">
              <a:rPr lang="en-IN" smtClean="0"/>
              <a:t>‹#›</a:t>
            </a:fld>
            <a:endParaRPr lang="en-IN"/>
          </a:p>
        </p:txBody>
      </p:sp>
    </p:spTree>
    <p:extLst>
      <p:ext uri="{BB962C8B-B14F-4D97-AF65-F5344CB8AC3E}">
        <p14:creationId xmlns:p14="http://schemas.microsoft.com/office/powerpoint/2010/main" val="409929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7919D5-BCF7-405B-B8D4-BBF31829BF6F}"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527E03-EEA9-40B9-9400-9F447F0386C4}" type="slidenum">
              <a:rPr lang="en-IN" smtClean="0"/>
              <a:t>‹#›</a:t>
            </a:fld>
            <a:endParaRPr lang="en-IN"/>
          </a:p>
        </p:txBody>
      </p:sp>
    </p:spTree>
    <p:extLst>
      <p:ext uri="{BB962C8B-B14F-4D97-AF65-F5344CB8AC3E}">
        <p14:creationId xmlns:p14="http://schemas.microsoft.com/office/powerpoint/2010/main" val="361044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7919D5-BCF7-405B-B8D4-BBF31829BF6F}" type="datetimeFigureOut">
              <a:rPr lang="en-IN" smtClean="0"/>
              <a:t>29-10-2022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527E03-EEA9-40B9-9400-9F447F0386C4}" type="slidenum">
              <a:rPr lang="en-IN" smtClean="0"/>
              <a:t>‹#›</a:t>
            </a:fld>
            <a:endParaRPr lang="en-IN"/>
          </a:p>
        </p:txBody>
      </p:sp>
    </p:spTree>
    <p:extLst>
      <p:ext uri="{BB962C8B-B14F-4D97-AF65-F5344CB8AC3E}">
        <p14:creationId xmlns:p14="http://schemas.microsoft.com/office/powerpoint/2010/main" val="165126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7919D5-BCF7-405B-B8D4-BBF31829BF6F}" type="datetimeFigureOut">
              <a:rPr lang="en-IN" smtClean="0"/>
              <a:t>29-10-2022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527E03-EEA9-40B9-9400-9F447F0386C4}" type="slidenum">
              <a:rPr lang="en-IN" smtClean="0"/>
              <a:t>‹#›</a:t>
            </a:fld>
            <a:endParaRPr lang="en-IN"/>
          </a:p>
        </p:txBody>
      </p:sp>
    </p:spTree>
    <p:extLst>
      <p:ext uri="{BB962C8B-B14F-4D97-AF65-F5344CB8AC3E}">
        <p14:creationId xmlns:p14="http://schemas.microsoft.com/office/powerpoint/2010/main" val="119834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919D5-BCF7-405B-B8D4-BBF31829BF6F}" type="datetimeFigureOut">
              <a:rPr lang="en-IN" smtClean="0"/>
              <a:t>29-10-2022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527E03-EEA9-40B9-9400-9F447F0386C4}" type="slidenum">
              <a:rPr lang="en-IN" smtClean="0"/>
              <a:t>‹#›</a:t>
            </a:fld>
            <a:endParaRPr lang="en-IN"/>
          </a:p>
        </p:txBody>
      </p:sp>
    </p:spTree>
    <p:extLst>
      <p:ext uri="{BB962C8B-B14F-4D97-AF65-F5344CB8AC3E}">
        <p14:creationId xmlns:p14="http://schemas.microsoft.com/office/powerpoint/2010/main" val="333431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7919D5-BCF7-405B-B8D4-BBF31829BF6F}"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527E03-EEA9-40B9-9400-9F447F0386C4}" type="slidenum">
              <a:rPr lang="en-IN" smtClean="0"/>
              <a:t>‹#›</a:t>
            </a:fld>
            <a:endParaRPr lang="en-IN"/>
          </a:p>
        </p:txBody>
      </p:sp>
    </p:spTree>
    <p:extLst>
      <p:ext uri="{BB962C8B-B14F-4D97-AF65-F5344CB8AC3E}">
        <p14:creationId xmlns:p14="http://schemas.microsoft.com/office/powerpoint/2010/main" val="395440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7919D5-BCF7-405B-B8D4-BBF31829BF6F}"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527E03-EEA9-40B9-9400-9F447F0386C4}" type="slidenum">
              <a:rPr lang="en-IN" smtClean="0"/>
              <a:t>‹#›</a:t>
            </a:fld>
            <a:endParaRPr lang="en-IN"/>
          </a:p>
        </p:txBody>
      </p:sp>
    </p:spTree>
    <p:extLst>
      <p:ext uri="{BB962C8B-B14F-4D97-AF65-F5344CB8AC3E}">
        <p14:creationId xmlns:p14="http://schemas.microsoft.com/office/powerpoint/2010/main" val="1446975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7919D5-BCF7-405B-B8D4-BBF31829BF6F}" type="datetimeFigureOut">
              <a:rPr lang="en-IN" smtClean="0"/>
              <a:t>29-10-2022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527E03-EEA9-40B9-9400-9F447F0386C4}" type="slidenum">
              <a:rPr lang="en-IN" smtClean="0"/>
              <a:t>‹#›</a:t>
            </a:fld>
            <a:endParaRPr lang="en-IN"/>
          </a:p>
        </p:txBody>
      </p:sp>
    </p:spTree>
    <p:extLst>
      <p:ext uri="{BB962C8B-B14F-4D97-AF65-F5344CB8AC3E}">
        <p14:creationId xmlns:p14="http://schemas.microsoft.com/office/powerpoint/2010/main" val="2690609821"/>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www.quora.com/" TargetMode="External"/><Relationship Id="rId7" Type="http://schemas.openxmlformats.org/officeDocument/2006/relationships/hyperlink" Target="https://www.linkedin.com/" TargetMode="External"/><Relationship Id="rId2" Type="http://schemas.openxmlformats.org/officeDocument/2006/relationships/hyperlink" Target="https://www.careeraddict.com/" TargetMode="External"/><Relationship Id="rId1" Type="http://schemas.openxmlformats.org/officeDocument/2006/relationships/slideLayout" Target="../slideLayouts/slideLayout7.xml"/><Relationship Id="rId6" Type="http://schemas.openxmlformats.org/officeDocument/2006/relationships/hyperlink" Target="https://www.aboutamazon.com/" TargetMode="External"/><Relationship Id="rId5" Type="http://schemas.openxmlformats.org/officeDocument/2006/relationships/hyperlink" Target="https://w3techs.com/" TargetMode="External"/><Relationship Id="rId4" Type="http://schemas.openxmlformats.org/officeDocument/2006/relationships/hyperlink" Target="https://www.wikipedia.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AF2956-8420-67F2-7919-771663245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101" y="3334783"/>
            <a:ext cx="5487785" cy="1655482"/>
          </a:xfrm>
          <a:prstGeom prst="rect">
            <a:avLst/>
          </a:prstGeom>
        </p:spPr>
      </p:pic>
      <p:sp>
        <p:nvSpPr>
          <p:cNvPr id="8" name="TextBox 7">
            <a:extLst>
              <a:ext uri="{FF2B5EF4-FFF2-40B4-BE49-F238E27FC236}">
                <a16:creationId xmlns:a16="http://schemas.microsoft.com/office/drawing/2014/main" id="{D2DA54E7-160D-A721-7155-729E1FA34656}"/>
              </a:ext>
            </a:extLst>
          </p:cNvPr>
          <p:cNvSpPr txBox="1"/>
          <p:nvPr/>
        </p:nvSpPr>
        <p:spPr>
          <a:xfrm>
            <a:off x="363284" y="5277697"/>
            <a:ext cx="4987636" cy="1446550"/>
          </a:xfrm>
          <a:prstGeom prst="rect">
            <a:avLst/>
          </a:prstGeom>
          <a:noFill/>
        </p:spPr>
        <p:txBody>
          <a:bodyPr wrap="square" rtlCol="0">
            <a:spAutoFit/>
          </a:bodyPr>
          <a:lstStyle/>
          <a:p>
            <a:r>
              <a:rPr lang="en-IN" sz="3200" b="1" dirty="0">
                <a:solidFill>
                  <a:srgbClr val="FF0000"/>
                </a:solidFill>
                <a:latin typeface="Cambria" panose="02040503050406030204" pitchFamily="18" charset="0"/>
                <a:ea typeface="Cambria" panose="02040503050406030204" pitchFamily="18" charset="0"/>
              </a:rPr>
              <a:t>Submitted By: -</a:t>
            </a:r>
          </a:p>
          <a:p>
            <a:r>
              <a:rPr lang="en-IN" sz="2800" dirty="0">
                <a:latin typeface="Cambria" panose="02040503050406030204" pitchFamily="18" charset="0"/>
                <a:ea typeface="Cambria" panose="02040503050406030204" pitchFamily="18" charset="0"/>
              </a:rPr>
              <a:t>Ekhlakh Ahmad.</a:t>
            </a:r>
          </a:p>
          <a:p>
            <a:r>
              <a:rPr lang="en-IN" sz="2800" dirty="0">
                <a:latin typeface="Cambria" panose="02040503050406030204" pitchFamily="18" charset="0"/>
                <a:ea typeface="Cambria" panose="02040503050406030204" pitchFamily="18" charset="0"/>
              </a:rPr>
              <a:t>Reg No.: - 12209166.</a:t>
            </a:r>
          </a:p>
        </p:txBody>
      </p:sp>
      <p:sp>
        <p:nvSpPr>
          <p:cNvPr id="9" name="TextBox 8">
            <a:extLst>
              <a:ext uri="{FF2B5EF4-FFF2-40B4-BE49-F238E27FC236}">
                <a16:creationId xmlns:a16="http://schemas.microsoft.com/office/drawing/2014/main" id="{0E5EF8EF-48C8-CD17-0409-8F9C86695178}"/>
              </a:ext>
            </a:extLst>
          </p:cNvPr>
          <p:cNvSpPr txBox="1"/>
          <p:nvPr/>
        </p:nvSpPr>
        <p:spPr>
          <a:xfrm>
            <a:off x="8015001" y="5277697"/>
            <a:ext cx="4042461" cy="1200329"/>
          </a:xfrm>
          <a:prstGeom prst="rect">
            <a:avLst/>
          </a:prstGeom>
          <a:noFill/>
        </p:spPr>
        <p:txBody>
          <a:bodyPr wrap="square" rtlCol="0">
            <a:spAutoFit/>
          </a:bodyPr>
          <a:lstStyle/>
          <a:p>
            <a:pPr algn="ctr"/>
            <a:r>
              <a:rPr lang="en-IN" sz="3600" b="1" dirty="0">
                <a:solidFill>
                  <a:srgbClr val="FF0000"/>
                </a:solidFill>
                <a:latin typeface="Cambria" panose="02040503050406030204" pitchFamily="18" charset="0"/>
                <a:ea typeface="Cambria" panose="02040503050406030204" pitchFamily="18" charset="0"/>
              </a:rPr>
              <a:t>Submitted To: -</a:t>
            </a:r>
          </a:p>
          <a:p>
            <a:pPr algn="ctr"/>
            <a:r>
              <a:rPr lang="en-IN" sz="3600" dirty="0">
                <a:latin typeface="Cambria" panose="02040503050406030204" pitchFamily="18" charset="0"/>
                <a:ea typeface="Cambria" panose="02040503050406030204" pitchFamily="18" charset="0"/>
              </a:rPr>
              <a:t>Sarabjit Kumar Sir</a:t>
            </a:r>
          </a:p>
        </p:txBody>
      </p:sp>
      <p:pic>
        <p:nvPicPr>
          <p:cNvPr id="6" name="Picture 5">
            <a:extLst>
              <a:ext uri="{FF2B5EF4-FFF2-40B4-BE49-F238E27FC236}">
                <a16:creationId xmlns:a16="http://schemas.microsoft.com/office/drawing/2014/main" id="{EB3A8AA2-65E9-9833-2AF7-5D672A445FFD}"/>
              </a:ext>
            </a:extLst>
          </p:cNvPr>
          <p:cNvPicPr>
            <a:picLocks noChangeAspect="1"/>
          </p:cNvPicPr>
          <p:nvPr/>
        </p:nvPicPr>
        <p:blipFill rotWithShape="1">
          <a:blip r:embed="rId3">
            <a:extLst>
              <a:ext uri="{28A0092B-C50C-407E-A947-70E740481C1C}">
                <a14:useLocalDpi xmlns:a14="http://schemas.microsoft.com/office/drawing/2010/main" val="0"/>
              </a:ext>
            </a:extLst>
          </a:blip>
          <a:srcRect b="18258"/>
          <a:stretch/>
        </p:blipFill>
        <p:spPr>
          <a:xfrm>
            <a:off x="2089126" y="0"/>
            <a:ext cx="7751736" cy="3047351"/>
          </a:xfrm>
          <a:prstGeom prst="rect">
            <a:avLst/>
          </a:prstGeom>
        </p:spPr>
      </p:pic>
    </p:spTree>
    <p:extLst>
      <p:ext uri="{BB962C8B-B14F-4D97-AF65-F5344CB8AC3E}">
        <p14:creationId xmlns:p14="http://schemas.microsoft.com/office/powerpoint/2010/main" val="163001252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A1F22-3BAA-1A09-EFA7-564EC17EC9D2}"/>
              </a:ext>
            </a:extLst>
          </p:cNvPr>
          <p:cNvSpPr txBox="1">
            <a:spLocks/>
          </p:cNvSpPr>
          <p:nvPr/>
        </p:nvSpPr>
        <p:spPr>
          <a:xfrm>
            <a:off x="0" y="49880"/>
            <a:ext cx="12192000" cy="914401"/>
          </a:xfrm>
          <a:prstGeom prst="rect">
            <a:avLst/>
          </a:prstGeom>
        </p:spPr>
        <p:txBody>
          <a:bodyPr>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800" b="1" dirty="0">
                <a:solidFill>
                  <a:schemeClr val="tx1"/>
                </a:solidFill>
                <a:latin typeface="Arial Black" panose="020B0A04020102020204" pitchFamily="34" charset="0"/>
              </a:rPr>
              <a:t>Employee Base (Country wise)</a:t>
            </a:r>
          </a:p>
        </p:txBody>
      </p:sp>
      <p:sp>
        <p:nvSpPr>
          <p:cNvPr id="3" name="TextBox 2">
            <a:extLst>
              <a:ext uri="{FF2B5EF4-FFF2-40B4-BE49-F238E27FC236}">
                <a16:creationId xmlns:a16="http://schemas.microsoft.com/office/drawing/2014/main" id="{A220A0AF-63E5-EFAB-D75B-0843A87E4DE4}"/>
              </a:ext>
            </a:extLst>
          </p:cNvPr>
          <p:cNvSpPr txBox="1"/>
          <p:nvPr/>
        </p:nvSpPr>
        <p:spPr>
          <a:xfrm>
            <a:off x="515389" y="814650"/>
            <a:ext cx="11676611" cy="6186309"/>
          </a:xfrm>
          <a:prstGeom prst="rect">
            <a:avLst/>
          </a:prstGeom>
          <a:noFill/>
        </p:spPr>
        <p:txBody>
          <a:bodyPr wrap="square" rtlCol="0">
            <a:spAutoFit/>
          </a:bodyPr>
          <a:lstStyle/>
          <a:p>
            <a:pPr marL="571500" indent="-571500">
              <a:buFont typeface="Arial" panose="020B0604020202020204" pitchFamily="34" charset="0"/>
              <a:buChar char="•"/>
            </a:pPr>
            <a:r>
              <a:rPr lang="en-IN" sz="3600" dirty="0"/>
              <a:t>Amazon total number of employee in 2022 was 1,608,000 </a:t>
            </a:r>
          </a:p>
          <a:p>
            <a:pPr marL="571500" indent="-571500">
              <a:buFont typeface="Arial" panose="020B0604020202020204" pitchFamily="34" charset="0"/>
              <a:buChar char="•"/>
            </a:pPr>
            <a:endParaRPr lang="en-IN" sz="3600" dirty="0"/>
          </a:p>
          <a:p>
            <a:pPr marL="571500" indent="-571500">
              <a:buFont typeface="Arial" panose="020B0604020202020204" pitchFamily="34" charset="0"/>
              <a:buChar char="•"/>
            </a:pPr>
            <a:r>
              <a:rPr lang="en-IN" sz="3600" dirty="0"/>
              <a:t>Amazon total number of employee in 2020 was 1292000</a:t>
            </a:r>
          </a:p>
          <a:p>
            <a:pPr marL="571500" indent="-571500">
              <a:buFont typeface="Arial" panose="020B0604020202020204" pitchFamily="34" charset="0"/>
              <a:buChar char="•"/>
            </a:pPr>
            <a:endParaRPr lang="en-IN" sz="3600" dirty="0"/>
          </a:p>
          <a:p>
            <a:pPr marL="571500" indent="-571500">
              <a:buFont typeface="Arial" panose="020B0604020202020204" pitchFamily="34" charset="0"/>
              <a:buChar char="•"/>
            </a:pPr>
            <a:r>
              <a:rPr lang="en-IN" sz="3600" dirty="0"/>
              <a:t>Amazon total number of employees in 2019 was 798000.</a:t>
            </a:r>
          </a:p>
          <a:p>
            <a:pPr marL="571500" indent="-571500">
              <a:buFont typeface="Arial" panose="020B0604020202020204" pitchFamily="34" charset="0"/>
              <a:buChar char="•"/>
            </a:pPr>
            <a:endParaRPr lang="en-IN" sz="3600" dirty="0"/>
          </a:p>
          <a:p>
            <a:pPr marL="571500" indent="-571500">
              <a:buFont typeface="Arial" panose="020B0604020202020204" pitchFamily="34" charset="0"/>
              <a:buChar char="•"/>
            </a:pPr>
            <a:r>
              <a:rPr lang="en-IN" sz="3600" dirty="0"/>
              <a:t>Amazon total number of employee in 2028 was 647.500 </a:t>
            </a:r>
          </a:p>
        </p:txBody>
      </p:sp>
    </p:spTree>
    <p:extLst>
      <p:ext uri="{BB962C8B-B14F-4D97-AF65-F5344CB8AC3E}">
        <p14:creationId xmlns:p14="http://schemas.microsoft.com/office/powerpoint/2010/main" val="8199436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2F00-EF4D-150B-EF61-4B2093405BAD}"/>
              </a:ext>
            </a:extLst>
          </p:cNvPr>
          <p:cNvSpPr txBox="1">
            <a:spLocks/>
          </p:cNvSpPr>
          <p:nvPr/>
        </p:nvSpPr>
        <p:spPr>
          <a:xfrm>
            <a:off x="0" y="49880"/>
            <a:ext cx="12192000" cy="914401"/>
          </a:xfrm>
          <a:prstGeom prst="rect">
            <a:avLst/>
          </a:prstGeom>
        </p:spPr>
        <p:txBody>
          <a:bodyPr>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solidFill>
                  <a:schemeClr val="tx1"/>
                </a:solidFill>
                <a:latin typeface="Arial Black" panose="020B0A04020102020204" pitchFamily="34" charset="0"/>
              </a:rPr>
              <a:t>R</a:t>
            </a:r>
            <a:r>
              <a:rPr lang="en-IN" sz="4800" b="1" dirty="0" err="1">
                <a:solidFill>
                  <a:schemeClr val="tx1"/>
                </a:solidFill>
                <a:latin typeface="Arial Black" panose="020B0A04020102020204" pitchFamily="34" charset="0"/>
              </a:rPr>
              <a:t>ankings</a:t>
            </a:r>
            <a:r>
              <a:rPr lang="en-IN" sz="4800" b="1" dirty="0">
                <a:solidFill>
                  <a:schemeClr val="tx1"/>
                </a:solidFill>
                <a:latin typeface="Arial Black" panose="020B0A04020102020204" pitchFamily="34" charset="0"/>
              </a:rPr>
              <a:t> of the company(Forbes Fortune 500 etc).</a:t>
            </a:r>
          </a:p>
        </p:txBody>
      </p:sp>
      <p:pic>
        <p:nvPicPr>
          <p:cNvPr id="4" name="Picture 3">
            <a:extLst>
              <a:ext uri="{FF2B5EF4-FFF2-40B4-BE49-F238E27FC236}">
                <a16:creationId xmlns:a16="http://schemas.microsoft.com/office/drawing/2014/main" id="{8CFA0DE3-3BA4-B219-1230-800AC2E0A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57" y="1312091"/>
            <a:ext cx="9526387" cy="4240068"/>
          </a:xfrm>
          <a:prstGeom prst="rect">
            <a:avLst/>
          </a:prstGeom>
        </p:spPr>
      </p:pic>
      <p:sp>
        <p:nvSpPr>
          <p:cNvPr id="5" name="Arrow: Right 4">
            <a:extLst>
              <a:ext uri="{FF2B5EF4-FFF2-40B4-BE49-F238E27FC236}">
                <a16:creationId xmlns:a16="http://schemas.microsoft.com/office/drawing/2014/main" id="{51E08079-3805-780E-E0C5-FB157FB7856A}"/>
              </a:ext>
            </a:extLst>
          </p:cNvPr>
          <p:cNvSpPr/>
          <p:nvPr/>
        </p:nvSpPr>
        <p:spPr>
          <a:xfrm>
            <a:off x="0" y="1995055"/>
            <a:ext cx="548640" cy="3823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831DB847-AF53-3D52-91A2-FC1AB612811E}"/>
              </a:ext>
            </a:extLst>
          </p:cNvPr>
          <p:cNvSpPr/>
          <p:nvPr/>
        </p:nvSpPr>
        <p:spPr>
          <a:xfrm rot="10800000">
            <a:off x="9692639" y="1995055"/>
            <a:ext cx="548640" cy="3823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138577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F245-66FF-B810-9ADD-DFD1A2E81382}"/>
              </a:ext>
            </a:extLst>
          </p:cNvPr>
          <p:cNvSpPr txBox="1">
            <a:spLocks/>
          </p:cNvSpPr>
          <p:nvPr/>
        </p:nvSpPr>
        <p:spPr>
          <a:xfrm>
            <a:off x="0" y="49880"/>
            <a:ext cx="12192000" cy="914401"/>
          </a:xfrm>
          <a:prstGeom prst="rect">
            <a:avLst/>
          </a:prstGeom>
        </p:spPr>
        <p:txBody>
          <a:bodyPr>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solidFill>
                  <a:schemeClr val="tx1"/>
                </a:solidFill>
                <a:latin typeface="Arial Black" panose="020B0A04020102020204" pitchFamily="34" charset="0"/>
              </a:rPr>
              <a:t>Technologies used in the Amazon</a:t>
            </a:r>
            <a:endParaRPr lang="en-IN" sz="4800" b="1" dirty="0">
              <a:solidFill>
                <a:schemeClr val="tx1"/>
              </a:solidFill>
              <a:latin typeface="Arial Black" panose="020B0A04020102020204" pitchFamily="34" charset="0"/>
            </a:endParaRPr>
          </a:p>
        </p:txBody>
      </p:sp>
      <p:pic>
        <p:nvPicPr>
          <p:cNvPr id="4" name="Picture 3">
            <a:extLst>
              <a:ext uri="{FF2B5EF4-FFF2-40B4-BE49-F238E27FC236}">
                <a16:creationId xmlns:a16="http://schemas.microsoft.com/office/drawing/2014/main" id="{8219292E-1F9B-1E28-C13F-B5063920A1E8}"/>
              </a:ext>
            </a:extLst>
          </p:cNvPr>
          <p:cNvPicPr>
            <a:picLocks noChangeAspect="1"/>
          </p:cNvPicPr>
          <p:nvPr/>
        </p:nvPicPr>
        <p:blipFill rotWithShape="1">
          <a:blip r:embed="rId2">
            <a:extLst>
              <a:ext uri="{28A0092B-C50C-407E-A947-70E740481C1C}">
                <a14:useLocalDpi xmlns:a14="http://schemas.microsoft.com/office/drawing/2010/main" val="0"/>
              </a:ext>
            </a:extLst>
          </a:blip>
          <a:srcRect r="11885" b="3566"/>
          <a:stretch/>
        </p:blipFill>
        <p:spPr>
          <a:xfrm>
            <a:off x="282634" y="964281"/>
            <a:ext cx="9027621" cy="5170517"/>
          </a:xfrm>
          <a:prstGeom prst="rect">
            <a:avLst/>
          </a:prstGeom>
        </p:spPr>
      </p:pic>
    </p:spTree>
    <p:extLst>
      <p:ext uri="{BB962C8B-B14F-4D97-AF65-F5344CB8AC3E}">
        <p14:creationId xmlns:p14="http://schemas.microsoft.com/office/powerpoint/2010/main" val="20978686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8961-FF75-8422-F24D-DC20759B9480}"/>
              </a:ext>
            </a:extLst>
          </p:cNvPr>
          <p:cNvSpPr txBox="1">
            <a:spLocks/>
          </p:cNvSpPr>
          <p:nvPr/>
        </p:nvSpPr>
        <p:spPr>
          <a:xfrm>
            <a:off x="0" y="49880"/>
            <a:ext cx="12192000" cy="914401"/>
          </a:xfrm>
          <a:prstGeom prst="rect">
            <a:avLst/>
          </a:prstGeom>
        </p:spPr>
        <p:txBody>
          <a:bodyPr>
            <a:normAutofit fontScale="8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solidFill>
                  <a:schemeClr val="tx1"/>
                </a:solidFill>
                <a:latin typeface="Arial Black" panose="020B0A04020102020204" pitchFamily="34" charset="0"/>
              </a:rPr>
              <a:t>Major Products of the amazon with Clients.</a:t>
            </a:r>
            <a:endParaRPr lang="en-IN" sz="4800" b="1" dirty="0">
              <a:solidFill>
                <a:schemeClr val="tx1"/>
              </a:solidFill>
              <a:latin typeface="Arial Black" panose="020B0A04020102020204" pitchFamily="34" charset="0"/>
            </a:endParaRPr>
          </a:p>
        </p:txBody>
      </p:sp>
      <p:pic>
        <p:nvPicPr>
          <p:cNvPr id="4" name="Picture 3">
            <a:extLst>
              <a:ext uri="{FF2B5EF4-FFF2-40B4-BE49-F238E27FC236}">
                <a16:creationId xmlns:a16="http://schemas.microsoft.com/office/drawing/2014/main" id="{5919D642-80A7-9293-4B52-4500828CF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038" y="581890"/>
            <a:ext cx="7964599" cy="6325989"/>
          </a:xfrm>
          <a:prstGeom prst="rect">
            <a:avLst/>
          </a:prstGeom>
        </p:spPr>
      </p:pic>
    </p:spTree>
    <p:extLst>
      <p:ext uri="{BB962C8B-B14F-4D97-AF65-F5344CB8AC3E}">
        <p14:creationId xmlns:p14="http://schemas.microsoft.com/office/powerpoint/2010/main" val="333759467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ED8A-D80A-75C5-48C9-D1F324580BAB}"/>
              </a:ext>
            </a:extLst>
          </p:cNvPr>
          <p:cNvSpPr txBox="1">
            <a:spLocks/>
          </p:cNvSpPr>
          <p:nvPr/>
        </p:nvSpPr>
        <p:spPr>
          <a:xfrm>
            <a:off x="0" y="49880"/>
            <a:ext cx="12192000" cy="914401"/>
          </a:xfrm>
          <a:prstGeom prst="rect">
            <a:avLst/>
          </a:prstGeom>
        </p:spPr>
        <p:txBody>
          <a:bodyPr>
            <a:normAutofit fontScale="7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solidFill>
                  <a:schemeClr val="tx1"/>
                </a:solidFill>
                <a:latin typeface="Arial Black" panose="020B0A04020102020204" pitchFamily="34" charset="0"/>
              </a:rPr>
              <a:t>Major Services by the amazon with Clients.</a:t>
            </a:r>
            <a:endParaRPr lang="en-IN" sz="4800" b="1" dirty="0">
              <a:solidFill>
                <a:schemeClr val="tx1"/>
              </a:solidFill>
              <a:latin typeface="Arial Black" panose="020B0A04020102020204" pitchFamily="34" charset="0"/>
            </a:endParaRPr>
          </a:p>
        </p:txBody>
      </p:sp>
      <p:pic>
        <p:nvPicPr>
          <p:cNvPr id="4" name="Picture 3">
            <a:extLst>
              <a:ext uri="{FF2B5EF4-FFF2-40B4-BE49-F238E27FC236}">
                <a16:creationId xmlns:a16="http://schemas.microsoft.com/office/drawing/2014/main" id="{DB286653-93F3-ECDF-981F-EA88E074A228}"/>
              </a:ext>
            </a:extLst>
          </p:cNvPr>
          <p:cNvPicPr>
            <a:picLocks noChangeAspect="1"/>
          </p:cNvPicPr>
          <p:nvPr/>
        </p:nvPicPr>
        <p:blipFill rotWithShape="1">
          <a:blip r:embed="rId2">
            <a:extLst>
              <a:ext uri="{28A0092B-C50C-407E-A947-70E740481C1C}">
                <a14:useLocalDpi xmlns:a14="http://schemas.microsoft.com/office/drawing/2010/main" val="0"/>
              </a:ext>
            </a:extLst>
          </a:blip>
          <a:srcRect l="4603" t="1628" r="10989" b="3860"/>
          <a:stretch/>
        </p:blipFill>
        <p:spPr>
          <a:xfrm>
            <a:off x="1928553" y="563583"/>
            <a:ext cx="6400800" cy="6294417"/>
          </a:xfrm>
          <a:prstGeom prst="rect">
            <a:avLst/>
          </a:prstGeom>
        </p:spPr>
      </p:pic>
    </p:spTree>
    <p:extLst>
      <p:ext uri="{BB962C8B-B14F-4D97-AF65-F5344CB8AC3E}">
        <p14:creationId xmlns:p14="http://schemas.microsoft.com/office/powerpoint/2010/main" val="106735612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3FC0-F212-25B9-195A-896022415FCE}"/>
              </a:ext>
            </a:extLst>
          </p:cNvPr>
          <p:cNvSpPr txBox="1">
            <a:spLocks/>
          </p:cNvSpPr>
          <p:nvPr/>
        </p:nvSpPr>
        <p:spPr>
          <a:xfrm>
            <a:off x="0" y="49880"/>
            <a:ext cx="12192000" cy="1213655"/>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Arial Black" panose="020B0A04020102020204" pitchFamily="34" charset="0"/>
              </a:rPr>
              <a:t>Operational verticals of the amazon with clients</a:t>
            </a:r>
            <a:endParaRPr lang="en-IN" sz="4000" b="1" dirty="0">
              <a:solidFill>
                <a:schemeClr val="tx1"/>
              </a:solidFill>
              <a:latin typeface="Arial Black" panose="020B0A04020102020204" pitchFamily="34" charset="0"/>
            </a:endParaRPr>
          </a:p>
        </p:txBody>
      </p:sp>
      <p:pic>
        <p:nvPicPr>
          <p:cNvPr id="4" name="Picture 3">
            <a:extLst>
              <a:ext uri="{FF2B5EF4-FFF2-40B4-BE49-F238E27FC236}">
                <a16:creationId xmlns:a16="http://schemas.microsoft.com/office/drawing/2014/main" id="{E93E86F3-AD79-B550-32AA-3D262498E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76" y="1691119"/>
            <a:ext cx="9007184" cy="4626554"/>
          </a:xfrm>
          <a:prstGeom prst="rect">
            <a:avLst/>
          </a:prstGeom>
        </p:spPr>
      </p:pic>
    </p:spTree>
    <p:extLst>
      <p:ext uri="{BB962C8B-B14F-4D97-AF65-F5344CB8AC3E}">
        <p14:creationId xmlns:p14="http://schemas.microsoft.com/office/powerpoint/2010/main" val="1598217683"/>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3CD6-97EC-B00C-196F-A9C382C7D44E}"/>
              </a:ext>
            </a:extLst>
          </p:cNvPr>
          <p:cNvSpPr txBox="1">
            <a:spLocks/>
          </p:cNvSpPr>
          <p:nvPr/>
        </p:nvSpPr>
        <p:spPr>
          <a:xfrm>
            <a:off x="0" y="49880"/>
            <a:ext cx="12192000" cy="1213655"/>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a:solidFill>
                  <a:schemeClr val="tx1"/>
                </a:solidFill>
                <a:latin typeface="Cambria" panose="02040503050406030204" pitchFamily="18" charset="0"/>
                <a:ea typeface="Cambria" panose="02040503050406030204" pitchFamily="18" charset="0"/>
              </a:rPr>
              <a:t>Role you are interested with amazon</a:t>
            </a:r>
            <a:endParaRPr lang="en-IN" sz="5400" b="1" dirty="0">
              <a:solidFill>
                <a:schemeClr val="tx1"/>
              </a:solidFill>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408C0931-58A5-11C9-5F2A-391A4D7772E9}"/>
              </a:ext>
            </a:extLst>
          </p:cNvPr>
          <p:cNvSpPr txBox="1"/>
          <p:nvPr/>
        </p:nvSpPr>
        <p:spPr>
          <a:xfrm>
            <a:off x="232756" y="1263535"/>
            <a:ext cx="11621193" cy="5078313"/>
          </a:xfrm>
          <a:prstGeom prst="rect">
            <a:avLst/>
          </a:prstGeom>
          <a:noFill/>
        </p:spPr>
        <p:txBody>
          <a:bodyPr wrap="square" rtlCol="0">
            <a:spAutoFit/>
          </a:bodyPr>
          <a:lstStyle/>
          <a:p>
            <a:pPr marL="342900" indent="-342900">
              <a:lnSpc>
                <a:spcPct val="250000"/>
              </a:lnSpc>
              <a:buFont typeface="Wingdings" panose="05000000000000000000" pitchFamily="2" charset="2"/>
              <a:buChar char="q"/>
            </a:pPr>
            <a:r>
              <a:rPr lang="en-US" sz="2400" b="0" i="0" dirty="0">
                <a:solidFill>
                  <a:srgbClr val="4A4A4A"/>
                </a:solidFill>
                <a:effectLst/>
                <a:latin typeface="Cambria" panose="02040503050406030204" pitchFamily="18" charset="0"/>
                <a:ea typeface="Cambria" panose="02040503050406030204" pitchFamily="18" charset="0"/>
              </a:rPr>
              <a:t>Amazon is a fast-paced company that has very high expectations of its employees. </a:t>
            </a:r>
          </a:p>
          <a:p>
            <a:pPr marL="342900" indent="-342900">
              <a:lnSpc>
                <a:spcPct val="250000"/>
              </a:lnSpc>
              <a:buFont typeface="Wingdings" panose="05000000000000000000" pitchFamily="2" charset="2"/>
              <a:buChar char="q"/>
            </a:pPr>
            <a:r>
              <a:rPr lang="en-US" sz="2400" dirty="0">
                <a:solidFill>
                  <a:srgbClr val="4A4A4A"/>
                </a:solidFill>
                <a:latin typeface="Cambria" panose="02040503050406030204" pitchFamily="18" charset="0"/>
                <a:ea typeface="Cambria" panose="02040503050406030204" pitchFamily="18" charset="0"/>
              </a:rPr>
              <a:t>Many aim to get at job at this US multinational technology company.</a:t>
            </a:r>
          </a:p>
          <a:p>
            <a:pPr marL="342900" indent="-342900">
              <a:lnSpc>
                <a:spcPct val="250000"/>
              </a:lnSpc>
              <a:buFont typeface="Wingdings" panose="05000000000000000000" pitchFamily="2" charset="2"/>
              <a:buChar char="q"/>
            </a:pPr>
            <a:r>
              <a:rPr lang="en-US" sz="2400" dirty="0">
                <a:solidFill>
                  <a:srgbClr val="4A4A4A"/>
                </a:solidFill>
                <a:latin typeface="Cambria" panose="02040503050406030204" pitchFamily="18" charset="0"/>
                <a:ea typeface="Cambria" panose="02040503050406030204" pitchFamily="18" charset="0"/>
              </a:rPr>
              <a:t>Because this a top company in the field/industry.</a:t>
            </a:r>
          </a:p>
          <a:p>
            <a:pPr marL="342900" indent="-342900">
              <a:lnSpc>
                <a:spcPct val="250000"/>
              </a:lnSpc>
              <a:buFont typeface="Wingdings" panose="05000000000000000000" pitchFamily="2" charset="2"/>
              <a:buChar char="q"/>
            </a:pPr>
            <a:r>
              <a:rPr lang="en-US" sz="2400" dirty="0">
                <a:solidFill>
                  <a:srgbClr val="4A4A4A"/>
                </a:solidFill>
                <a:latin typeface="Cambria" panose="02040503050406030204" pitchFamily="18" charset="0"/>
                <a:ea typeface="Cambria" panose="02040503050406030204" pitchFamily="18" charset="0"/>
              </a:rPr>
              <a:t>This company have a great reputation for customer service.</a:t>
            </a:r>
          </a:p>
          <a:p>
            <a:pPr marL="342900" indent="-342900">
              <a:lnSpc>
                <a:spcPct val="250000"/>
              </a:lnSpc>
              <a:buFont typeface="Wingdings" panose="05000000000000000000" pitchFamily="2" charset="2"/>
              <a:buChar char="q"/>
            </a:pPr>
            <a:r>
              <a:rPr lang="en-US" sz="2400" dirty="0">
                <a:solidFill>
                  <a:srgbClr val="4A4A4A"/>
                </a:solidFill>
                <a:latin typeface="Cambria" panose="02040503050406030204" pitchFamily="18" charset="0"/>
                <a:ea typeface="Cambria" panose="02040503050406030204" pitchFamily="18" charset="0"/>
              </a:rPr>
              <a:t>This company known for being a great place to work. Etc.</a:t>
            </a:r>
          </a:p>
          <a:p>
            <a:pPr marL="342900" indent="-342900">
              <a:buFont typeface="Wingdings" panose="05000000000000000000" pitchFamily="2" charset="2"/>
              <a:buChar char="q"/>
            </a:pPr>
            <a:endParaRPr lang="en-IN" sz="2400" dirty="0">
              <a:solidFill>
                <a:srgbClr val="4A4A4A"/>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620725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D326-D729-3119-AACE-EB3F7B1683F0}"/>
              </a:ext>
            </a:extLst>
          </p:cNvPr>
          <p:cNvSpPr txBox="1">
            <a:spLocks/>
          </p:cNvSpPr>
          <p:nvPr/>
        </p:nvSpPr>
        <p:spPr>
          <a:xfrm>
            <a:off x="0" y="49880"/>
            <a:ext cx="12192000" cy="1213655"/>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a:solidFill>
                  <a:schemeClr val="tx1"/>
                </a:solidFill>
                <a:latin typeface="Cambria" panose="02040503050406030204" pitchFamily="18" charset="0"/>
                <a:ea typeface="Cambria" panose="02040503050406030204" pitchFamily="18" charset="0"/>
              </a:rPr>
              <a:t>Packages offered by amazon for role</a:t>
            </a:r>
            <a:endParaRPr lang="en-IN" sz="5400" b="1" dirty="0">
              <a:solidFill>
                <a:schemeClr val="tx1"/>
              </a:solidFill>
              <a:latin typeface="Cambria" panose="02040503050406030204" pitchFamily="18" charset="0"/>
              <a:ea typeface="Cambria" panose="02040503050406030204" pitchFamily="18" charset="0"/>
            </a:endParaRPr>
          </a:p>
        </p:txBody>
      </p:sp>
      <p:graphicFrame>
        <p:nvGraphicFramePr>
          <p:cNvPr id="4" name="Table 4">
            <a:extLst>
              <a:ext uri="{FF2B5EF4-FFF2-40B4-BE49-F238E27FC236}">
                <a16:creationId xmlns:a16="http://schemas.microsoft.com/office/drawing/2014/main" id="{45077FAB-CFAA-9D61-2532-8639AAFCC45E}"/>
              </a:ext>
            </a:extLst>
          </p:cNvPr>
          <p:cNvGraphicFramePr>
            <a:graphicFrameLocks noGrp="1"/>
          </p:cNvGraphicFramePr>
          <p:nvPr>
            <p:extLst>
              <p:ext uri="{D42A27DB-BD31-4B8C-83A1-F6EECF244321}">
                <p14:modId xmlns:p14="http://schemas.microsoft.com/office/powerpoint/2010/main" val="329948997"/>
              </p:ext>
            </p:extLst>
          </p:nvPr>
        </p:nvGraphicFramePr>
        <p:xfrm>
          <a:off x="348344" y="1354915"/>
          <a:ext cx="8670177" cy="4148170"/>
        </p:xfrm>
        <a:graphic>
          <a:graphicData uri="http://schemas.openxmlformats.org/drawingml/2006/table">
            <a:tbl>
              <a:tblPr firstRow="1" bandRow="1">
                <a:tableStyleId>{5C22544A-7EE6-4342-B048-85BDC9FD1C3A}</a:tableStyleId>
              </a:tblPr>
              <a:tblGrid>
                <a:gridCol w="2890059">
                  <a:extLst>
                    <a:ext uri="{9D8B030D-6E8A-4147-A177-3AD203B41FA5}">
                      <a16:colId xmlns:a16="http://schemas.microsoft.com/office/drawing/2014/main" val="1914570479"/>
                    </a:ext>
                  </a:extLst>
                </a:gridCol>
                <a:gridCol w="2890059">
                  <a:extLst>
                    <a:ext uri="{9D8B030D-6E8A-4147-A177-3AD203B41FA5}">
                      <a16:colId xmlns:a16="http://schemas.microsoft.com/office/drawing/2014/main" val="6542688"/>
                    </a:ext>
                  </a:extLst>
                </a:gridCol>
                <a:gridCol w="2890059">
                  <a:extLst>
                    <a:ext uri="{9D8B030D-6E8A-4147-A177-3AD203B41FA5}">
                      <a16:colId xmlns:a16="http://schemas.microsoft.com/office/drawing/2014/main" val="2967940406"/>
                    </a:ext>
                  </a:extLst>
                </a:gridCol>
              </a:tblGrid>
              <a:tr h="616734">
                <a:tc>
                  <a:txBody>
                    <a:bodyPr/>
                    <a:lstStyle/>
                    <a:p>
                      <a:pPr algn="ctr"/>
                      <a:r>
                        <a:rPr lang="en-US" sz="3200" dirty="0">
                          <a:solidFill>
                            <a:srgbClr val="FF0000"/>
                          </a:solidFill>
                        </a:rPr>
                        <a:t>Job Title</a:t>
                      </a:r>
                      <a:endParaRPr lang="en-IN" sz="3200" dirty="0">
                        <a:solidFill>
                          <a:srgbClr val="FF0000"/>
                        </a:solidFill>
                      </a:endParaRPr>
                    </a:p>
                  </a:txBody>
                  <a:tcPr/>
                </a:tc>
                <a:tc>
                  <a:txBody>
                    <a:bodyPr/>
                    <a:lstStyle/>
                    <a:p>
                      <a:pPr algn="ctr"/>
                      <a:r>
                        <a:rPr lang="en-US" sz="3200" dirty="0">
                          <a:solidFill>
                            <a:srgbClr val="FF0000"/>
                          </a:solidFill>
                        </a:rPr>
                        <a:t>Range</a:t>
                      </a:r>
                      <a:endParaRPr lang="en-IN" sz="3200" dirty="0">
                        <a:solidFill>
                          <a:srgbClr val="FF0000"/>
                        </a:solidFill>
                      </a:endParaRPr>
                    </a:p>
                  </a:txBody>
                  <a:tcPr/>
                </a:tc>
                <a:tc>
                  <a:txBody>
                    <a:bodyPr/>
                    <a:lstStyle/>
                    <a:p>
                      <a:pPr algn="ctr"/>
                      <a:r>
                        <a:rPr lang="en-US" sz="3200" dirty="0">
                          <a:solidFill>
                            <a:srgbClr val="FF0000"/>
                          </a:solidFill>
                        </a:rPr>
                        <a:t>Average</a:t>
                      </a:r>
                      <a:endParaRPr lang="en-IN" sz="3200" dirty="0">
                        <a:solidFill>
                          <a:srgbClr val="FF0000"/>
                        </a:solidFill>
                      </a:endParaRPr>
                    </a:p>
                  </a:txBody>
                  <a:tcPr/>
                </a:tc>
                <a:extLst>
                  <a:ext uri="{0D108BD9-81ED-4DB2-BD59-A6C34878D82A}">
                    <a16:rowId xmlns:a16="http://schemas.microsoft.com/office/drawing/2014/main" val="2200711468"/>
                  </a:ext>
                </a:extLst>
              </a:tr>
              <a:tr h="1064500">
                <a:tc>
                  <a:txBody>
                    <a:bodyPr/>
                    <a:lstStyle/>
                    <a:p>
                      <a:pPr algn="ctr"/>
                      <a:r>
                        <a:rPr lang="en-US" dirty="0"/>
                        <a:t>Customer Service Associate</a:t>
                      </a:r>
                      <a:endParaRPr lang="en-IN" dirty="0"/>
                    </a:p>
                  </a:txBody>
                  <a:tcPr/>
                </a:tc>
                <a:tc>
                  <a:txBody>
                    <a:bodyPr/>
                    <a:lstStyle/>
                    <a:p>
                      <a:pPr algn="ctr"/>
                      <a:r>
                        <a:rPr lang="en-US" dirty="0"/>
                        <a:t>Rs. 162K – Rs. 403K</a:t>
                      </a:r>
                      <a:endParaRPr lang="en-IN" dirty="0"/>
                    </a:p>
                  </a:txBody>
                  <a:tcPr/>
                </a:tc>
                <a:tc>
                  <a:txBody>
                    <a:bodyPr/>
                    <a:lstStyle/>
                    <a:p>
                      <a:pPr algn="ctr"/>
                      <a:r>
                        <a:rPr lang="en-US" dirty="0"/>
                        <a:t>Rs. 252,293</a:t>
                      </a:r>
                      <a:endParaRPr lang="en-IN" dirty="0"/>
                    </a:p>
                  </a:txBody>
                  <a:tcPr/>
                </a:tc>
                <a:extLst>
                  <a:ext uri="{0D108BD9-81ED-4DB2-BD59-A6C34878D82A}">
                    <a16:rowId xmlns:a16="http://schemas.microsoft.com/office/drawing/2014/main" val="816523341"/>
                  </a:ext>
                </a:extLst>
              </a:tr>
              <a:tr h="616734">
                <a:tc>
                  <a:txBody>
                    <a:bodyPr/>
                    <a:lstStyle/>
                    <a:p>
                      <a:pPr algn="ctr"/>
                      <a:r>
                        <a:rPr lang="en-US" dirty="0"/>
                        <a:t>SDE</a:t>
                      </a:r>
                      <a:endParaRPr lang="en-IN" dirty="0"/>
                    </a:p>
                  </a:txBody>
                  <a:tcPr/>
                </a:tc>
                <a:tc>
                  <a:txBody>
                    <a:bodyPr/>
                    <a:lstStyle/>
                    <a:p>
                      <a:pPr algn="ctr"/>
                      <a:r>
                        <a:rPr lang="en-US" dirty="0"/>
                        <a:t>Rs. 737K – Rs. 4m</a:t>
                      </a:r>
                      <a:endParaRPr lang="en-IN" dirty="0"/>
                    </a:p>
                  </a:txBody>
                  <a:tcPr/>
                </a:tc>
                <a:tc>
                  <a:txBody>
                    <a:bodyPr/>
                    <a:lstStyle/>
                    <a:p>
                      <a:pPr algn="ctr"/>
                      <a:r>
                        <a:rPr lang="en-US" dirty="0"/>
                        <a:t>Rs. 1643476</a:t>
                      </a:r>
                      <a:endParaRPr lang="en-IN" dirty="0"/>
                    </a:p>
                  </a:txBody>
                  <a:tcPr/>
                </a:tc>
                <a:extLst>
                  <a:ext uri="{0D108BD9-81ED-4DB2-BD59-A6C34878D82A}">
                    <a16:rowId xmlns:a16="http://schemas.microsoft.com/office/drawing/2014/main" val="1980885230"/>
                  </a:ext>
                </a:extLst>
              </a:tr>
              <a:tr h="616734">
                <a:tc>
                  <a:txBody>
                    <a:bodyPr/>
                    <a:lstStyle/>
                    <a:p>
                      <a:pPr algn="ctr"/>
                      <a:r>
                        <a:rPr lang="en-US" dirty="0"/>
                        <a:t>Operations manager</a:t>
                      </a:r>
                      <a:endParaRPr lang="en-IN" dirty="0"/>
                    </a:p>
                  </a:txBody>
                  <a:tcPr/>
                </a:tc>
                <a:tc>
                  <a:txBody>
                    <a:bodyPr/>
                    <a:lstStyle/>
                    <a:p>
                      <a:pPr algn="ctr"/>
                      <a:r>
                        <a:rPr lang="en-US" dirty="0"/>
                        <a:t>Rs. 562K – Rs 3m</a:t>
                      </a:r>
                      <a:endParaRPr lang="en-IN" dirty="0"/>
                    </a:p>
                  </a:txBody>
                  <a:tcPr/>
                </a:tc>
                <a:tc>
                  <a:txBody>
                    <a:bodyPr/>
                    <a:lstStyle/>
                    <a:p>
                      <a:pPr algn="ctr"/>
                      <a:r>
                        <a:rPr lang="en-US" dirty="0"/>
                        <a:t>Rs. 1244973</a:t>
                      </a:r>
                      <a:endParaRPr lang="en-IN" dirty="0"/>
                    </a:p>
                  </a:txBody>
                  <a:tcPr/>
                </a:tc>
                <a:extLst>
                  <a:ext uri="{0D108BD9-81ED-4DB2-BD59-A6C34878D82A}">
                    <a16:rowId xmlns:a16="http://schemas.microsoft.com/office/drawing/2014/main" val="3156810747"/>
                  </a:ext>
                </a:extLst>
              </a:tr>
              <a:tr h="616734">
                <a:tc>
                  <a:txBody>
                    <a:bodyPr/>
                    <a:lstStyle/>
                    <a:p>
                      <a:pPr algn="ctr"/>
                      <a:r>
                        <a:rPr lang="en-US" dirty="0"/>
                        <a:t>Software Engineer</a:t>
                      </a:r>
                      <a:endParaRPr lang="en-IN" dirty="0"/>
                    </a:p>
                  </a:txBody>
                  <a:tcPr/>
                </a:tc>
                <a:tc>
                  <a:txBody>
                    <a:bodyPr/>
                    <a:lstStyle/>
                    <a:p>
                      <a:pPr algn="ctr"/>
                      <a:r>
                        <a:rPr lang="en-US" dirty="0"/>
                        <a:t>Rs. 453K – Rs. 4m</a:t>
                      </a:r>
                      <a:endParaRPr lang="en-IN" dirty="0"/>
                    </a:p>
                  </a:txBody>
                  <a:tcPr/>
                </a:tc>
                <a:tc>
                  <a:txBody>
                    <a:bodyPr/>
                    <a:lstStyle/>
                    <a:p>
                      <a:pPr algn="ctr"/>
                      <a:r>
                        <a:rPr lang="en-US" dirty="0"/>
                        <a:t>Rs. 1270557</a:t>
                      </a:r>
                      <a:endParaRPr lang="en-IN" dirty="0"/>
                    </a:p>
                  </a:txBody>
                  <a:tcPr/>
                </a:tc>
                <a:extLst>
                  <a:ext uri="{0D108BD9-81ED-4DB2-BD59-A6C34878D82A}">
                    <a16:rowId xmlns:a16="http://schemas.microsoft.com/office/drawing/2014/main" val="3305673038"/>
                  </a:ext>
                </a:extLst>
              </a:tr>
              <a:tr h="616734">
                <a:tc>
                  <a:txBody>
                    <a:bodyPr/>
                    <a:lstStyle/>
                    <a:p>
                      <a:pPr algn="ctr"/>
                      <a:r>
                        <a:rPr lang="en-US" dirty="0"/>
                        <a:t>Data Analyst</a:t>
                      </a:r>
                      <a:endParaRPr lang="en-IN" dirty="0"/>
                    </a:p>
                  </a:txBody>
                  <a:tcPr/>
                </a:tc>
                <a:tc>
                  <a:txBody>
                    <a:bodyPr/>
                    <a:lstStyle/>
                    <a:p>
                      <a:pPr algn="ctr"/>
                      <a:r>
                        <a:rPr lang="en-US" dirty="0"/>
                        <a:t>Rs. 234K – Rs. 826K</a:t>
                      </a:r>
                      <a:endParaRPr lang="en-IN" dirty="0"/>
                    </a:p>
                  </a:txBody>
                  <a:tcPr/>
                </a:tc>
                <a:tc>
                  <a:txBody>
                    <a:bodyPr/>
                    <a:lstStyle/>
                    <a:p>
                      <a:pPr algn="ctr"/>
                      <a:r>
                        <a:rPr lang="en-US" dirty="0"/>
                        <a:t>Rs. 441145</a:t>
                      </a:r>
                      <a:endParaRPr lang="en-IN" dirty="0"/>
                    </a:p>
                  </a:txBody>
                  <a:tcPr/>
                </a:tc>
                <a:extLst>
                  <a:ext uri="{0D108BD9-81ED-4DB2-BD59-A6C34878D82A}">
                    <a16:rowId xmlns:a16="http://schemas.microsoft.com/office/drawing/2014/main" val="833917945"/>
                  </a:ext>
                </a:extLst>
              </a:tr>
            </a:tbl>
          </a:graphicData>
        </a:graphic>
      </p:graphicFrame>
    </p:spTree>
    <p:extLst>
      <p:ext uri="{BB962C8B-B14F-4D97-AF65-F5344CB8AC3E}">
        <p14:creationId xmlns:p14="http://schemas.microsoft.com/office/powerpoint/2010/main" val="1392466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EB15-B727-C835-09D6-1DA65910ACC5}"/>
              </a:ext>
            </a:extLst>
          </p:cNvPr>
          <p:cNvSpPr txBox="1">
            <a:spLocks/>
          </p:cNvSpPr>
          <p:nvPr/>
        </p:nvSpPr>
        <p:spPr>
          <a:xfrm>
            <a:off x="0" y="49880"/>
            <a:ext cx="12192000" cy="1213655"/>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a:solidFill>
                  <a:schemeClr val="tx1"/>
                </a:solidFill>
                <a:latin typeface="Cambria" panose="02040503050406030204" pitchFamily="18" charset="0"/>
                <a:ea typeface="Cambria" panose="02040503050406030204" pitchFamily="18" charset="0"/>
              </a:rPr>
              <a:t>Visits company gave to LPU Campus</a:t>
            </a:r>
            <a:endParaRPr lang="en-IN" sz="5400" b="1" dirty="0">
              <a:solidFill>
                <a:schemeClr val="tx1"/>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14BF29C5-826D-82D5-AC0B-3B7386F1B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56" y="1719431"/>
            <a:ext cx="8988714" cy="3869055"/>
          </a:xfrm>
          <a:prstGeom prst="rect">
            <a:avLst/>
          </a:prstGeom>
        </p:spPr>
      </p:pic>
    </p:spTree>
    <p:extLst>
      <p:ext uri="{BB962C8B-B14F-4D97-AF65-F5344CB8AC3E}">
        <p14:creationId xmlns:p14="http://schemas.microsoft.com/office/powerpoint/2010/main" val="2618068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4213-D182-067E-F207-9322F0514AA2}"/>
              </a:ext>
            </a:extLst>
          </p:cNvPr>
          <p:cNvSpPr txBox="1">
            <a:spLocks/>
          </p:cNvSpPr>
          <p:nvPr/>
        </p:nvSpPr>
        <p:spPr>
          <a:xfrm>
            <a:off x="0" y="49880"/>
            <a:ext cx="12192000" cy="1213655"/>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a:solidFill>
                  <a:schemeClr val="tx1"/>
                </a:solidFill>
                <a:latin typeface="Cambria" panose="02040503050406030204" pitchFamily="18" charset="0"/>
                <a:ea typeface="Cambria" panose="02040503050406030204" pitchFamily="18" charset="0"/>
              </a:rPr>
              <a:t>Pros &amp; Cons of the company you have considered for you</a:t>
            </a:r>
            <a:endParaRPr lang="en-IN" sz="5400" b="1" dirty="0">
              <a:solidFill>
                <a:schemeClr val="tx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53F8333-D544-6A40-A528-D5FCB4893D31}"/>
              </a:ext>
            </a:extLst>
          </p:cNvPr>
          <p:cNvSpPr txBox="1"/>
          <p:nvPr/>
        </p:nvSpPr>
        <p:spPr>
          <a:xfrm>
            <a:off x="198120" y="1950720"/>
            <a:ext cx="10363200" cy="4433008"/>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3200" b="1" dirty="0">
                <a:latin typeface="Cambria" panose="02040503050406030204" pitchFamily="18" charset="0"/>
                <a:ea typeface="Cambria" panose="02040503050406030204" pitchFamily="18" charset="0"/>
              </a:rPr>
              <a:t>You have financial security</a:t>
            </a:r>
          </a:p>
          <a:p>
            <a:pPr marL="457200" indent="-457200">
              <a:lnSpc>
                <a:spcPct val="150000"/>
              </a:lnSpc>
              <a:buFont typeface="Wingdings" panose="05000000000000000000" pitchFamily="2" charset="2"/>
              <a:buChar char="q"/>
            </a:pPr>
            <a:r>
              <a:rPr lang="en-US" sz="3200" b="1" dirty="0">
                <a:latin typeface="Cambria" panose="02040503050406030204" pitchFamily="18" charset="0"/>
                <a:ea typeface="Cambria" panose="02040503050406030204" pitchFamily="18" charset="0"/>
              </a:rPr>
              <a:t>You get more perks and benefits</a:t>
            </a:r>
          </a:p>
          <a:p>
            <a:pPr marL="457200" indent="-457200">
              <a:lnSpc>
                <a:spcPct val="150000"/>
              </a:lnSpc>
              <a:buFont typeface="Wingdings" panose="05000000000000000000" pitchFamily="2" charset="2"/>
              <a:buChar char="q"/>
            </a:pPr>
            <a:r>
              <a:rPr lang="en-US" sz="3200" b="1" dirty="0">
                <a:latin typeface="Cambria" panose="02040503050406030204" pitchFamily="18" charset="0"/>
                <a:ea typeface="Cambria" panose="02040503050406030204" pitchFamily="18" charset="0"/>
              </a:rPr>
              <a:t>There are well-defined processes</a:t>
            </a:r>
          </a:p>
          <a:p>
            <a:pPr marL="457200" indent="-457200">
              <a:lnSpc>
                <a:spcPct val="150000"/>
              </a:lnSpc>
              <a:buFont typeface="Wingdings" panose="05000000000000000000" pitchFamily="2" charset="2"/>
              <a:buChar char="q"/>
            </a:pPr>
            <a:r>
              <a:rPr lang="en-US" sz="3200" b="1" dirty="0">
                <a:latin typeface="Cambria" panose="02040503050406030204" pitchFamily="18" charset="0"/>
                <a:ea typeface="Cambria" panose="02040503050406030204" pitchFamily="18" charset="0"/>
              </a:rPr>
              <a:t>You will have a better status</a:t>
            </a:r>
          </a:p>
          <a:p>
            <a:pPr marL="457200" indent="-457200">
              <a:lnSpc>
                <a:spcPct val="150000"/>
              </a:lnSpc>
              <a:buFont typeface="Wingdings" panose="05000000000000000000" pitchFamily="2" charset="2"/>
              <a:buChar char="q"/>
            </a:pPr>
            <a:r>
              <a:rPr lang="en-US" sz="3200" b="1" dirty="0">
                <a:latin typeface="Cambria" panose="02040503050406030204" pitchFamily="18" charset="0"/>
                <a:ea typeface="Cambria" panose="02040503050406030204" pitchFamily="18" charset="0"/>
              </a:rPr>
              <a:t>There are more career development opportunities</a:t>
            </a:r>
          </a:p>
          <a:p>
            <a:pPr marL="457200" indent="-457200">
              <a:lnSpc>
                <a:spcPct val="150000"/>
              </a:lnSpc>
              <a:buFont typeface="Wingdings" panose="05000000000000000000" pitchFamily="2" charset="2"/>
              <a:buChar char="q"/>
            </a:pPr>
            <a:r>
              <a:rPr lang="en-US" sz="3200" b="1" dirty="0">
                <a:latin typeface="Cambria" panose="02040503050406030204" pitchFamily="18" charset="0"/>
                <a:ea typeface="Cambria" panose="02040503050406030204" pitchFamily="18" charset="0"/>
              </a:rPr>
              <a:t>The cons of working for a large company</a:t>
            </a:r>
            <a:endParaRPr lang="en-IN" sz="3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4375170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A837-56C9-091B-40AE-2B62BB4B84C7}"/>
              </a:ext>
            </a:extLst>
          </p:cNvPr>
          <p:cNvSpPr>
            <a:spLocks noGrp="1"/>
          </p:cNvSpPr>
          <p:nvPr>
            <p:ph type="title"/>
          </p:nvPr>
        </p:nvSpPr>
        <p:spPr>
          <a:xfrm>
            <a:off x="0" y="0"/>
            <a:ext cx="9326880" cy="1320800"/>
          </a:xfrm>
        </p:spPr>
        <p:txBody>
          <a:bodyPr>
            <a:normAutofit fontScale="90000"/>
          </a:bodyPr>
          <a:lstStyle/>
          <a:p>
            <a:r>
              <a:rPr lang="en-IN" sz="6600" b="1" dirty="0">
                <a:solidFill>
                  <a:schemeClr val="tx1"/>
                </a:solidFill>
                <a:latin typeface="Arial Black" panose="020B0A04020102020204" pitchFamily="34" charset="0"/>
              </a:rPr>
              <a:t>Brief About Company</a:t>
            </a:r>
          </a:p>
        </p:txBody>
      </p:sp>
      <p:sp>
        <p:nvSpPr>
          <p:cNvPr id="3" name="TextBox 2">
            <a:extLst>
              <a:ext uri="{FF2B5EF4-FFF2-40B4-BE49-F238E27FC236}">
                <a16:creationId xmlns:a16="http://schemas.microsoft.com/office/drawing/2014/main" id="{3D55CD0F-537F-8DE2-924F-880618BE3282}"/>
              </a:ext>
            </a:extLst>
          </p:cNvPr>
          <p:cNvSpPr txBox="1"/>
          <p:nvPr/>
        </p:nvSpPr>
        <p:spPr>
          <a:xfrm>
            <a:off x="166255" y="1014153"/>
            <a:ext cx="11737570" cy="2533963"/>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IN" dirty="0">
                <a:latin typeface="Cambria" panose="02040503050406030204" pitchFamily="18" charset="0"/>
                <a:ea typeface="Cambria" panose="02040503050406030204" pitchFamily="18" charset="0"/>
              </a:rPr>
              <a:t>Amazon is the World’s largest online retailer and a prominent cloud service provider.</a:t>
            </a:r>
          </a:p>
          <a:p>
            <a:pPr marL="285750" indent="-285750">
              <a:lnSpc>
                <a:spcPct val="150000"/>
              </a:lnSpc>
              <a:buFont typeface="Courier New" panose="02070309020205020404" pitchFamily="49" charset="0"/>
              <a:buChar char="o"/>
            </a:pPr>
            <a:r>
              <a:rPr lang="en-IN" dirty="0">
                <a:latin typeface="Cambria" panose="02040503050406030204" pitchFamily="18" charset="0"/>
                <a:ea typeface="Cambria" panose="02040503050406030204" pitchFamily="18" charset="0"/>
              </a:rPr>
              <a:t>Amazon is an American online business and cloud computing company.</a:t>
            </a:r>
          </a:p>
          <a:p>
            <a:pPr marL="285750" indent="-285750">
              <a:lnSpc>
                <a:spcPct val="150000"/>
              </a:lnSpc>
              <a:buFont typeface="Courier New" panose="02070309020205020404" pitchFamily="49" charset="0"/>
              <a:buChar char="o"/>
            </a:pPr>
            <a:r>
              <a:rPr lang="en-IN" dirty="0">
                <a:latin typeface="Cambria" panose="02040503050406030204" pitchFamily="18" charset="0"/>
                <a:ea typeface="Cambria" panose="02040503050406030204" pitchFamily="18" charset="0"/>
              </a:rPr>
              <a:t>It was founded on July 5, 1994 by Jeff Bezos.</a:t>
            </a:r>
          </a:p>
          <a:p>
            <a:pPr marL="285750" indent="-285750">
              <a:lnSpc>
                <a:spcPct val="150000"/>
              </a:lnSpc>
              <a:buFont typeface="Courier New" panose="02070309020205020404" pitchFamily="49" charset="0"/>
              <a:buChar char="o"/>
            </a:pPr>
            <a:r>
              <a:rPr lang="en-IN" dirty="0">
                <a:latin typeface="Cambria" panose="02040503050406030204" pitchFamily="18" charset="0"/>
                <a:ea typeface="Cambria" panose="02040503050406030204" pitchFamily="18" charset="0"/>
              </a:rPr>
              <a:t>Amazon is a vast Internet-based enterprise that sells books, music, housewares, electronics and many other goods.</a:t>
            </a:r>
          </a:p>
          <a:p>
            <a:pPr marL="285750" indent="-285750">
              <a:lnSpc>
                <a:spcPct val="150000"/>
              </a:lnSpc>
              <a:buFont typeface="Courier New" panose="02070309020205020404" pitchFamily="49" charset="0"/>
              <a:buChar char="o"/>
            </a:pPr>
            <a:r>
              <a:rPr lang="en-IN" dirty="0">
                <a:latin typeface="Cambria" panose="02040503050406030204" pitchFamily="18" charset="0"/>
                <a:ea typeface="Cambria" panose="02040503050406030204" pitchFamily="18" charset="0"/>
              </a:rPr>
              <a:t>By 1998, Amazon’s revenues had reached an impressive $600 million.</a:t>
            </a:r>
          </a:p>
          <a:p>
            <a:pPr marL="285750" indent="-285750">
              <a:lnSpc>
                <a:spcPct val="150000"/>
              </a:lnSpc>
              <a:buFont typeface="Courier New" panose="02070309020205020404" pitchFamily="49" charset="0"/>
              <a:buChar char="o"/>
            </a:pPr>
            <a:r>
              <a:rPr lang="en-IN" dirty="0">
                <a:latin typeface="Cambria" panose="02040503050406030204" pitchFamily="18" charset="0"/>
                <a:ea typeface="Cambria" panose="02040503050406030204" pitchFamily="18" charset="0"/>
              </a:rPr>
              <a:t>Amazon has also adopted automated processes for firing, as well as hiring.</a:t>
            </a:r>
          </a:p>
        </p:txBody>
      </p:sp>
      <p:pic>
        <p:nvPicPr>
          <p:cNvPr id="7" name="Picture 6">
            <a:extLst>
              <a:ext uri="{FF2B5EF4-FFF2-40B4-BE49-F238E27FC236}">
                <a16:creationId xmlns:a16="http://schemas.microsoft.com/office/drawing/2014/main" id="{7D682737-7FB6-DFE0-FA96-ACF5EC241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296" y="3620411"/>
            <a:ext cx="5825584" cy="3198677"/>
          </a:xfrm>
          <a:prstGeom prst="rect">
            <a:avLst/>
          </a:prstGeom>
          <a:ln>
            <a:solidFill>
              <a:schemeClr val="tx1"/>
            </a:solidFill>
          </a:ln>
        </p:spPr>
      </p:pic>
    </p:spTree>
    <p:extLst>
      <p:ext uri="{BB962C8B-B14F-4D97-AF65-F5344CB8AC3E}">
        <p14:creationId xmlns:p14="http://schemas.microsoft.com/office/powerpoint/2010/main" val="273015151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8028-A446-33C9-1846-5B835A55D3F4}"/>
              </a:ext>
            </a:extLst>
          </p:cNvPr>
          <p:cNvSpPr txBox="1">
            <a:spLocks/>
          </p:cNvSpPr>
          <p:nvPr/>
        </p:nvSpPr>
        <p:spPr>
          <a:xfrm>
            <a:off x="0" y="49880"/>
            <a:ext cx="12192000" cy="1213655"/>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a:solidFill>
                  <a:schemeClr val="tx1"/>
                </a:solidFill>
                <a:latin typeface="Cambria" panose="02040503050406030204" pitchFamily="18" charset="0"/>
                <a:ea typeface="Cambria" panose="02040503050406030204" pitchFamily="18" charset="0"/>
              </a:rPr>
              <a:t>List of the references weblinks, articles etc.</a:t>
            </a:r>
            <a:endParaRPr lang="en-IN" sz="5400" b="1" dirty="0">
              <a:solidFill>
                <a:schemeClr val="tx1"/>
              </a:solidFill>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BA0A6A22-721E-5A62-8E08-448A7A06ED36}"/>
              </a:ext>
            </a:extLst>
          </p:cNvPr>
          <p:cNvSpPr txBox="1"/>
          <p:nvPr/>
        </p:nvSpPr>
        <p:spPr>
          <a:xfrm>
            <a:off x="775335" y="1836420"/>
            <a:ext cx="10789920" cy="600164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IN" sz="3200" dirty="0">
                <a:latin typeface="Cambria" panose="02040503050406030204" pitchFamily="18" charset="0"/>
                <a:ea typeface="Cambria" panose="02040503050406030204" pitchFamily="18" charset="0"/>
                <a:hlinkClick r:id="rId2"/>
              </a:rPr>
              <a:t>https://www.careeraddict.com/</a:t>
            </a:r>
            <a:endParaRPr lang="en-IN" sz="3200" dirty="0">
              <a:latin typeface="Cambria" panose="02040503050406030204" pitchFamily="18" charset="0"/>
              <a:ea typeface="Cambria" panose="02040503050406030204" pitchFamily="18" charset="0"/>
            </a:endParaRPr>
          </a:p>
          <a:p>
            <a:pPr marL="457200" indent="-457200">
              <a:lnSpc>
                <a:spcPct val="150000"/>
              </a:lnSpc>
              <a:buFont typeface="Arial" panose="020B0604020202020204" pitchFamily="34" charset="0"/>
              <a:buChar char="•"/>
            </a:pPr>
            <a:r>
              <a:rPr lang="en-IN" sz="3200" dirty="0">
                <a:effectLst/>
                <a:hlinkClick r:id="rId3"/>
              </a:rPr>
              <a:t>https://www.quora.com/</a:t>
            </a:r>
            <a:endParaRPr lang="en-IN" sz="3200" dirty="0">
              <a:effectLst/>
            </a:endParaRPr>
          </a:p>
          <a:p>
            <a:pPr marL="457200" indent="-457200">
              <a:lnSpc>
                <a:spcPct val="150000"/>
              </a:lnSpc>
              <a:buFont typeface="Arial" panose="020B0604020202020204" pitchFamily="34" charset="0"/>
              <a:buChar char="•"/>
            </a:pPr>
            <a:r>
              <a:rPr lang="en-IN" sz="3200" dirty="0">
                <a:effectLst/>
                <a:hlinkClick r:id="rId4"/>
              </a:rPr>
              <a:t>https://www.wikipedia.org/</a:t>
            </a:r>
            <a:endParaRPr lang="en-IN" sz="3200" dirty="0">
              <a:effectLst/>
            </a:endParaRPr>
          </a:p>
          <a:p>
            <a:pPr marL="457200" indent="-457200">
              <a:lnSpc>
                <a:spcPct val="150000"/>
              </a:lnSpc>
              <a:buFont typeface="Arial" panose="020B0604020202020204" pitchFamily="34" charset="0"/>
              <a:buChar char="•"/>
            </a:pPr>
            <a:r>
              <a:rPr lang="en-IN" sz="3200" dirty="0">
                <a:effectLst/>
                <a:hlinkClick r:id="rId5"/>
              </a:rPr>
              <a:t>https://w3techs.com/</a:t>
            </a:r>
            <a:endParaRPr lang="en-IN" sz="3200" dirty="0"/>
          </a:p>
          <a:p>
            <a:pPr marL="457200" indent="-457200">
              <a:lnSpc>
                <a:spcPct val="150000"/>
              </a:lnSpc>
              <a:buFont typeface="Arial" panose="020B0604020202020204" pitchFamily="34" charset="0"/>
              <a:buChar char="•"/>
            </a:pPr>
            <a:r>
              <a:rPr lang="en-IN" sz="3200" dirty="0">
                <a:effectLst/>
                <a:hlinkClick r:id="rId6"/>
              </a:rPr>
              <a:t>https://www.aboutamazon.com/</a:t>
            </a:r>
            <a:endParaRPr lang="en-IN" sz="3200" dirty="0">
              <a:effectLst/>
            </a:endParaRPr>
          </a:p>
          <a:p>
            <a:pPr marL="457200" indent="-457200">
              <a:lnSpc>
                <a:spcPct val="150000"/>
              </a:lnSpc>
              <a:buFont typeface="Arial" panose="020B0604020202020204" pitchFamily="34" charset="0"/>
              <a:buChar char="•"/>
            </a:pPr>
            <a:r>
              <a:rPr lang="en-IN" sz="3200" dirty="0">
                <a:effectLst/>
                <a:hlinkClick r:id="rId7"/>
              </a:rPr>
              <a:t>https://www.linkedin.com/</a:t>
            </a:r>
            <a:endParaRPr lang="en-IN" sz="3200" dirty="0">
              <a:effectLst/>
            </a:endParaRPr>
          </a:p>
          <a:p>
            <a:pPr marL="457200" indent="-457200">
              <a:buFont typeface="Arial" panose="020B0604020202020204" pitchFamily="34" charset="0"/>
              <a:buChar char="•"/>
            </a:pPr>
            <a:endParaRPr lang="en-IN" sz="3200" dirty="0">
              <a:effectLst/>
            </a:endParaRPr>
          </a:p>
          <a:p>
            <a:br>
              <a:rPr lang="en-IN" sz="3200" dirty="0">
                <a:effectLst/>
              </a:rPr>
            </a:br>
            <a:endParaRPr lang="en-IN"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2362354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63F64A-C874-2B6D-3854-79707D820652}"/>
              </a:ext>
            </a:extLst>
          </p:cNvPr>
          <p:cNvSpPr/>
          <p:nvPr/>
        </p:nvSpPr>
        <p:spPr>
          <a:xfrm>
            <a:off x="-209550" y="301406"/>
            <a:ext cx="10210800" cy="6217087"/>
          </a:xfrm>
          <a:prstGeom prst="rect">
            <a:avLst/>
          </a:prstGeom>
          <a:noFill/>
        </p:spPr>
        <p:txBody>
          <a:bodyPr wrap="square" lIns="91440" tIns="45720" rIns="91440" bIns="45720">
            <a:spAutoFit/>
          </a:bodyPr>
          <a:lstStyle/>
          <a:p>
            <a:pPr algn="ctr"/>
            <a:r>
              <a:rPr lang="en-US" sz="199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The End</a:t>
            </a:r>
          </a:p>
          <a:p>
            <a:pPr algn="ctr"/>
            <a:r>
              <a:rPr lang="en-US" sz="19900" b="1" u="sng"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a:t>
            </a:r>
            <a:r>
              <a:rPr lang="en-US" sz="199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nks</a:t>
            </a:r>
            <a:endParaRPr lang="en-US" sz="19900" b="1" u="sng"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948319644"/>
      </p:ext>
    </p:extLst>
  </p:cSld>
  <p:clrMapOvr>
    <a:masterClrMapping/>
  </p:clrMapOvr>
  <mc:AlternateContent xmlns:mc="http://schemas.openxmlformats.org/markup-compatibility/2006">
    <mc:Choice xmlns:p14="http://schemas.microsoft.com/office/powerpoint/2010/main" Requires="p14">
      <p:transition spd="slow" p14:dur="2000">
        <p14:prism dir="u"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484EC-DDB3-DF13-49AF-33F7CCA84AFE}"/>
              </a:ext>
            </a:extLst>
          </p:cNvPr>
          <p:cNvSpPr txBox="1">
            <a:spLocks/>
          </p:cNvSpPr>
          <p:nvPr/>
        </p:nvSpPr>
        <p:spPr>
          <a:xfrm>
            <a:off x="0" y="0"/>
            <a:ext cx="12192000" cy="1463040"/>
          </a:xfrm>
          <a:prstGeom prst="rect">
            <a:avLst/>
          </a:prstGeom>
        </p:spPr>
        <p:txBody>
          <a:bodyPr>
            <a:normAutofit fontScale="8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600" b="1" dirty="0">
                <a:solidFill>
                  <a:schemeClr val="tx1"/>
                </a:solidFill>
                <a:latin typeface="Arial Black" panose="020B0A04020102020204" pitchFamily="34" charset="0"/>
              </a:rPr>
              <a:t>Year of Existence with History.</a:t>
            </a:r>
          </a:p>
        </p:txBody>
      </p:sp>
      <p:sp>
        <p:nvSpPr>
          <p:cNvPr id="3" name="TextBox 2">
            <a:extLst>
              <a:ext uri="{FF2B5EF4-FFF2-40B4-BE49-F238E27FC236}">
                <a16:creationId xmlns:a16="http://schemas.microsoft.com/office/drawing/2014/main" id="{A2503FBE-A5A5-0DFC-629C-05B8C9AF5662}"/>
              </a:ext>
            </a:extLst>
          </p:cNvPr>
          <p:cNvSpPr txBox="1"/>
          <p:nvPr/>
        </p:nvSpPr>
        <p:spPr>
          <a:xfrm>
            <a:off x="166255" y="858505"/>
            <a:ext cx="11737570" cy="4195957"/>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IN" dirty="0">
                <a:latin typeface="Cambria" panose="02040503050406030204" pitchFamily="18" charset="0"/>
                <a:ea typeface="Cambria" panose="02040503050406030204" pitchFamily="18" charset="0"/>
              </a:rPr>
              <a:t>It was founded on July 5, 1994 by Jeff Bezos.</a:t>
            </a:r>
          </a:p>
          <a:p>
            <a:pPr marL="285750" indent="-285750">
              <a:lnSpc>
                <a:spcPct val="150000"/>
              </a:lnSpc>
              <a:buFont typeface="Courier New" panose="02070309020205020404" pitchFamily="49" charset="0"/>
              <a:buChar char="o"/>
            </a:pPr>
            <a:r>
              <a:rPr lang="en-IN" dirty="0">
                <a:latin typeface="Cambria" panose="02040503050406030204" pitchFamily="18" charset="0"/>
                <a:ea typeface="Cambria" panose="02040503050406030204" pitchFamily="18" charset="0"/>
              </a:rPr>
              <a:t>On July 5, 1994 Bezos initially incorporated the company in Washington state with the name </a:t>
            </a:r>
            <a:r>
              <a:rPr lang="en-IN" dirty="0" err="1">
                <a:latin typeface="Cambria" panose="02040503050406030204" pitchFamily="18" charset="0"/>
                <a:ea typeface="Cambria" panose="02040503050406030204" pitchFamily="18" charset="0"/>
              </a:rPr>
              <a:t>Cadabra</a:t>
            </a:r>
            <a:r>
              <a:rPr lang="en-IN" dirty="0">
                <a:latin typeface="Cambria" panose="02040503050406030204" pitchFamily="18" charset="0"/>
                <a:ea typeface="Cambria" panose="02040503050406030204" pitchFamily="18" charset="0"/>
              </a:rPr>
              <a:t>.</a:t>
            </a:r>
          </a:p>
          <a:p>
            <a:pPr marL="285750" indent="-285750">
              <a:lnSpc>
                <a:spcPct val="150000"/>
              </a:lnSpc>
              <a:buFont typeface="Courier New" panose="02070309020205020404" pitchFamily="49" charset="0"/>
              <a:buChar char="o"/>
            </a:pPr>
            <a:r>
              <a:rPr lang="en-IN" dirty="0">
                <a:latin typeface="Cambria" panose="02040503050406030204" pitchFamily="18" charset="0"/>
                <a:ea typeface="Cambria" panose="02040503050406030204" pitchFamily="18" charset="0"/>
              </a:rPr>
              <a:t>After a few months, he changed the name to Amazon, Because a lawyer misheard its original name as “CADABER”.</a:t>
            </a:r>
          </a:p>
          <a:p>
            <a:pPr marL="285750" indent="-285750">
              <a:lnSpc>
                <a:spcPct val="150000"/>
              </a:lnSpc>
              <a:buFont typeface="Courier New" panose="02070309020205020404" pitchFamily="49" charset="0"/>
              <a:buChar char="o"/>
            </a:pPr>
            <a:r>
              <a:rPr lang="en-IN" dirty="0">
                <a:latin typeface="Cambria" panose="02040503050406030204" pitchFamily="18" charset="0"/>
                <a:ea typeface="Cambria" panose="02040503050406030204" pitchFamily="18" charset="0"/>
              </a:rPr>
              <a:t>On July 16, 1995, Amazon opened as an online bookseller, selling the world’s largest collection of books to anyone with World Wide Web Access.</a:t>
            </a:r>
          </a:p>
          <a:p>
            <a:pPr marL="285750" indent="-285750">
              <a:lnSpc>
                <a:spcPct val="150000"/>
              </a:lnSpc>
              <a:buFont typeface="Courier New" panose="02070309020205020404" pitchFamily="49" charset="0"/>
              <a:buChar char="o"/>
            </a:pPr>
            <a:r>
              <a:rPr lang="en-IN" dirty="0">
                <a:latin typeface="Cambria" panose="02040503050406030204" pitchFamily="18" charset="0"/>
                <a:ea typeface="Cambria" panose="02040503050406030204" pitchFamily="18" charset="0"/>
              </a:rPr>
              <a:t>Amazon was selling books in all 50 US states and 45 countries.</a:t>
            </a:r>
          </a:p>
          <a:p>
            <a:pPr marL="285750" indent="-285750">
              <a:lnSpc>
                <a:spcPct val="150000"/>
              </a:lnSpc>
              <a:buFont typeface="Courier New" panose="02070309020205020404" pitchFamily="49" charset="0"/>
              <a:buChar char="o"/>
            </a:pPr>
            <a:r>
              <a:rPr lang="en-IN" dirty="0">
                <a:latin typeface="Cambria" panose="02040503050406030204" pitchFamily="18" charset="0"/>
                <a:ea typeface="Cambria" panose="02040503050406030204" pitchFamily="18" charset="0"/>
              </a:rPr>
              <a:t>1997: Amazon.com debuts on the web.</a:t>
            </a:r>
          </a:p>
          <a:p>
            <a:pPr marL="285750" indent="-285750">
              <a:lnSpc>
                <a:spcPct val="150000"/>
              </a:lnSpc>
              <a:buFont typeface="Courier New" panose="02070309020205020404" pitchFamily="49" charset="0"/>
              <a:buChar char="o"/>
            </a:pPr>
            <a:r>
              <a:rPr lang="en-IN" dirty="0">
                <a:latin typeface="Cambria" panose="02040503050406030204" pitchFamily="18" charset="0"/>
                <a:ea typeface="Cambria" panose="02040503050406030204" pitchFamily="18" charset="0"/>
              </a:rPr>
              <a:t>By 1998, Amazon’s revenues had reached an impressive $600 million.</a:t>
            </a:r>
          </a:p>
          <a:p>
            <a:pPr marL="285750" indent="-285750">
              <a:lnSpc>
                <a:spcPct val="150000"/>
              </a:lnSpc>
              <a:buFont typeface="Courier New" panose="02070309020205020404" pitchFamily="49" charset="0"/>
              <a:buChar char="o"/>
            </a:pPr>
            <a:r>
              <a:rPr lang="en-IN" dirty="0">
                <a:latin typeface="Cambria" panose="02040503050406030204" pitchFamily="18" charset="0"/>
                <a:ea typeface="Cambria" panose="02040503050406030204" pitchFamily="18" charset="0"/>
              </a:rPr>
              <a:t>1999: The firm expands into selling toys, electronics, tools, and hardware, Bezos is named Time Magazine’s “person of the Year”.</a:t>
            </a:r>
          </a:p>
        </p:txBody>
      </p:sp>
    </p:spTree>
    <p:extLst>
      <p:ext uri="{BB962C8B-B14F-4D97-AF65-F5344CB8AC3E}">
        <p14:creationId xmlns:p14="http://schemas.microsoft.com/office/powerpoint/2010/main" val="16683341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685276-FB45-2581-D8B7-59CBB9E31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690"/>
            <a:ext cx="6749095" cy="4251931"/>
          </a:xfrm>
          <a:prstGeom prst="rect">
            <a:avLst/>
          </a:prstGeom>
        </p:spPr>
      </p:pic>
      <p:pic>
        <p:nvPicPr>
          <p:cNvPr id="7" name="Picture 6">
            <a:extLst>
              <a:ext uri="{FF2B5EF4-FFF2-40B4-BE49-F238E27FC236}">
                <a16:creationId xmlns:a16="http://schemas.microsoft.com/office/drawing/2014/main" id="{5018CE9C-497A-50B6-AB8C-02E5CBA2B80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46504" y="0"/>
            <a:ext cx="4783944" cy="4783944"/>
          </a:xfrm>
          <a:prstGeom prst="rect">
            <a:avLst/>
          </a:prstGeom>
        </p:spPr>
      </p:pic>
      <p:sp>
        <p:nvSpPr>
          <p:cNvPr id="8" name="TextBox 7">
            <a:extLst>
              <a:ext uri="{FF2B5EF4-FFF2-40B4-BE49-F238E27FC236}">
                <a16:creationId xmlns:a16="http://schemas.microsoft.com/office/drawing/2014/main" id="{49CFFFE7-474B-D6BC-4365-8A24FE83DBA8}"/>
              </a:ext>
            </a:extLst>
          </p:cNvPr>
          <p:cNvSpPr txBox="1"/>
          <p:nvPr/>
        </p:nvSpPr>
        <p:spPr>
          <a:xfrm>
            <a:off x="1363287" y="4736161"/>
            <a:ext cx="4139738" cy="646331"/>
          </a:xfrm>
          <a:prstGeom prst="rect">
            <a:avLst/>
          </a:prstGeom>
          <a:noFill/>
        </p:spPr>
        <p:txBody>
          <a:bodyPr wrap="square" rtlCol="0">
            <a:spAutoFit/>
          </a:bodyPr>
          <a:lstStyle/>
          <a:p>
            <a:pPr algn="ctr"/>
            <a:r>
              <a:rPr lang="en-IN" sz="3600" b="1" dirty="0"/>
              <a:t>Amazon old LOGO</a:t>
            </a:r>
          </a:p>
        </p:txBody>
      </p:sp>
      <p:sp>
        <p:nvSpPr>
          <p:cNvPr id="9" name="TextBox 8">
            <a:extLst>
              <a:ext uri="{FF2B5EF4-FFF2-40B4-BE49-F238E27FC236}">
                <a16:creationId xmlns:a16="http://schemas.microsoft.com/office/drawing/2014/main" id="{89BDF6D5-9922-FBA2-8FD3-0C80EE867E7C}"/>
              </a:ext>
            </a:extLst>
          </p:cNvPr>
          <p:cNvSpPr txBox="1"/>
          <p:nvPr/>
        </p:nvSpPr>
        <p:spPr>
          <a:xfrm>
            <a:off x="7607556" y="4800569"/>
            <a:ext cx="4461841" cy="646331"/>
          </a:xfrm>
          <a:prstGeom prst="rect">
            <a:avLst/>
          </a:prstGeom>
          <a:noFill/>
        </p:spPr>
        <p:txBody>
          <a:bodyPr wrap="square" rtlCol="0">
            <a:spAutoFit/>
          </a:bodyPr>
          <a:lstStyle/>
          <a:p>
            <a:pPr algn="ctr"/>
            <a:r>
              <a:rPr lang="en-IN" sz="3600" b="1" dirty="0"/>
              <a:t>Amazon New LOGO</a:t>
            </a:r>
          </a:p>
        </p:txBody>
      </p:sp>
    </p:spTree>
    <p:extLst>
      <p:ext uri="{BB962C8B-B14F-4D97-AF65-F5344CB8AC3E}">
        <p14:creationId xmlns:p14="http://schemas.microsoft.com/office/powerpoint/2010/main" val="300083706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3723-84A6-8D94-A62E-C693D7605CC3}"/>
              </a:ext>
            </a:extLst>
          </p:cNvPr>
          <p:cNvSpPr txBox="1">
            <a:spLocks/>
          </p:cNvSpPr>
          <p:nvPr/>
        </p:nvSpPr>
        <p:spPr>
          <a:xfrm>
            <a:off x="0" y="33250"/>
            <a:ext cx="12192000" cy="1363288"/>
          </a:xfrm>
          <a:prstGeom prst="rect">
            <a:avLst/>
          </a:prstGeom>
        </p:spPr>
        <p:txBody>
          <a:bodyPr>
            <a:normAutofit fontScale="7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6600" b="1" dirty="0">
                <a:solidFill>
                  <a:schemeClr val="tx1"/>
                </a:solidFill>
                <a:latin typeface="Arial Black" panose="020B0A04020102020204" pitchFamily="34" charset="0"/>
              </a:rPr>
              <a:t>Country of Origin &amp; Countries for Business.</a:t>
            </a:r>
          </a:p>
        </p:txBody>
      </p:sp>
      <p:sp>
        <p:nvSpPr>
          <p:cNvPr id="3" name="TextBox 2">
            <a:extLst>
              <a:ext uri="{FF2B5EF4-FFF2-40B4-BE49-F238E27FC236}">
                <a16:creationId xmlns:a16="http://schemas.microsoft.com/office/drawing/2014/main" id="{C4B71EDB-1C0A-29C6-00F2-7AE706E15B0A}"/>
              </a:ext>
            </a:extLst>
          </p:cNvPr>
          <p:cNvSpPr txBox="1"/>
          <p:nvPr/>
        </p:nvSpPr>
        <p:spPr>
          <a:xfrm>
            <a:off x="466927" y="1314827"/>
            <a:ext cx="8871626" cy="4893647"/>
          </a:xfrm>
          <a:prstGeom prst="rect">
            <a:avLst/>
          </a:prstGeom>
          <a:noFill/>
        </p:spPr>
        <p:txBody>
          <a:bodyPr wrap="square" rtlCol="0">
            <a:spAutoFit/>
          </a:bodyPr>
          <a:lstStyle/>
          <a:p>
            <a:r>
              <a:rPr lang="en-IN" sz="2400" b="1" dirty="0">
                <a:latin typeface="Cambria" panose="02040503050406030204" pitchFamily="18" charset="0"/>
                <a:ea typeface="Cambria" panose="02040503050406030204" pitchFamily="18" charset="0"/>
              </a:rPr>
              <a:t>Amazon is an USA(United State of America) company. As we know that it was started in Washington (America). So its origin is America.</a:t>
            </a:r>
          </a:p>
          <a:p>
            <a:r>
              <a:rPr lang="en-IN" sz="2400" b="1" dirty="0">
                <a:latin typeface="Cambria" panose="02040503050406030204" pitchFamily="18" charset="0"/>
                <a:ea typeface="Cambria" panose="02040503050406030204" pitchFamily="18" charset="0"/>
              </a:rPr>
              <a:t>	Amazon currently has international marketplace centres in 15 countries. </a:t>
            </a:r>
          </a:p>
          <a:p>
            <a:r>
              <a:rPr lang="en-IN" sz="2400" b="1" dirty="0">
                <a:latin typeface="Cambria" panose="02040503050406030204" pitchFamily="18" charset="0"/>
                <a:ea typeface="Cambria" panose="02040503050406030204" pitchFamily="18" charset="0"/>
              </a:rPr>
              <a:t>There are some company country-</a:t>
            </a:r>
          </a:p>
          <a:p>
            <a:pPr marL="285750" indent="-285750">
              <a:buFont typeface="Arial" panose="020B0604020202020204" pitchFamily="34" charset="0"/>
              <a:buChar char="•"/>
            </a:pPr>
            <a:r>
              <a:rPr lang="en-IN" sz="2400" b="1" dirty="0">
                <a:latin typeface="Cambria" panose="02040503050406030204" pitchFamily="18" charset="0"/>
                <a:ea typeface="Cambria" panose="02040503050406030204" pitchFamily="18" charset="0"/>
              </a:rPr>
              <a:t>U.S</a:t>
            </a:r>
          </a:p>
          <a:p>
            <a:pPr marL="285750" indent="-285750">
              <a:buFont typeface="Arial" panose="020B0604020202020204" pitchFamily="34" charset="0"/>
              <a:buChar char="•"/>
            </a:pPr>
            <a:r>
              <a:rPr lang="en-IN" sz="2400" b="1" dirty="0">
                <a:latin typeface="Cambria" panose="02040503050406030204" pitchFamily="18" charset="0"/>
                <a:ea typeface="Cambria" panose="02040503050406030204" pitchFamily="18" charset="0"/>
              </a:rPr>
              <a:t>Canada.</a:t>
            </a:r>
          </a:p>
          <a:p>
            <a:pPr marL="285750" indent="-285750">
              <a:buFont typeface="Arial" panose="020B0604020202020204" pitchFamily="34" charset="0"/>
              <a:buChar char="•"/>
            </a:pPr>
            <a:r>
              <a:rPr lang="en-IN" sz="2400" b="1" dirty="0">
                <a:latin typeface="Cambria" panose="02040503050406030204" pitchFamily="18" charset="0"/>
                <a:ea typeface="Cambria" panose="02040503050406030204" pitchFamily="18" charset="0"/>
              </a:rPr>
              <a:t>U.K.</a:t>
            </a:r>
          </a:p>
          <a:p>
            <a:pPr marL="285750" indent="-285750">
              <a:buFont typeface="Arial" panose="020B0604020202020204" pitchFamily="34" charset="0"/>
              <a:buChar char="•"/>
            </a:pPr>
            <a:r>
              <a:rPr lang="en-IN" sz="2400" b="1" dirty="0">
                <a:latin typeface="Cambria" panose="02040503050406030204" pitchFamily="18" charset="0"/>
                <a:ea typeface="Cambria" panose="02040503050406030204" pitchFamily="18" charset="0"/>
              </a:rPr>
              <a:t>Germany.</a:t>
            </a:r>
          </a:p>
          <a:p>
            <a:pPr marL="285750" indent="-285750">
              <a:buFont typeface="Arial" panose="020B0604020202020204" pitchFamily="34" charset="0"/>
              <a:buChar char="•"/>
            </a:pPr>
            <a:r>
              <a:rPr lang="en-IN" sz="2400" b="1" dirty="0">
                <a:latin typeface="Cambria" panose="02040503050406030204" pitchFamily="18" charset="0"/>
                <a:ea typeface="Cambria" panose="02040503050406030204" pitchFamily="18" charset="0"/>
              </a:rPr>
              <a:t>France.</a:t>
            </a:r>
          </a:p>
          <a:p>
            <a:pPr marL="285750" indent="-285750">
              <a:buFont typeface="Arial" panose="020B0604020202020204" pitchFamily="34" charset="0"/>
              <a:buChar char="•"/>
            </a:pPr>
            <a:r>
              <a:rPr lang="en-IN" sz="2400" b="1" dirty="0">
                <a:latin typeface="Cambria" panose="02040503050406030204" pitchFamily="18" charset="0"/>
                <a:ea typeface="Cambria" panose="02040503050406030204" pitchFamily="18" charset="0"/>
              </a:rPr>
              <a:t>India. Etc.</a:t>
            </a:r>
          </a:p>
          <a:p>
            <a:pPr marL="285750" indent="-285750">
              <a:buFont typeface="Arial" panose="020B0604020202020204" pitchFamily="34" charset="0"/>
              <a:buChar char="•"/>
            </a:pPr>
            <a:r>
              <a:rPr lang="en-IN" sz="2400" b="1" dirty="0">
                <a:latin typeface="Cambria" panose="02040503050406030204" pitchFamily="18" charset="0"/>
                <a:ea typeface="Cambria" panose="02040503050406030204" pitchFamily="18" charset="0"/>
              </a:rPr>
              <a:t>But they shipped to over 200+ countries.</a:t>
            </a:r>
          </a:p>
        </p:txBody>
      </p:sp>
      <p:pic>
        <p:nvPicPr>
          <p:cNvPr id="5" name="Picture 4">
            <a:extLst>
              <a:ext uri="{FF2B5EF4-FFF2-40B4-BE49-F238E27FC236}">
                <a16:creationId xmlns:a16="http://schemas.microsoft.com/office/drawing/2014/main" id="{512FFB28-3F4F-C8F9-92DB-332D868EF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7260" y="3175284"/>
            <a:ext cx="5664740" cy="3682716"/>
          </a:xfrm>
          <a:prstGeom prst="rect">
            <a:avLst/>
          </a:prstGeom>
        </p:spPr>
      </p:pic>
    </p:spTree>
    <p:extLst>
      <p:ext uri="{BB962C8B-B14F-4D97-AF65-F5344CB8AC3E}">
        <p14:creationId xmlns:p14="http://schemas.microsoft.com/office/powerpoint/2010/main" val="17487093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CDB6-39F5-A59A-A9F6-3FD4FBF25C99}"/>
              </a:ext>
            </a:extLst>
          </p:cNvPr>
          <p:cNvSpPr txBox="1">
            <a:spLocks/>
          </p:cNvSpPr>
          <p:nvPr/>
        </p:nvSpPr>
        <p:spPr>
          <a:xfrm>
            <a:off x="0" y="232755"/>
            <a:ext cx="12192000" cy="914401"/>
          </a:xfrm>
          <a:prstGeom prst="rect">
            <a:avLst/>
          </a:prstGeom>
        </p:spPr>
        <p:txBody>
          <a:bodyPr>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chemeClr val="tx1"/>
                </a:solidFill>
                <a:latin typeface="Arial Black" panose="020B0A04020102020204" pitchFamily="34" charset="0"/>
              </a:rPr>
              <a:t>Revenue as per the NSE/NYSE(Last 5 Years).</a:t>
            </a:r>
          </a:p>
        </p:txBody>
      </p:sp>
      <p:graphicFrame>
        <p:nvGraphicFramePr>
          <p:cNvPr id="4" name="Table 4">
            <a:extLst>
              <a:ext uri="{FF2B5EF4-FFF2-40B4-BE49-F238E27FC236}">
                <a16:creationId xmlns:a16="http://schemas.microsoft.com/office/drawing/2014/main" id="{C7A51232-35AC-A903-95EE-93844BFA929B}"/>
              </a:ext>
            </a:extLst>
          </p:cNvPr>
          <p:cNvGraphicFramePr>
            <a:graphicFrameLocks noGrp="1"/>
          </p:cNvGraphicFramePr>
          <p:nvPr>
            <p:extLst>
              <p:ext uri="{D42A27DB-BD31-4B8C-83A1-F6EECF244321}">
                <p14:modId xmlns:p14="http://schemas.microsoft.com/office/powerpoint/2010/main" val="4041203130"/>
              </p:ext>
            </p:extLst>
          </p:nvPr>
        </p:nvGraphicFramePr>
        <p:xfrm>
          <a:off x="967970" y="1147156"/>
          <a:ext cx="8127999" cy="5085773"/>
        </p:xfrm>
        <a:graphic>
          <a:graphicData uri="http://schemas.openxmlformats.org/drawingml/2006/table">
            <a:tbl>
              <a:tblPr firstRow="1" bandRow="1">
                <a:tableStyleId>{ED083AE6-46FA-4A59-8FB0-9F97EB10719F}</a:tableStyleId>
              </a:tblPr>
              <a:tblGrid>
                <a:gridCol w="2709333">
                  <a:extLst>
                    <a:ext uri="{9D8B030D-6E8A-4147-A177-3AD203B41FA5}">
                      <a16:colId xmlns:a16="http://schemas.microsoft.com/office/drawing/2014/main" val="4078945312"/>
                    </a:ext>
                  </a:extLst>
                </a:gridCol>
                <a:gridCol w="2709333">
                  <a:extLst>
                    <a:ext uri="{9D8B030D-6E8A-4147-A177-3AD203B41FA5}">
                      <a16:colId xmlns:a16="http://schemas.microsoft.com/office/drawing/2014/main" val="3151552132"/>
                    </a:ext>
                  </a:extLst>
                </a:gridCol>
                <a:gridCol w="2709333">
                  <a:extLst>
                    <a:ext uri="{9D8B030D-6E8A-4147-A177-3AD203B41FA5}">
                      <a16:colId xmlns:a16="http://schemas.microsoft.com/office/drawing/2014/main" val="1948059470"/>
                    </a:ext>
                  </a:extLst>
                </a:gridCol>
              </a:tblGrid>
              <a:tr h="980902">
                <a:tc>
                  <a:txBody>
                    <a:bodyPr/>
                    <a:lstStyle/>
                    <a:p>
                      <a:pPr algn="ctr"/>
                      <a:r>
                        <a:rPr lang="en-IN" sz="4000" b="1" dirty="0"/>
                        <a:t>Year</a:t>
                      </a:r>
                    </a:p>
                  </a:txBody>
                  <a:tcPr>
                    <a:solidFill>
                      <a:srgbClr val="FFFF00"/>
                    </a:solidFill>
                  </a:tcPr>
                </a:tc>
                <a:tc>
                  <a:txBody>
                    <a:bodyPr/>
                    <a:lstStyle/>
                    <a:p>
                      <a:pPr algn="ctr"/>
                      <a:r>
                        <a:rPr lang="en-IN" sz="4000" b="1" dirty="0"/>
                        <a:t>Revenue</a:t>
                      </a:r>
                    </a:p>
                  </a:txBody>
                  <a:tcPr>
                    <a:solidFill>
                      <a:srgbClr val="FFFF00"/>
                    </a:solidFill>
                  </a:tcPr>
                </a:tc>
                <a:tc>
                  <a:txBody>
                    <a:bodyPr/>
                    <a:lstStyle/>
                    <a:p>
                      <a:pPr algn="ctr"/>
                      <a:r>
                        <a:rPr lang="en-IN" sz="4000" b="1" dirty="0"/>
                        <a:t>Change</a:t>
                      </a:r>
                    </a:p>
                  </a:txBody>
                  <a:tcPr>
                    <a:solidFill>
                      <a:srgbClr val="FFFF00"/>
                    </a:solidFill>
                  </a:tcPr>
                </a:tc>
                <a:extLst>
                  <a:ext uri="{0D108BD9-81ED-4DB2-BD59-A6C34878D82A}">
                    <a16:rowId xmlns:a16="http://schemas.microsoft.com/office/drawing/2014/main" val="4004504801"/>
                  </a:ext>
                </a:extLst>
              </a:tr>
              <a:tr h="847898">
                <a:tc>
                  <a:txBody>
                    <a:bodyPr/>
                    <a:lstStyle/>
                    <a:p>
                      <a:pPr algn="ctr"/>
                      <a:r>
                        <a:rPr lang="en-IN" sz="4000" b="0" dirty="0"/>
                        <a:t>2022</a:t>
                      </a:r>
                    </a:p>
                  </a:txBody>
                  <a:tcPr/>
                </a:tc>
                <a:tc>
                  <a:txBody>
                    <a:bodyPr/>
                    <a:lstStyle/>
                    <a:p>
                      <a:pPr algn="ctr"/>
                      <a:r>
                        <a:rPr lang="en-IN" sz="4000" b="0" dirty="0"/>
                        <a:t>$485.90 B</a:t>
                      </a:r>
                    </a:p>
                  </a:txBody>
                  <a:tcPr/>
                </a:tc>
                <a:tc>
                  <a:txBody>
                    <a:bodyPr/>
                    <a:lstStyle/>
                    <a:p>
                      <a:pPr algn="ctr"/>
                      <a:r>
                        <a:rPr lang="en-IN" sz="4000" b="0" dirty="0"/>
                        <a:t>3.42%</a:t>
                      </a:r>
                    </a:p>
                  </a:txBody>
                  <a:tcPr/>
                </a:tc>
                <a:extLst>
                  <a:ext uri="{0D108BD9-81ED-4DB2-BD59-A6C34878D82A}">
                    <a16:rowId xmlns:a16="http://schemas.microsoft.com/office/drawing/2014/main" val="3532415355"/>
                  </a:ext>
                </a:extLst>
              </a:tr>
              <a:tr h="964277">
                <a:tc>
                  <a:txBody>
                    <a:bodyPr/>
                    <a:lstStyle/>
                    <a:p>
                      <a:pPr algn="ctr"/>
                      <a:r>
                        <a:rPr lang="en-IN" sz="4000" b="0" dirty="0"/>
                        <a:t>2021</a:t>
                      </a:r>
                    </a:p>
                  </a:txBody>
                  <a:tcPr/>
                </a:tc>
                <a:tc>
                  <a:txBody>
                    <a:bodyPr/>
                    <a:lstStyle/>
                    <a:p>
                      <a:pPr algn="ctr"/>
                      <a:r>
                        <a:rPr lang="en-IN" sz="4000" b="0" dirty="0"/>
                        <a:t>$469.82 B</a:t>
                      </a:r>
                    </a:p>
                  </a:txBody>
                  <a:tcPr/>
                </a:tc>
                <a:tc>
                  <a:txBody>
                    <a:bodyPr/>
                    <a:lstStyle/>
                    <a:p>
                      <a:pPr algn="ctr"/>
                      <a:r>
                        <a:rPr lang="en-IN" sz="4000" b="0" dirty="0"/>
                        <a:t>21.7%</a:t>
                      </a:r>
                    </a:p>
                  </a:txBody>
                  <a:tcPr/>
                </a:tc>
                <a:extLst>
                  <a:ext uri="{0D108BD9-81ED-4DB2-BD59-A6C34878D82A}">
                    <a16:rowId xmlns:a16="http://schemas.microsoft.com/office/drawing/2014/main" val="1676068500"/>
                  </a:ext>
                </a:extLst>
              </a:tr>
              <a:tr h="798022">
                <a:tc>
                  <a:txBody>
                    <a:bodyPr/>
                    <a:lstStyle/>
                    <a:p>
                      <a:pPr algn="ctr"/>
                      <a:r>
                        <a:rPr lang="en-IN" sz="4000" b="0" dirty="0"/>
                        <a:t>2020</a:t>
                      </a:r>
                    </a:p>
                  </a:txBody>
                  <a:tcPr/>
                </a:tc>
                <a:tc>
                  <a:txBody>
                    <a:bodyPr/>
                    <a:lstStyle/>
                    <a:p>
                      <a:pPr algn="ctr"/>
                      <a:r>
                        <a:rPr lang="en-IN" sz="4000" b="0" dirty="0"/>
                        <a:t>$386.06 B</a:t>
                      </a:r>
                    </a:p>
                  </a:txBody>
                  <a:tcPr/>
                </a:tc>
                <a:tc>
                  <a:txBody>
                    <a:bodyPr/>
                    <a:lstStyle/>
                    <a:p>
                      <a:pPr algn="ctr"/>
                      <a:r>
                        <a:rPr lang="en-IN" sz="4000" b="0" dirty="0"/>
                        <a:t>37.62%</a:t>
                      </a:r>
                    </a:p>
                  </a:txBody>
                  <a:tcPr/>
                </a:tc>
                <a:extLst>
                  <a:ext uri="{0D108BD9-81ED-4DB2-BD59-A6C34878D82A}">
                    <a16:rowId xmlns:a16="http://schemas.microsoft.com/office/drawing/2014/main" val="4241416067"/>
                  </a:ext>
                </a:extLst>
              </a:tr>
              <a:tr h="764770">
                <a:tc>
                  <a:txBody>
                    <a:bodyPr/>
                    <a:lstStyle/>
                    <a:p>
                      <a:pPr algn="ctr"/>
                      <a:r>
                        <a:rPr lang="en-IN" sz="4000" b="0" dirty="0"/>
                        <a:t>2019</a:t>
                      </a:r>
                    </a:p>
                  </a:txBody>
                  <a:tcPr/>
                </a:tc>
                <a:tc>
                  <a:txBody>
                    <a:bodyPr/>
                    <a:lstStyle/>
                    <a:p>
                      <a:pPr algn="ctr"/>
                      <a:r>
                        <a:rPr lang="en-IN" sz="4000" b="0" dirty="0"/>
                        <a:t>$280.52 B</a:t>
                      </a:r>
                    </a:p>
                  </a:txBody>
                  <a:tcPr/>
                </a:tc>
                <a:tc>
                  <a:txBody>
                    <a:bodyPr/>
                    <a:lstStyle/>
                    <a:p>
                      <a:pPr algn="ctr"/>
                      <a:r>
                        <a:rPr lang="en-IN" sz="4000" b="0" dirty="0"/>
                        <a:t>20.45%</a:t>
                      </a:r>
                    </a:p>
                  </a:txBody>
                  <a:tcPr/>
                </a:tc>
                <a:extLst>
                  <a:ext uri="{0D108BD9-81ED-4DB2-BD59-A6C34878D82A}">
                    <a16:rowId xmlns:a16="http://schemas.microsoft.com/office/drawing/2014/main" val="1142188383"/>
                  </a:ext>
                </a:extLst>
              </a:tr>
              <a:tr h="729904">
                <a:tc>
                  <a:txBody>
                    <a:bodyPr/>
                    <a:lstStyle/>
                    <a:p>
                      <a:pPr algn="ctr"/>
                      <a:r>
                        <a:rPr lang="en-IN" sz="4000" b="0" dirty="0"/>
                        <a:t>2018</a:t>
                      </a:r>
                    </a:p>
                  </a:txBody>
                  <a:tcPr/>
                </a:tc>
                <a:tc>
                  <a:txBody>
                    <a:bodyPr/>
                    <a:lstStyle/>
                    <a:p>
                      <a:pPr algn="ctr"/>
                      <a:r>
                        <a:rPr lang="en-IN" sz="4000" b="0" dirty="0"/>
                        <a:t>$232.88 B</a:t>
                      </a:r>
                    </a:p>
                  </a:txBody>
                  <a:tcPr/>
                </a:tc>
                <a:tc>
                  <a:txBody>
                    <a:bodyPr/>
                    <a:lstStyle/>
                    <a:p>
                      <a:pPr algn="ctr"/>
                      <a:r>
                        <a:rPr lang="en-IN" sz="4000" b="0" dirty="0"/>
                        <a:t>30.93%</a:t>
                      </a:r>
                    </a:p>
                  </a:txBody>
                  <a:tcPr/>
                </a:tc>
                <a:extLst>
                  <a:ext uri="{0D108BD9-81ED-4DB2-BD59-A6C34878D82A}">
                    <a16:rowId xmlns:a16="http://schemas.microsoft.com/office/drawing/2014/main" val="44319960"/>
                  </a:ext>
                </a:extLst>
              </a:tr>
            </a:tbl>
          </a:graphicData>
        </a:graphic>
      </p:graphicFrame>
    </p:spTree>
    <p:extLst>
      <p:ext uri="{BB962C8B-B14F-4D97-AF65-F5344CB8AC3E}">
        <p14:creationId xmlns:p14="http://schemas.microsoft.com/office/powerpoint/2010/main" val="8392672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D8DD-EFEC-AE9A-ADFF-1C7D1B7D5C79}"/>
              </a:ext>
            </a:extLst>
          </p:cNvPr>
          <p:cNvSpPr txBox="1">
            <a:spLocks/>
          </p:cNvSpPr>
          <p:nvPr/>
        </p:nvSpPr>
        <p:spPr>
          <a:xfrm>
            <a:off x="0" y="232755"/>
            <a:ext cx="12192000" cy="914401"/>
          </a:xfrm>
          <a:prstGeom prst="rect">
            <a:avLst/>
          </a:prstGeom>
        </p:spPr>
        <p:txBody>
          <a:bodyPr>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400" b="1" dirty="0">
                <a:solidFill>
                  <a:schemeClr val="tx1"/>
                </a:solidFill>
                <a:latin typeface="Arial Black" panose="020B0A04020102020204" pitchFamily="34" charset="0"/>
              </a:rPr>
              <a:t>Leadership Hierarchy of the company</a:t>
            </a:r>
          </a:p>
        </p:txBody>
      </p:sp>
      <p:pic>
        <p:nvPicPr>
          <p:cNvPr id="4" name="Picture 3">
            <a:extLst>
              <a:ext uri="{FF2B5EF4-FFF2-40B4-BE49-F238E27FC236}">
                <a16:creationId xmlns:a16="http://schemas.microsoft.com/office/drawing/2014/main" id="{E0522994-B543-B9E9-32A4-EAB9378B2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88" y="982980"/>
            <a:ext cx="8812530" cy="5875020"/>
          </a:xfrm>
          <a:prstGeom prst="rect">
            <a:avLst/>
          </a:prstGeom>
        </p:spPr>
      </p:pic>
    </p:spTree>
    <p:extLst>
      <p:ext uri="{BB962C8B-B14F-4D97-AF65-F5344CB8AC3E}">
        <p14:creationId xmlns:p14="http://schemas.microsoft.com/office/powerpoint/2010/main" val="355845141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5D824A-D983-4E3F-31CA-A2663D226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800481" cy="3308465"/>
          </a:xfrm>
          <a:prstGeom prst="rect">
            <a:avLst/>
          </a:prstGeom>
        </p:spPr>
      </p:pic>
      <p:sp>
        <p:nvSpPr>
          <p:cNvPr id="6" name="TextBox 5">
            <a:extLst>
              <a:ext uri="{FF2B5EF4-FFF2-40B4-BE49-F238E27FC236}">
                <a16:creationId xmlns:a16="http://schemas.microsoft.com/office/drawing/2014/main" id="{A4D897CB-80E7-5001-B540-D497874A1FB0}"/>
              </a:ext>
            </a:extLst>
          </p:cNvPr>
          <p:cNvSpPr txBox="1"/>
          <p:nvPr/>
        </p:nvSpPr>
        <p:spPr>
          <a:xfrm>
            <a:off x="5016611" y="133004"/>
            <a:ext cx="7020217" cy="2893100"/>
          </a:xfrm>
          <a:prstGeom prst="rect">
            <a:avLst/>
          </a:prstGeom>
          <a:noFill/>
        </p:spPr>
        <p:txBody>
          <a:bodyPr wrap="square" rtlCol="0">
            <a:spAutoFit/>
          </a:bodyPr>
          <a:lstStyle/>
          <a:p>
            <a:r>
              <a:rPr lang="en-IN" sz="2600" dirty="0"/>
              <a:t>Jeff Bezos founded Amazon.com in 1994. Amazon’s mission is to be Earth’s most customer centric company. Amazon offers low prices and fast delivery on millions of items, provides thousands or movies and TV shows through Prime Video, designs and builds the bestselling kindle, fire and echo devices.</a:t>
            </a:r>
          </a:p>
        </p:txBody>
      </p:sp>
      <p:sp>
        <p:nvSpPr>
          <p:cNvPr id="7" name="TextBox 6">
            <a:extLst>
              <a:ext uri="{FF2B5EF4-FFF2-40B4-BE49-F238E27FC236}">
                <a16:creationId xmlns:a16="http://schemas.microsoft.com/office/drawing/2014/main" id="{53A7A9BF-3F61-E533-8E62-2A0F76800814}"/>
              </a:ext>
            </a:extLst>
          </p:cNvPr>
          <p:cNvSpPr txBox="1"/>
          <p:nvPr/>
        </p:nvSpPr>
        <p:spPr>
          <a:xfrm>
            <a:off x="0" y="3212875"/>
            <a:ext cx="4800481" cy="830997"/>
          </a:xfrm>
          <a:prstGeom prst="rect">
            <a:avLst/>
          </a:prstGeom>
          <a:noFill/>
        </p:spPr>
        <p:txBody>
          <a:bodyPr wrap="square" rtlCol="0">
            <a:spAutoFit/>
          </a:bodyPr>
          <a:lstStyle/>
          <a:p>
            <a:r>
              <a:rPr lang="en-IN" sz="4800" b="1" dirty="0"/>
              <a:t>Jeffrey P. Bezos</a:t>
            </a:r>
          </a:p>
        </p:txBody>
      </p:sp>
    </p:spTree>
    <p:extLst>
      <p:ext uri="{BB962C8B-B14F-4D97-AF65-F5344CB8AC3E}">
        <p14:creationId xmlns:p14="http://schemas.microsoft.com/office/powerpoint/2010/main" val="55840807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342A-DD79-0299-9CDE-4C090C023FFE}"/>
              </a:ext>
            </a:extLst>
          </p:cNvPr>
          <p:cNvSpPr txBox="1">
            <a:spLocks/>
          </p:cNvSpPr>
          <p:nvPr/>
        </p:nvSpPr>
        <p:spPr>
          <a:xfrm>
            <a:off x="0" y="232755"/>
            <a:ext cx="12192000" cy="914401"/>
          </a:xfrm>
          <a:prstGeom prst="rect">
            <a:avLst/>
          </a:prstGeom>
        </p:spPr>
        <p:txBody>
          <a:bodyPr>
            <a:normAutofit fontScale="8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400" b="1" dirty="0">
                <a:solidFill>
                  <a:schemeClr val="tx1"/>
                </a:solidFill>
                <a:latin typeface="Arial Black" panose="020B0A04020102020204" pitchFamily="34" charset="0"/>
              </a:rPr>
              <a:t>References of LPU Alumni working Company</a:t>
            </a:r>
          </a:p>
        </p:txBody>
      </p:sp>
      <p:graphicFrame>
        <p:nvGraphicFramePr>
          <p:cNvPr id="4" name="Table 4">
            <a:extLst>
              <a:ext uri="{FF2B5EF4-FFF2-40B4-BE49-F238E27FC236}">
                <a16:creationId xmlns:a16="http://schemas.microsoft.com/office/drawing/2014/main" id="{42553E43-12FD-9402-84FB-2465D6D1A737}"/>
              </a:ext>
            </a:extLst>
          </p:cNvPr>
          <p:cNvGraphicFramePr>
            <a:graphicFrameLocks noGrp="1"/>
          </p:cNvGraphicFramePr>
          <p:nvPr>
            <p:extLst>
              <p:ext uri="{D42A27DB-BD31-4B8C-83A1-F6EECF244321}">
                <p14:modId xmlns:p14="http://schemas.microsoft.com/office/powerpoint/2010/main" val="808799985"/>
              </p:ext>
            </p:extLst>
          </p:nvPr>
        </p:nvGraphicFramePr>
        <p:xfrm>
          <a:off x="413125" y="1517054"/>
          <a:ext cx="11365749" cy="4645622"/>
        </p:xfrm>
        <a:graphic>
          <a:graphicData uri="http://schemas.openxmlformats.org/drawingml/2006/table">
            <a:tbl>
              <a:tblPr firstRow="1" bandRow="1">
                <a:tableStyleId>{21E4AEA4-8DFA-4A89-87EB-49C32662AFE0}</a:tableStyleId>
              </a:tblPr>
              <a:tblGrid>
                <a:gridCol w="2533650">
                  <a:extLst>
                    <a:ext uri="{9D8B030D-6E8A-4147-A177-3AD203B41FA5}">
                      <a16:colId xmlns:a16="http://schemas.microsoft.com/office/drawing/2014/main" val="2031649955"/>
                    </a:ext>
                  </a:extLst>
                </a:gridCol>
                <a:gridCol w="3838575">
                  <a:extLst>
                    <a:ext uri="{9D8B030D-6E8A-4147-A177-3AD203B41FA5}">
                      <a16:colId xmlns:a16="http://schemas.microsoft.com/office/drawing/2014/main" val="995064222"/>
                    </a:ext>
                  </a:extLst>
                </a:gridCol>
                <a:gridCol w="4993524">
                  <a:extLst>
                    <a:ext uri="{9D8B030D-6E8A-4147-A177-3AD203B41FA5}">
                      <a16:colId xmlns:a16="http://schemas.microsoft.com/office/drawing/2014/main" val="1407565037"/>
                    </a:ext>
                  </a:extLst>
                </a:gridCol>
              </a:tblGrid>
              <a:tr h="775947">
                <a:tc>
                  <a:txBody>
                    <a:bodyPr/>
                    <a:lstStyle/>
                    <a:p>
                      <a:pPr algn="ctr"/>
                      <a:r>
                        <a:rPr lang="en-IN" sz="3600" dirty="0"/>
                        <a:t>Name</a:t>
                      </a:r>
                    </a:p>
                  </a:txBody>
                  <a:tcPr>
                    <a:solidFill>
                      <a:schemeClr val="tx1"/>
                    </a:solidFill>
                  </a:tcPr>
                </a:tc>
                <a:tc>
                  <a:txBody>
                    <a:bodyPr/>
                    <a:lstStyle/>
                    <a:p>
                      <a:pPr algn="ctr"/>
                      <a:r>
                        <a:rPr lang="en-IN" sz="3600" dirty="0"/>
                        <a:t>Company Name</a:t>
                      </a:r>
                    </a:p>
                  </a:txBody>
                  <a:tcPr>
                    <a:solidFill>
                      <a:schemeClr val="tx1"/>
                    </a:solidFill>
                  </a:tcPr>
                </a:tc>
                <a:tc>
                  <a:txBody>
                    <a:bodyPr/>
                    <a:lstStyle/>
                    <a:p>
                      <a:pPr algn="ctr"/>
                      <a:r>
                        <a:rPr lang="en-IN" sz="3600" dirty="0" err="1"/>
                        <a:t>Linkedin</a:t>
                      </a:r>
                      <a:r>
                        <a:rPr lang="en-IN" sz="3600" dirty="0"/>
                        <a:t> ID, E-mail ID</a:t>
                      </a:r>
                    </a:p>
                  </a:txBody>
                  <a:tcPr>
                    <a:solidFill>
                      <a:schemeClr val="tx1"/>
                    </a:solidFill>
                  </a:tcPr>
                </a:tc>
                <a:extLst>
                  <a:ext uri="{0D108BD9-81ED-4DB2-BD59-A6C34878D82A}">
                    <a16:rowId xmlns:a16="http://schemas.microsoft.com/office/drawing/2014/main" val="1215139726"/>
                  </a:ext>
                </a:extLst>
              </a:tr>
              <a:tr h="775947">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2098965825"/>
                  </a:ext>
                </a:extLst>
              </a:tr>
              <a:tr h="765887">
                <a:tc>
                  <a:txBody>
                    <a:bodyPr/>
                    <a:lstStyle/>
                    <a:p>
                      <a:pPr algn="ctr"/>
                      <a:endParaRPr lang="en-IN" dirty="0"/>
                    </a:p>
                  </a:txBody>
                  <a:tcPr/>
                </a:tc>
                <a:tc>
                  <a:txBody>
                    <a:bodyPr/>
                    <a:lstStyle/>
                    <a:p>
                      <a:pPr algn="ctr"/>
                      <a:endParaRPr lang="en-IN"/>
                    </a:p>
                  </a:txBody>
                  <a:tcPr/>
                </a:tc>
                <a:tc>
                  <a:txBody>
                    <a:bodyPr/>
                    <a:lstStyle/>
                    <a:p>
                      <a:pPr algn="ctr"/>
                      <a:endParaRPr lang="en-IN" dirty="0"/>
                    </a:p>
                  </a:txBody>
                  <a:tcPr/>
                </a:tc>
                <a:extLst>
                  <a:ext uri="{0D108BD9-81ED-4DB2-BD59-A6C34878D82A}">
                    <a16:rowId xmlns:a16="http://schemas.microsoft.com/office/drawing/2014/main" val="1888222987"/>
                  </a:ext>
                </a:extLst>
              </a:tr>
              <a:tr h="775947">
                <a:tc>
                  <a:txBody>
                    <a:bodyPr/>
                    <a:lstStyle/>
                    <a:p>
                      <a:pPr algn="ctr"/>
                      <a:endParaRPr lang="en-IN" dirty="0"/>
                    </a:p>
                  </a:txBody>
                  <a:tcPr/>
                </a:tc>
                <a:tc>
                  <a:txBody>
                    <a:bodyPr/>
                    <a:lstStyle/>
                    <a:p>
                      <a:pPr algn="ctr"/>
                      <a:endParaRPr lang="en-IN"/>
                    </a:p>
                  </a:txBody>
                  <a:tcPr/>
                </a:tc>
                <a:tc>
                  <a:txBody>
                    <a:bodyPr/>
                    <a:lstStyle/>
                    <a:p>
                      <a:pPr algn="ctr"/>
                      <a:endParaRPr lang="en-IN" dirty="0"/>
                    </a:p>
                  </a:txBody>
                  <a:tcPr/>
                </a:tc>
                <a:extLst>
                  <a:ext uri="{0D108BD9-81ED-4DB2-BD59-A6C34878D82A}">
                    <a16:rowId xmlns:a16="http://schemas.microsoft.com/office/drawing/2014/main" val="112522147"/>
                  </a:ext>
                </a:extLst>
              </a:tr>
              <a:tr h="775947">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4276716982"/>
                  </a:ext>
                </a:extLst>
              </a:tr>
              <a:tr h="775947">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1408460784"/>
                  </a:ext>
                </a:extLst>
              </a:tr>
            </a:tbl>
          </a:graphicData>
        </a:graphic>
      </p:graphicFrame>
    </p:spTree>
    <p:extLst>
      <p:ext uri="{BB962C8B-B14F-4D97-AF65-F5344CB8AC3E}">
        <p14:creationId xmlns:p14="http://schemas.microsoft.com/office/powerpoint/2010/main" val="373041728"/>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513</TotalTime>
  <Words>794</Words>
  <Application>Microsoft Office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Cambria</vt:lpstr>
      <vt:lpstr>Courier New</vt:lpstr>
      <vt:lpstr>Trebuchet MS</vt:lpstr>
      <vt:lpstr>Wingdings</vt:lpstr>
      <vt:lpstr>Wingdings 3</vt:lpstr>
      <vt:lpstr>Facet</vt:lpstr>
      <vt:lpstr>PowerPoint Presentation</vt:lpstr>
      <vt:lpstr>Brief About 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Ekhlakh Ahmad</dc:creator>
  <cp:lastModifiedBy>Ekhlakh Ahmad</cp:lastModifiedBy>
  <cp:revision>10</cp:revision>
  <dcterms:created xsi:type="dcterms:W3CDTF">2022-10-24T07:20:06Z</dcterms:created>
  <dcterms:modified xsi:type="dcterms:W3CDTF">2022-10-29T07:32:37Z</dcterms:modified>
</cp:coreProperties>
</file>