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7" r:id="rId4"/>
    <p:sldId id="275" r:id="rId5"/>
    <p:sldId id="263" r:id="rId6"/>
    <p:sldId id="257" r:id="rId7"/>
    <p:sldId id="258" r:id="rId8"/>
    <p:sldId id="259" r:id="rId9"/>
    <p:sldId id="260" r:id="rId10"/>
    <p:sldId id="268" r:id="rId11"/>
    <p:sldId id="271" r:id="rId12"/>
    <p:sldId id="274" r:id="rId13"/>
    <p:sldId id="279" r:id="rId14"/>
    <p:sldId id="280" r:id="rId15"/>
    <p:sldId id="281" r:id="rId16"/>
    <p:sldId id="282" r:id="rId17"/>
    <p:sldId id="269" r:id="rId18"/>
    <p:sldId id="283" r:id="rId19"/>
    <p:sldId id="270" r:id="rId20"/>
    <p:sldId id="272" r:id="rId21"/>
    <p:sldId id="273" r:id="rId22"/>
    <p:sldId id="277" r:id="rId23"/>
    <p:sldId id="278" r:id="rId24"/>
    <p:sldId id="285" r:id="rId25"/>
    <p:sldId id="286" r:id="rId26"/>
    <p:sldId id="287" r:id="rId27"/>
    <p:sldId id="288" r:id="rId28"/>
    <p:sldId id="289" r:id="rId29"/>
    <p:sldId id="290" r:id="rId30"/>
    <p:sldId id="291" r:id="rId31"/>
    <p:sldId id="292" r:id="rId32"/>
    <p:sldId id="295" r:id="rId33"/>
    <p:sldId id="323" r:id="rId34"/>
    <p:sldId id="324" r:id="rId35"/>
    <p:sldId id="325" r:id="rId36"/>
    <p:sldId id="293" r:id="rId37"/>
    <p:sldId id="303" r:id="rId38"/>
    <p:sldId id="297" r:id="rId39"/>
    <p:sldId id="298" r:id="rId40"/>
    <p:sldId id="311" r:id="rId41"/>
    <p:sldId id="299" r:id="rId42"/>
    <p:sldId id="308" r:id="rId43"/>
    <p:sldId id="309" r:id="rId44"/>
    <p:sldId id="310" r:id="rId45"/>
    <p:sldId id="300" r:id="rId46"/>
    <p:sldId id="301" r:id="rId47"/>
    <p:sldId id="319" r:id="rId48"/>
    <p:sldId id="312" r:id="rId49"/>
    <p:sldId id="313" r:id="rId50"/>
    <p:sldId id="317" r:id="rId51"/>
    <p:sldId id="318" r:id="rId52"/>
    <p:sldId id="31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daa-lower-bound-the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daa-lower-bound-theory" TargetMode="External"/><Relationship Id="rId2" Type="http://schemas.openxmlformats.org/officeDocument/2006/relationships/hyperlink" Target="https://www.youtube.com/watch?v=Reaz5v2dR0k&amp;t=852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hz3-YUNf3Y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geeksforgeeks.org/problem-reduction-in-transform-and-conquer-techniqu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D648-1D49-EED0-3CFC-4FB7E23F8CFD}"/>
              </a:ext>
            </a:extLst>
          </p:cNvPr>
          <p:cNvSpPr>
            <a:spLocks noGrp="1"/>
          </p:cNvSpPr>
          <p:nvPr>
            <p:ph type="ctrTitle"/>
          </p:nvPr>
        </p:nvSpPr>
        <p:spPr/>
        <p:txBody>
          <a:bodyPr/>
          <a:lstStyle/>
          <a:p>
            <a:r>
              <a:rPr lang="en-IN" dirty="0"/>
              <a:t>Lower Bound Theory </a:t>
            </a:r>
          </a:p>
        </p:txBody>
      </p:sp>
      <p:sp>
        <p:nvSpPr>
          <p:cNvPr id="3" name="Subtitle 2">
            <a:extLst>
              <a:ext uri="{FF2B5EF4-FFF2-40B4-BE49-F238E27FC236}">
                <a16:creationId xmlns:a16="http://schemas.microsoft.com/office/drawing/2014/main" id="{DD574F25-E1CB-8636-354C-471025B958F3}"/>
              </a:ext>
            </a:extLst>
          </p:cNvPr>
          <p:cNvSpPr>
            <a:spLocks noGrp="1"/>
          </p:cNvSpPr>
          <p:nvPr>
            <p:ph type="subTitle" idx="1"/>
          </p:nvPr>
        </p:nvSpPr>
        <p:spPr>
          <a:xfrm>
            <a:off x="2417779" y="3531204"/>
            <a:ext cx="9245133" cy="977621"/>
          </a:xfrm>
        </p:spPr>
        <p:txBody>
          <a:bodyPr>
            <a:normAutofit/>
          </a:bodyPr>
          <a:lstStyle/>
          <a:p>
            <a:pPr algn="r"/>
            <a:r>
              <a:rPr lang="en-US" sz="2800" dirty="0"/>
              <a:t>UNIT-5 </a:t>
            </a:r>
            <a:endParaRPr lang="en-IN" sz="2800" dirty="0"/>
          </a:p>
        </p:txBody>
      </p:sp>
    </p:spTree>
    <p:extLst>
      <p:ext uri="{BB962C8B-B14F-4D97-AF65-F5344CB8AC3E}">
        <p14:creationId xmlns:p14="http://schemas.microsoft.com/office/powerpoint/2010/main" val="169841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B9B0-82A3-F7C9-2462-D85A222EF0EB}"/>
              </a:ext>
            </a:extLst>
          </p:cNvPr>
          <p:cNvSpPr>
            <a:spLocks noGrp="1"/>
          </p:cNvSpPr>
          <p:nvPr>
            <p:ph type="title"/>
          </p:nvPr>
        </p:nvSpPr>
        <p:spPr/>
        <p:txBody>
          <a:bodyPr/>
          <a:lstStyle/>
          <a:p>
            <a:r>
              <a:rPr lang="en-US" b="0" i="0" dirty="0">
                <a:solidFill>
                  <a:srgbClr val="0D0D0D"/>
                </a:solidFill>
                <a:effectLst/>
                <a:latin typeface="Söhne"/>
              </a:rPr>
              <a:t>Decision Making</a:t>
            </a:r>
            <a:endParaRPr lang="en-IN" dirty="0"/>
          </a:p>
        </p:txBody>
      </p:sp>
      <p:sp>
        <p:nvSpPr>
          <p:cNvPr id="3" name="Content Placeholder 2">
            <a:extLst>
              <a:ext uri="{FF2B5EF4-FFF2-40B4-BE49-F238E27FC236}">
                <a16:creationId xmlns:a16="http://schemas.microsoft.com/office/drawing/2014/main" id="{1826C218-4BEE-D768-F60B-BEEC527CA723}"/>
              </a:ext>
            </a:extLst>
          </p:cNvPr>
          <p:cNvSpPr>
            <a:spLocks noGrp="1"/>
          </p:cNvSpPr>
          <p:nvPr>
            <p:ph idx="1"/>
          </p:nvPr>
        </p:nvSpPr>
        <p:spPr/>
        <p:txBody>
          <a:bodyPr/>
          <a:lstStyle/>
          <a:p>
            <a:r>
              <a:rPr lang="en-US" b="0" i="0" dirty="0">
                <a:solidFill>
                  <a:srgbClr val="0D0D0D"/>
                </a:solidFill>
                <a:effectLst/>
                <a:latin typeface="Söhne"/>
              </a:rPr>
              <a:t>In data structures, a "decision tree" typically refers to a tree-like structure used for decision-making or classification purposes. It's not to be confused with the "decision tree" used in algorithm analysis, which was mentioned earlier in the context of lower bound theory.</a:t>
            </a:r>
          </a:p>
          <a:p>
            <a:r>
              <a:rPr lang="en-US" b="0" i="0" dirty="0">
                <a:solidFill>
                  <a:srgbClr val="0D0D0D"/>
                </a:solidFill>
                <a:effectLst/>
                <a:latin typeface="Söhne"/>
              </a:rPr>
              <a:t>Decision Making is a </a:t>
            </a:r>
            <a:r>
              <a:rPr lang="en-US" b="0" i="0" dirty="0">
                <a:solidFill>
                  <a:srgbClr val="0D0D0D"/>
                </a:solidFill>
                <a:effectLst/>
                <a:highlight>
                  <a:srgbClr val="FFFF00"/>
                </a:highlight>
                <a:latin typeface="Söhne"/>
              </a:rPr>
              <a:t>FULL BINARY TREE </a:t>
            </a:r>
            <a:r>
              <a:rPr lang="en-US" b="0" i="0" dirty="0">
                <a:solidFill>
                  <a:srgbClr val="0D0D0D"/>
                </a:solidFill>
                <a:effectLst/>
                <a:latin typeface="Söhne"/>
              </a:rPr>
              <a:t>that shows the comparisons between elements that are executed by appropriate sorting algorithm operating on an input of given size.</a:t>
            </a:r>
            <a:endParaRPr lang="en-IN" dirty="0"/>
          </a:p>
        </p:txBody>
      </p:sp>
    </p:spTree>
    <p:extLst>
      <p:ext uri="{BB962C8B-B14F-4D97-AF65-F5344CB8AC3E}">
        <p14:creationId xmlns:p14="http://schemas.microsoft.com/office/powerpoint/2010/main" val="16085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DC8D-349C-B5CF-6423-C7AC8ACA7C8A}"/>
              </a:ext>
            </a:extLst>
          </p:cNvPr>
          <p:cNvSpPr>
            <a:spLocks noGrp="1"/>
          </p:cNvSpPr>
          <p:nvPr>
            <p:ph type="title"/>
          </p:nvPr>
        </p:nvSpPr>
        <p:spPr/>
        <p:txBody>
          <a:bodyPr/>
          <a:lstStyle/>
          <a:p>
            <a:r>
              <a:rPr lang="en-US" b="0" i="0" dirty="0">
                <a:solidFill>
                  <a:srgbClr val="0D0D0D"/>
                </a:solidFill>
                <a:effectLst/>
                <a:latin typeface="Söhne"/>
              </a:rPr>
              <a:t>Decision trees</a:t>
            </a:r>
            <a:endParaRPr lang="en-IN" dirty="0"/>
          </a:p>
        </p:txBody>
      </p:sp>
      <p:pic>
        <p:nvPicPr>
          <p:cNvPr id="5" name="Content Placeholder 4">
            <a:extLst>
              <a:ext uri="{FF2B5EF4-FFF2-40B4-BE49-F238E27FC236}">
                <a16:creationId xmlns:a16="http://schemas.microsoft.com/office/drawing/2014/main" id="{3F5EC0D9-2872-ECB8-969A-E483052E8BFD}"/>
              </a:ext>
            </a:extLst>
          </p:cNvPr>
          <p:cNvPicPr>
            <a:picLocks noGrp="1" noChangeAspect="1"/>
          </p:cNvPicPr>
          <p:nvPr>
            <p:ph idx="1"/>
          </p:nvPr>
        </p:nvPicPr>
        <p:blipFill>
          <a:blip r:embed="rId2"/>
          <a:stretch>
            <a:fillRect/>
          </a:stretch>
        </p:blipFill>
        <p:spPr>
          <a:xfrm>
            <a:off x="3712755" y="2016125"/>
            <a:ext cx="5080815" cy="3449638"/>
          </a:xfrm>
        </p:spPr>
      </p:pic>
    </p:spTree>
    <p:extLst>
      <p:ext uri="{BB962C8B-B14F-4D97-AF65-F5344CB8AC3E}">
        <p14:creationId xmlns:p14="http://schemas.microsoft.com/office/powerpoint/2010/main" val="276898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D359-6C20-7219-559F-EB671BF37485}"/>
              </a:ext>
            </a:extLst>
          </p:cNvPr>
          <p:cNvSpPr>
            <a:spLocks noGrp="1"/>
          </p:cNvSpPr>
          <p:nvPr>
            <p:ph type="title"/>
          </p:nvPr>
        </p:nvSpPr>
        <p:spPr/>
        <p:txBody>
          <a:bodyPr/>
          <a:lstStyle/>
          <a:p>
            <a:r>
              <a:rPr lang="en-US" dirty="0"/>
              <a:t>COMPARE 3 ELEMENTS </a:t>
            </a:r>
            <a:endParaRPr lang="en-IN" dirty="0"/>
          </a:p>
        </p:txBody>
      </p:sp>
      <p:pic>
        <p:nvPicPr>
          <p:cNvPr id="6" name="Content Placeholder 5">
            <a:extLst>
              <a:ext uri="{FF2B5EF4-FFF2-40B4-BE49-F238E27FC236}">
                <a16:creationId xmlns:a16="http://schemas.microsoft.com/office/drawing/2014/main" id="{05390664-2338-9BE0-3651-3525B3591979}"/>
              </a:ext>
            </a:extLst>
          </p:cNvPr>
          <p:cNvPicPr>
            <a:picLocks noGrp="1" noChangeAspect="1"/>
          </p:cNvPicPr>
          <p:nvPr>
            <p:ph idx="1"/>
          </p:nvPr>
        </p:nvPicPr>
        <p:blipFill>
          <a:blip r:embed="rId2"/>
          <a:stretch>
            <a:fillRect/>
          </a:stretch>
        </p:blipFill>
        <p:spPr>
          <a:xfrm>
            <a:off x="3562709" y="2016125"/>
            <a:ext cx="6711351" cy="3449638"/>
          </a:xfrm>
          <a:prstGeom prst="rect">
            <a:avLst/>
          </a:prstGeom>
        </p:spPr>
      </p:pic>
    </p:spTree>
    <p:extLst>
      <p:ext uri="{BB962C8B-B14F-4D97-AF65-F5344CB8AC3E}">
        <p14:creationId xmlns:p14="http://schemas.microsoft.com/office/powerpoint/2010/main" val="254017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D899EA-054C-E7FC-779E-061227EF45DF}"/>
              </a:ext>
            </a:extLst>
          </p:cNvPr>
          <p:cNvSpPr>
            <a:spLocks noGrp="1"/>
          </p:cNvSpPr>
          <p:nvPr>
            <p:ph idx="1"/>
          </p:nvPr>
        </p:nvSpPr>
        <p:spPr>
          <a:xfrm>
            <a:off x="1451579" y="172528"/>
            <a:ext cx="9603275" cy="5293817"/>
          </a:xfrm>
        </p:spPr>
        <p:txBody>
          <a:bodyPr>
            <a:normAutofit fontScale="70000" lnSpcReduction="20000"/>
          </a:bodyPr>
          <a:lstStyle/>
          <a:p>
            <a:pPr algn="just"/>
            <a:r>
              <a:rPr lang="en-US" b="0" i="0" dirty="0">
                <a:solidFill>
                  <a:srgbClr val="610B4B"/>
                </a:solidFill>
                <a:effectLst/>
                <a:latin typeface="erdana"/>
              </a:rPr>
              <a:t>1. Comparison trees:</a:t>
            </a:r>
          </a:p>
          <a:p>
            <a:pPr algn="just"/>
            <a:r>
              <a:rPr lang="en-US" b="0" i="0" dirty="0">
                <a:solidFill>
                  <a:srgbClr val="333333"/>
                </a:solidFill>
                <a:effectLst/>
                <a:latin typeface="inter-regular"/>
              </a:rPr>
              <a:t>In a comparison sort, we use only comparisons between elements to gain order information about an input sequence (a1; a2......an).</a:t>
            </a:r>
          </a:p>
          <a:p>
            <a:pPr algn="just"/>
            <a:r>
              <a:rPr lang="en-US" b="1" i="0" dirty="0">
                <a:solidFill>
                  <a:srgbClr val="333333"/>
                </a:solidFill>
                <a:effectLst/>
                <a:latin typeface="inter-bold"/>
              </a:rPr>
              <a:t>Given </a:t>
            </a:r>
            <a:r>
              <a:rPr lang="en-US" b="1" i="0" dirty="0" err="1">
                <a:solidFill>
                  <a:srgbClr val="333333"/>
                </a:solidFill>
                <a:effectLst/>
                <a:latin typeface="inter-bold"/>
              </a:rPr>
              <a:t>a</a:t>
            </a:r>
            <a:r>
              <a:rPr lang="en-US" b="1" i="0" baseline="-25000" dirty="0" err="1">
                <a:solidFill>
                  <a:srgbClr val="333333"/>
                </a:solidFill>
                <a:effectLst/>
                <a:latin typeface="inter-bold"/>
              </a:rPr>
              <a:t>i</a:t>
            </a:r>
            <a:r>
              <a:rPr lang="en-US" b="1" i="0" dirty="0" err="1">
                <a:solidFill>
                  <a:srgbClr val="333333"/>
                </a:solidFill>
                <a:effectLst/>
                <a:latin typeface="inter-bold"/>
              </a:rPr>
              <a:t>,a</a:t>
            </a:r>
            <a:r>
              <a:rPr lang="en-US" b="1" i="0" baseline="-25000" dirty="0" err="1">
                <a:solidFill>
                  <a:srgbClr val="333333"/>
                </a:solidFill>
                <a:effectLst/>
                <a:latin typeface="inter-bold"/>
              </a:rPr>
              <a:t>j</a:t>
            </a:r>
            <a:r>
              <a:rPr lang="en-US" b="1" i="0" dirty="0">
                <a:solidFill>
                  <a:srgbClr val="333333"/>
                </a:solidFill>
                <a:effectLst/>
                <a:latin typeface="inter-bold"/>
              </a:rPr>
              <a:t> from (a</a:t>
            </a:r>
            <a:r>
              <a:rPr lang="en-US" b="1" i="0" baseline="-25000" dirty="0">
                <a:solidFill>
                  <a:srgbClr val="333333"/>
                </a:solidFill>
                <a:effectLst/>
                <a:latin typeface="inter-bold"/>
              </a:rPr>
              <a:t>1</a:t>
            </a:r>
            <a:r>
              <a:rPr lang="en-US" b="1" i="0" dirty="0">
                <a:solidFill>
                  <a:srgbClr val="333333"/>
                </a:solidFill>
                <a:effectLst/>
                <a:latin typeface="inter-bold"/>
              </a:rPr>
              <a:t>, a</a:t>
            </a:r>
            <a:r>
              <a:rPr lang="en-US" b="1" i="0" baseline="-25000" dirty="0">
                <a:solidFill>
                  <a:srgbClr val="333333"/>
                </a:solidFill>
                <a:effectLst/>
                <a:latin typeface="inter-bold"/>
              </a:rPr>
              <a:t>2</a:t>
            </a:r>
            <a:r>
              <a:rPr lang="en-US" b="1" i="0" dirty="0">
                <a:solidFill>
                  <a:srgbClr val="333333"/>
                </a:solidFill>
                <a:effectLst/>
                <a:latin typeface="inter-bold"/>
              </a:rPr>
              <a:t>.....a</a:t>
            </a:r>
            <a:r>
              <a:rPr lang="en-US" b="1" i="0" baseline="-25000" dirty="0">
                <a:solidFill>
                  <a:srgbClr val="333333"/>
                </a:solidFill>
                <a:effectLst/>
                <a:latin typeface="inter-bold"/>
              </a:rPr>
              <a:t>n</a:t>
            </a:r>
            <a:r>
              <a:rPr lang="en-US" b="1" i="0" dirty="0">
                <a:solidFill>
                  <a:srgbClr val="333333"/>
                </a:solidFill>
                <a:effectLst/>
                <a:latin typeface="inter-bold"/>
              </a:rPr>
              <a:t>)We Perform One of the Comparisons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a:t>
            </a:r>
            <a:r>
              <a:rPr lang="en-US" b="0" i="0" baseline="-25000" dirty="0">
                <a:solidFill>
                  <a:srgbClr val="000000"/>
                </a:solidFill>
                <a:effectLst/>
                <a:latin typeface="inter-regular"/>
              </a:rPr>
              <a:t>i</a:t>
            </a:r>
            <a:r>
              <a:rPr lang="en-US" b="0" i="0" dirty="0">
                <a:solidFill>
                  <a:srgbClr val="000000"/>
                </a:solidFill>
                <a:effectLst/>
                <a:latin typeface="inter-regular"/>
              </a:rPr>
              <a:t> &lt; </a:t>
            </a:r>
            <a:r>
              <a:rPr lang="en-US" b="0" i="0" dirty="0" err="1">
                <a:solidFill>
                  <a:srgbClr val="000000"/>
                </a:solidFill>
                <a:effectLst/>
                <a:latin typeface="inter-regular"/>
              </a:rPr>
              <a:t>a</a:t>
            </a:r>
            <a:r>
              <a:rPr lang="en-US" b="0" i="0" baseline="-25000" dirty="0" err="1">
                <a:solidFill>
                  <a:srgbClr val="000000"/>
                </a:solidFill>
                <a:effectLst/>
                <a:latin typeface="inter-regular"/>
              </a:rPr>
              <a:t>j</a:t>
            </a:r>
            <a:r>
              <a:rPr lang="en-US" b="0" i="0" dirty="0">
                <a:solidFill>
                  <a:srgbClr val="000000"/>
                </a:solidFill>
                <a:effectLst/>
                <a:latin typeface="inter-regular"/>
              </a:rPr>
              <a:t>       less than</a:t>
            </a:r>
          </a:p>
          <a:p>
            <a:pPr algn="just">
              <a:buFont typeface="Arial" panose="020B0604020202020204" pitchFamily="34" charset="0"/>
              <a:buChar char="•"/>
            </a:pPr>
            <a:r>
              <a:rPr lang="en-US" b="0" i="0" dirty="0">
                <a:solidFill>
                  <a:srgbClr val="000000"/>
                </a:solidFill>
                <a:effectLst/>
                <a:latin typeface="inter-regular"/>
              </a:rPr>
              <a:t>a</a:t>
            </a:r>
            <a:r>
              <a:rPr lang="en-US" b="0" i="0" baseline="-25000" dirty="0">
                <a:solidFill>
                  <a:srgbClr val="000000"/>
                </a:solidFill>
                <a:effectLst/>
                <a:latin typeface="inter-regular"/>
              </a:rPr>
              <a:t>i</a:t>
            </a:r>
            <a:r>
              <a:rPr lang="en-US" b="0" i="0" dirty="0">
                <a:solidFill>
                  <a:srgbClr val="000000"/>
                </a:solidFill>
                <a:effectLst/>
                <a:latin typeface="inter-regular"/>
              </a:rPr>
              <a:t> ≤ </a:t>
            </a:r>
            <a:r>
              <a:rPr lang="en-US" b="0" i="0" dirty="0" err="1">
                <a:solidFill>
                  <a:srgbClr val="000000"/>
                </a:solidFill>
                <a:effectLst/>
                <a:latin typeface="inter-regular"/>
              </a:rPr>
              <a:t>a</a:t>
            </a:r>
            <a:r>
              <a:rPr lang="en-US" b="0" i="0" baseline="-25000" dirty="0" err="1">
                <a:solidFill>
                  <a:srgbClr val="000000"/>
                </a:solidFill>
                <a:effectLst/>
                <a:latin typeface="inter-regular"/>
              </a:rPr>
              <a:t>j</a:t>
            </a:r>
            <a:r>
              <a:rPr lang="en-US" b="0" i="0" dirty="0">
                <a:solidFill>
                  <a:srgbClr val="000000"/>
                </a:solidFill>
                <a:effectLst/>
                <a:latin typeface="inter-regular"/>
              </a:rPr>
              <a:t>       less than or equal to</a:t>
            </a:r>
          </a:p>
          <a:p>
            <a:pPr algn="just">
              <a:buFont typeface="Arial" panose="020B0604020202020204" pitchFamily="34" charset="0"/>
              <a:buChar char="•"/>
            </a:pPr>
            <a:r>
              <a:rPr lang="en-US" b="0" i="0" dirty="0">
                <a:solidFill>
                  <a:srgbClr val="000000"/>
                </a:solidFill>
                <a:effectLst/>
                <a:latin typeface="inter-regular"/>
              </a:rPr>
              <a:t>a</a:t>
            </a:r>
            <a:r>
              <a:rPr lang="en-US" b="0" i="0" baseline="-25000" dirty="0">
                <a:solidFill>
                  <a:srgbClr val="000000"/>
                </a:solidFill>
                <a:effectLst/>
                <a:latin typeface="inter-regular"/>
              </a:rPr>
              <a:t>i</a:t>
            </a:r>
            <a:r>
              <a:rPr lang="en-US" b="0" i="0" dirty="0">
                <a:solidFill>
                  <a:srgbClr val="000000"/>
                </a:solidFill>
                <a:effectLst/>
                <a:latin typeface="inter-regular"/>
              </a:rPr>
              <a:t> &gt; </a:t>
            </a:r>
            <a:r>
              <a:rPr lang="en-US" b="0" i="0" dirty="0" err="1">
                <a:solidFill>
                  <a:srgbClr val="000000"/>
                </a:solidFill>
                <a:effectLst/>
                <a:latin typeface="inter-regular"/>
              </a:rPr>
              <a:t>a</a:t>
            </a:r>
            <a:r>
              <a:rPr lang="en-US" b="0" i="0" baseline="-25000" dirty="0" err="1">
                <a:solidFill>
                  <a:srgbClr val="000000"/>
                </a:solidFill>
                <a:effectLst/>
                <a:latin typeface="inter-regular"/>
              </a:rPr>
              <a:t>j</a:t>
            </a:r>
            <a:r>
              <a:rPr lang="en-US" b="0" i="0" dirty="0">
                <a:solidFill>
                  <a:srgbClr val="000000"/>
                </a:solidFill>
                <a:effectLst/>
                <a:latin typeface="inter-regular"/>
              </a:rPr>
              <a:t>       greater than</a:t>
            </a:r>
          </a:p>
          <a:p>
            <a:pPr algn="just">
              <a:buFont typeface="Arial" panose="020B0604020202020204" pitchFamily="34" charset="0"/>
              <a:buChar char="•"/>
            </a:pPr>
            <a:r>
              <a:rPr lang="en-US" b="0" i="0" dirty="0">
                <a:solidFill>
                  <a:srgbClr val="000000"/>
                </a:solidFill>
                <a:effectLst/>
                <a:latin typeface="inter-regular"/>
              </a:rPr>
              <a:t>a</a:t>
            </a:r>
            <a:r>
              <a:rPr lang="en-US" b="0" i="0" baseline="-25000" dirty="0">
                <a:solidFill>
                  <a:srgbClr val="000000"/>
                </a:solidFill>
                <a:effectLst/>
                <a:latin typeface="inter-regular"/>
              </a:rPr>
              <a:t>i</a:t>
            </a:r>
            <a:r>
              <a:rPr lang="en-US" b="0" i="0" dirty="0">
                <a:solidFill>
                  <a:srgbClr val="000000"/>
                </a:solidFill>
                <a:effectLst/>
                <a:latin typeface="inter-regular"/>
              </a:rPr>
              <a:t> ≥ </a:t>
            </a:r>
            <a:r>
              <a:rPr lang="en-US" b="0" i="0" dirty="0" err="1">
                <a:solidFill>
                  <a:srgbClr val="000000"/>
                </a:solidFill>
                <a:effectLst/>
                <a:latin typeface="inter-regular"/>
              </a:rPr>
              <a:t>a</a:t>
            </a:r>
            <a:r>
              <a:rPr lang="en-US" b="0" i="0" baseline="-25000" dirty="0" err="1">
                <a:solidFill>
                  <a:srgbClr val="000000"/>
                </a:solidFill>
                <a:effectLst/>
                <a:latin typeface="inter-regular"/>
              </a:rPr>
              <a:t>j</a:t>
            </a:r>
            <a:r>
              <a:rPr lang="en-US" b="0" i="0" dirty="0">
                <a:solidFill>
                  <a:srgbClr val="000000"/>
                </a:solidFill>
                <a:effectLst/>
                <a:latin typeface="inter-regular"/>
              </a:rPr>
              <a:t>       greater than or equal to</a:t>
            </a:r>
          </a:p>
          <a:p>
            <a:pPr algn="just">
              <a:buFont typeface="Arial" panose="020B0604020202020204" pitchFamily="34" charset="0"/>
              <a:buChar char="•"/>
            </a:pPr>
            <a:r>
              <a:rPr lang="en-US" b="0" i="0" dirty="0">
                <a:solidFill>
                  <a:srgbClr val="000000"/>
                </a:solidFill>
                <a:effectLst/>
                <a:latin typeface="inter-regular"/>
              </a:rPr>
              <a:t>a</a:t>
            </a:r>
            <a:r>
              <a:rPr lang="en-US" b="0" i="0" baseline="-25000" dirty="0">
                <a:solidFill>
                  <a:srgbClr val="000000"/>
                </a:solidFill>
                <a:effectLst/>
                <a:latin typeface="inter-regular"/>
              </a:rPr>
              <a:t>i</a:t>
            </a:r>
            <a:r>
              <a:rPr lang="en-US" b="0" i="0" dirty="0">
                <a:solidFill>
                  <a:srgbClr val="000000"/>
                </a:solidFill>
                <a:effectLst/>
                <a:latin typeface="inter-regular"/>
              </a:rPr>
              <a:t> = </a:t>
            </a:r>
            <a:r>
              <a:rPr lang="en-US" b="0" i="0" dirty="0" err="1">
                <a:solidFill>
                  <a:srgbClr val="000000"/>
                </a:solidFill>
                <a:effectLst/>
                <a:latin typeface="inter-regular"/>
              </a:rPr>
              <a:t>a</a:t>
            </a:r>
            <a:r>
              <a:rPr lang="en-US" b="0" i="0" baseline="-25000" dirty="0" err="1">
                <a:solidFill>
                  <a:srgbClr val="000000"/>
                </a:solidFill>
                <a:effectLst/>
                <a:latin typeface="inter-regular"/>
              </a:rPr>
              <a:t>j</a:t>
            </a:r>
            <a:r>
              <a:rPr lang="en-US" b="0" i="0" dirty="0">
                <a:solidFill>
                  <a:srgbClr val="000000"/>
                </a:solidFill>
                <a:effectLst/>
                <a:latin typeface="inter-regular"/>
              </a:rPr>
              <a:t>       equal to</a:t>
            </a:r>
          </a:p>
          <a:p>
            <a:pPr algn="just"/>
            <a:r>
              <a:rPr lang="en-US" b="0" i="0" dirty="0">
                <a:solidFill>
                  <a:srgbClr val="333333"/>
                </a:solidFill>
                <a:effectLst/>
                <a:latin typeface="inter-regular"/>
              </a:rPr>
              <a:t>To determine their relative order, if we assume all elements are distinct, then we just need to consider a</a:t>
            </a:r>
            <a:r>
              <a:rPr lang="en-US" b="0" i="0" baseline="-25000" dirty="0">
                <a:solidFill>
                  <a:srgbClr val="333333"/>
                </a:solidFill>
                <a:effectLst/>
                <a:latin typeface="inter-regular"/>
              </a:rPr>
              <a:t>i</a:t>
            </a:r>
            <a:r>
              <a:rPr lang="en-US" b="0" i="0" dirty="0">
                <a:solidFill>
                  <a:srgbClr val="333333"/>
                </a:solidFill>
                <a:effectLst/>
                <a:latin typeface="inter-regular"/>
              </a:rPr>
              <a:t> ≤ </a:t>
            </a:r>
            <a:r>
              <a:rPr lang="en-US" b="0" i="0" dirty="0" err="1">
                <a:solidFill>
                  <a:srgbClr val="333333"/>
                </a:solidFill>
                <a:effectLst/>
                <a:latin typeface="inter-regular"/>
              </a:rPr>
              <a:t>a</a:t>
            </a:r>
            <a:r>
              <a:rPr lang="en-US" b="0" i="0" baseline="-25000" dirty="0" err="1">
                <a:solidFill>
                  <a:srgbClr val="333333"/>
                </a:solidFill>
                <a:effectLst/>
                <a:latin typeface="inter-regular"/>
              </a:rPr>
              <a:t>j</a:t>
            </a:r>
            <a:r>
              <a:rPr lang="en-US" b="0" i="0" dirty="0">
                <a:solidFill>
                  <a:srgbClr val="333333"/>
                </a:solidFill>
                <a:effectLst/>
                <a:latin typeface="inter-regular"/>
              </a:rPr>
              <a:t> '=' is excluded &amp;, ≥,≤,&gt;,&lt; are equivalent.</a:t>
            </a:r>
          </a:p>
          <a:p>
            <a:pPr algn="just"/>
            <a:r>
              <a:rPr lang="en-US" b="0" i="0" dirty="0">
                <a:solidFill>
                  <a:srgbClr val="333333"/>
                </a:solidFill>
                <a:effectLst/>
                <a:latin typeface="inter-regular"/>
              </a:rPr>
              <a:t>Consider sorting three numbers a1, a2, and a3. There are 3! = 6 possible combinations:</a:t>
            </a:r>
          </a:p>
          <a:p>
            <a:pPr algn="just">
              <a:buFont typeface="+mj-lt"/>
              <a:buAutoNum type="arabicPeriod"/>
            </a:pPr>
            <a:r>
              <a:rPr lang="en-US" b="0" i="0" dirty="0">
                <a:solidFill>
                  <a:srgbClr val="000000"/>
                </a:solidFill>
                <a:effectLst/>
                <a:latin typeface="inter-regular"/>
              </a:rPr>
              <a:t>(a1, a2, a3), (a1, a3, a2),  </a:t>
            </a:r>
          </a:p>
          <a:p>
            <a:pPr algn="just">
              <a:buFont typeface="+mj-lt"/>
              <a:buAutoNum type="arabicPeriod"/>
            </a:pPr>
            <a:r>
              <a:rPr lang="en-US" b="0" i="0" dirty="0">
                <a:solidFill>
                  <a:srgbClr val="000000"/>
                </a:solidFill>
                <a:effectLst/>
                <a:latin typeface="inter-regular"/>
              </a:rPr>
              <a:t>(a2, a1, a3), (a2, a3, a1)  </a:t>
            </a:r>
          </a:p>
          <a:p>
            <a:pPr algn="just">
              <a:buFont typeface="+mj-lt"/>
              <a:buAutoNum type="arabicPeriod"/>
            </a:pPr>
            <a:r>
              <a:rPr lang="en-US" b="0" i="0" dirty="0">
                <a:solidFill>
                  <a:srgbClr val="000000"/>
                </a:solidFill>
                <a:effectLst/>
                <a:latin typeface="inter-regular"/>
              </a:rPr>
              <a:t>(a3, a1, a2), (a3, a2, a1)  </a:t>
            </a:r>
          </a:p>
          <a:p>
            <a:pPr algn="just"/>
            <a:r>
              <a:rPr lang="en-US" b="0" i="0" dirty="0">
                <a:solidFill>
                  <a:srgbClr val="333333"/>
                </a:solidFill>
                <a:effectLst/>
                <a:latin typeface="inter-regular"/>
              </a:rPr>
              <a:t>The Comparison based algorithm defines a decision tree.</a:t>
            </a:r>
          </a:p>
          <a:p>
            <a:endParaRPr lang="en-IN" dirty="0"/>
          </a:p>
        </p:txBody>
      </p:sp>
    </p:spTree>
    <p:extLst>
      <p:ext uri="{BB962C8B-B14F-4D97-AF65-F5344CB8AC3E}">
        <p14:creationId xmlns:p14="http://schemas.microsoft.com/office/powerpoint/2010/main" val="320555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7A07-1FF7-86C1-E5EB-38EAB1057B52}"/>
              </a:ext>
            </a:extLst>
          </p:cNvPr>
          <p:cNvSpPr>
            <a:spLocks noGrp="1"/>
          </p:cNvSpPr>
          <p:nvPr>
            <p:ph type="title"/>
          </p:nvPr>
        </p:nvSpPr>
        <p:spPr/>
        <p:txBody>
          <a:bodyPr/>
          <a:lstStyle/>
          <a:p>
            <a:r>
              <a:rPr lang="en-US" b="1" i="0" dirty="0">
                <a:solidFill>
                  <a:srgbClr val="333333"/>
                </a:solidFill>
                <a:effectLst/>
                <a:latin typeface="inter-bold"/>
              </a:rPr>
              <a:t>Decision Tree:</a:t>
            </a:r>
            <a:r>
              <a:rPr lang="en-US" b="0" i="0" dirty="0">
                <a:solidFill>
                  <a:srgbClr val="333333"/>
                </a:solidFill>
                <a:effectLst/>
                <a:latin typeface="inter-regular"/>
              </a:rPr>
              <a:t> </a:t>
            </a:r>
            <a:endParaRPr lang="en-IN" dirty="0"/>
          </a:p>
        </p:txBody>
      </p:sp>
      <p:sp>
        <p:nvSpPr>
          <p:cNvPr id="3" name="Content Placeholder 2">
            <a:extLst>
              <a:ext uri="{FF2B5EF4-FFF2-40B4-BE49-F238E27FC236}">
                <a16:creationId xmlns:a16="http://schemas.microsoft.com/office/drawing/2014/main" id="{6601697C-9C33-C0D3-7E65-A1177F1EF3B3}"/>
              </a:ext>
            </a:extLst>
          </p:cNvPr>
          <p:cNvSpPr>
            <a:spLocks noGrp="1"/>
          </p:cNvSpPr>
          <p:nvPr>
            <p:ph idx="1"/>
          </p:nvPr>
        </p:nvSpPr>
        <p:spPr/>
        <p:txBody>
          <a:bodyPr/>
          <a:lstStyle/>
          <a:p>
            <a:r>
              <a:rPr lang="en-US" b="1" i="0" dirty="0">
                <a:solidFill>
                  <a:srgbClr val="333333"/>
                </a:solidFill>
                <a:effectLst/>
                <a:latin typeface="inter-bold"/>
              </a:rPr>
              <a:t>Decision Tree:</a:t>
            </a:r>
            <a:r>
              <a:rPr lang="en-US" b="0" i="0" dirty="0">
                <a:solidFill>
                  <a:srgbClr val="333333"/>
                </a:solidFill>
                <a:effectLst/>
                <a:latin typeface="inter-regular"/>
              </a:rPr>
              <a:t> A decision tree is a full binary tree that shows the comparisons between elements that are executed by an appropriate sorting algorithm operating on an input of a given size. Control, data movement, and all other conditions of the algorithm are ignored.</a:t>
            </a:r>
            <a:endParaRPr lang="en-IN" dirty="0"/>
          </a:p>
        </p:txBody>
      </p:sp>
    </p:spTree>
    <p:extLst>
      <p:ext uri="{BB962C8B-B14F-4D97-AF65-F5344CB8AC3E}">
        <p14:creationId xmlns:p14="http://schemas.microsoft.com/office/powerpoint/2010/main" val="396433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AA3B-0A34-FF14-40A8-488F0635EBFF}"/>
              </a:ext>
            </a:extLst>
          </p:cNvPr>
          <p:cNvSpPr>
            <a:spLocks noGrp="1"/>
          </p:cNvSpPr>
          <p:nvPr>
            <p:ph type="title"/>
          </p:nvPr>
        </p:nvSpPr>
        <p:spPr/>
        <p:txBody>
          <a:bodyPr>
            <a:noAutofit/>
          </a:bodyPr>
          <a:lstStyle/>
          <a:p>
            <a:br>
              <a:rPr lang="en-US" sz="1800" b="0" i="0" dirty="0">
                <a:solidFill>
                  <a:srgbClr val="333333"/>
                </a:solidFill>
                <a:effectLst/>
                <a:latin typeface="inter-regular"/>
              </a:rPr>
            </a:br>
            <a:endParaRPr lang="en-IN" sz="1800" dirty="0"/>
          </a:p>
        </p:txBody>
      </p:sp>
      <p:pic>
        <p:nvPicPr>
          <p:cNvPr id="7" name="Content Placeholder 6">
            <a:extLst>
              <a:ext uri="{FF2B5EF4-FFF2-40B4-BE49-F238E27FC236}">
                <a16:creationId xmlns:a16="http://schemas.microsoft.com/office/drawing/2014/main" id="{553B7B67-B23D-F678-095F-834D7F361435}"/>
              </a:ext>
            </a:extLst>
          </p:cNvPr>
          <p:cNvPicPr>
            <a:picLocks noGrp="1" noChangeAspect="1"/>
          </p:cNvPicPr>
          <p:nvPr>
            <p:ph idx="1"/>
          </p:nvPr>
        </p:nvPicPr>
        <p:blipFill>
          <a:blip r:embed="rId2"/>
          <a:stretch>
            <a:fillRect/>
          </a:stretch>
        </p:blipFill>
        <p:spPr>
          <a:xfrm>
            <a:off x="1451579" y="2147731"/>
            <a:ext cx="5559610" cy="3449638"/>
          </a:xfrm>
        </p:spPr>
      </p:pic>
      <p:pic>
        <p:nvPicPr>
          <p:cNvPr id="5" name="Picture 4">
            <a:extLst>
              <a:ext uri="{FF2B5EF4-FFF2-40B4-BE49-F238E27FC236}">
                <a16:creationId xmlns:a16="http://schemas.microsoft.com/office/drawing/2014/main" id="{123E69E3-B0E3-DC10-B705-D3B925E12AC6}"/>
              </a:ext>
            </a:extLst>
          </p:cNvPr>
          <p:cNvPicPr>
            <a:picLocks noChangeAspect="1"/>
          </p:cNvPicPr>
          <p:nvPr/>
        </p:nvPicPr>
        <p:blipFill>
          <a:blip r:embed="rId3"/>
          <a:stretch>
            <a:fillRect/>
          </a:stretch>
        </p:blipFill>
        <p:spPr>
          <a:xfrm>
            <a:off x="1375077" y="221228"/>
            <a:ext cx="4248743" cy="1343212"/>
          </a:xfrm>
          <a:prstGeom prst="rect">
            <a:avLst/>
          </a:prstGeom>
        </p:spPr>
      </p:pic>
    </p:spTree>
    <p:extLst>
      <p:ext uri="{BB962C8B-B14F-4D97-AF65-F5344CB8AC3E}">
        <p14:creationId xmlns:p14="http://schemas.microsoft.com/office/powerpoint/2010/main" val="377874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01DD-CB3C-8375-B6F7-33BF0ABABD58}"/>
              </a:ext>
            </a:extLst>
          </p:cNvPr>
          <p:cNvSpPr>
            <a:spLocks noGrp="1"/>
          </p:cNvSpPr>
          <p:nvPr>
            <p:ph type="title"/>
          </p:nvPr>
        </p:nvSpPr>
        <p:spPr/>
        <p:txBody>
          <a:bodyPr/>
          <a:lstStyle/>
          <a:p>
            <a:r>
              <a:rPr lang="en-US" b="0" i="0" dirty="0">
                <a:solidFill>
                  <a:srgbClr val="610B4B"/>
                </a:solidFill>
                <a:effectLst/>
                <a:latin typeface="erdana"/>
              </a:rPr>
              <a:t>Comparison tree for Binary Search:</a:t>
            </a:r>
            <a:br>
              <a:rPr lang="en-US" b="0" i="0" dirty="0">
                <a:solidFill>
                  <a:srgbClr val="610B4B"/>
                </a:solidFill>
                <a:effectLst/>
                <a:latin typeface="erdana"/>
              </a:rPr>
            </a:br>
            <a:endParaRPr lang="en-IN" dirty="0"/>
          </a:p>
        </p:txBody>
      </p:sp>
      <p:sp>
        <p:nvSpPr>
          <p:cNvPr id="4" name="Rectangle 1">
            <a:extLst>
              <a:ext uri="{FF2B5EF4-FFF2-40B4-BE49-F238E27FC236}">
                <a16:creationId xmlns:a16="http://schemas.microsoft.com/office/drawing/2014/main" id="{747E8F83-D881-A1AF-9F67-648DCFC62513}"/>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inter-bold"/>
              </a:rPr>
              <a:t>Example:</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Suppose we have a list of items according to the following Position: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333333"/>
                </a:solidFill>
                <a:effectLst/>
                <a:latin typeface="inter-regular"/>
              </a:rPr>
            </a:br>
            <a:endParaRPr kumimoji="0" lang="en-US" altLang="en-US" sz="12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98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F785-A558-DB8D-EEAB-C0DA977ECCD5}"/>
              </a:ext>
            </a:extLst>
          </p:cNvPr>
          <p:cNvSpPr>
            <a:spLocks noGrp="1"/>
          </p:cNvSpPr>
          <p:nvPr>
            <p:ph type="title"/>
          </p:nvPr>
        </p:nvSpPr>
        <p:spPr/>
        <p:txBody>
          <a:bodyPr/>
          <a:lstStyle/>
          <a:p>
            <a:r>
              <a:rPr kumimoji="0" lang="en-US" altLang="en-US" sz="3200" b="1" i="0" u="none" strike="noStrike" cap="none" normalizeH="0" baseline="0" dirty="0">
                <a:ln>
                  <a:noFill/>
                </a:ln>
                <a:solidFill>
                  <a:srgbClr val="273239"/>
                </a:solidFill>
                <a:effectLst/>
                <a:latin typeface="Nunito" pitchFamily="2" charset="0"/>
              </a:rPr>
              <a:t>What is a Full Binary Tree?</a:t>
            </a:r>
            <a:br>
              <a:rPr kumimoji="0" lang="en-US" altLang="en-US" sz="3200" b="1" i="0" u="none" strike="noStrike" cap="none" normalizeH="0" baseline="0" dirty="0">
                <a:ln>
                  <a:noFill/>
                </a:ln>
                <a:solidFill>
                  <a:srgbClr val="273239"/>
                </a:solidFill>
                <a:effectLst/>
                <a:latin typeface="Nunito" pitchFamily="2" charset="0"/>
              </a:rPr>
            </a:br>
            <a:endParaRPr lang="en-IN" dirty="0"/>
          </a:p>
        </p:txBody>
      </p:sp>
      <p:sp>
        <p:nvSpPr>
          <p:cNvPr id="6" name="Content Placeholder 5">
            <a:extLst>
              <a:ext uri="{FF2B5EF4-FFF2-40B4-BE49-F238E27FC236}">
                <a16:creationId xmlns:a16="http://schemas.microsoft.com/office/drawing/2014/main" id="{52217D6B-8C37-EF91-A84A-126F57040773}"/>
              </a:ext>
            </a:extLst>
          </p:cNvPr>
          <p:cNvSpPr>
            <a:spLocks noGrp="1"/>
          </p:cNvSpPr>
          <p:nvPr>
            <p:ph idx="1"/>
          </p:nvPr>
        </p:nvSpPr>
        <p:spPr/>
        <p:txBody>
          <a:bodyPr/>
          <a:lstStyle/>
          <a:p>
            <a:r>
              <a:rPr kumimoji="0" lang="en-US" altLang="en-US" sz="2000" b="0" i="0" u="none" strike="noStrike" cap="none" normalizeH="0" baseline="0" dirty="0">
                <a:ln>
                  <a:noFill/>
                </a:ln>
                <a:solidFill>
                  <a:schemeClr val="tx1"/>
                </a:solidFill>
                <a:effectLst/>
              </a:rPr>
              <a:t>A full binary tree is a binary tree with either zero or two child nodes for each node. </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10" name="Picture 9">
            <a:extLst>
              <a:ext uri="{FF2B5EF4-FFF2-40B4-BE49-F238E27FC236}">
                <a16:creationId xmlns:a16="http://schemas.microsoft.com/office/drawing/2014/main" id="{AA503651-EA57-D1B6-724B-863C483CDFFF}"/>
              </a:ext>
            </a:extLst>
          </p:cNvPr>
          <p:cNvPicPr>
            <a:picLocks noChangeAspect="1"/>
          </p:cNvPicPr>
          <p:nvPr/>
        </p:nvPicPr>
        <p:blipFill>
          <a:blip r:embed="rId2"/>
          <a:stretch>
            <a:fillRect/>
          </a:stretch>
        </p:blipFill>
        <p:spPr>
          <a:xfrm>
            <a:off x="2094941" y="2907102"/>
            <a:ext cx="8002117" cy="2708190"/>
          </a:xfrm>
          <a:prstGeom prst="rect">
            <a:avLst/>
          </a:prstGeom>
        </p:spPr>
      </p:pic>
    </p:spTree>
    <p:extLst>
      <p:ext uri="{BB962C8B-B14F-4D97-AF65-F5344CB8AC3E}">
        <p14:creationId xmlns:p14="http://schemas.microsoft.com/office/powerpoint/2010/main" val="92868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A9EFC6-F3E5-C6D2-0184-C0783A20155C}"/>
              </a:ext>
            </a:extLst>
          </p:cNvPr>
          <p:cNvPicPr>
            <a:picLocks noGrp="1" noChangeAspect="1"/>
          </p:cNvPicPr>
          <p:nvPr>
            <p:ph idx="1"/>
          </p:nvPr>
        </p:nvPicPr>
        <p:blipFill>
          <a:blip r:embed="rId2"/>
          <a:stretch>
            <a:fillRect/>
          </a:stretch>
        </p:blipFill>
        <p:spPr>
          <a:xfrm>
            <a:off x="966157" y="138023"/>
            <a:ext cx="10023895" cy="5327740"/>
          </a:xfrm>
        </p:spPr>
      </p:pic>
    </p:spTree>
    <p:extLst>
      <p:ext uri="{BB962C8B-B14F-4D97-AF65-F5344CB8AC3E}">
        <p14:creationId xmlns:p14="http://schemas.microsoft.com/office/powerpoint/2010/main" val="95413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1C293B-5DE6-9C07-70C4-2B9258BBB95B}"/>
              </a:ext>
            </a:extLst>
          </p:cNvPr>
          <p:cNvPicPr>
            <a:picLocks noGrp="1" noChangeAspect="1"/>
          </p:cNvPicPr>
          <p:nvPr>
            <p:ph idx="1"/>
          </p:nvPr>
        </p:nvPicPr>
        <p:blipFill>
          <a:blip r:embed="rId2"/>
          <a:stretch>
            <a:fillRect/>
          </a:stretch>
        </p:blipFill>
        <p:spPr>
          <a:xfrm>
            <a:off x="508958" y="258792"/>
            <a:ext cx="11059065" cy="5206971"/>
          </a:xfrm>
        </p:spPr>
      </p:pic>
    </p:spTree>
    <p:extLst>
      <p:ext uri="{BB962C8B-B14F-4D97-AF65-F5344CB8AC3E}">
        <p14:creationId xmlns:p14="http://schemas.microsoft.com/office/powerpoint/2010/main" val="123461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C9DC-28D7-5665-E0F2-5CF821087DB6}"/>
              </a:ext>
            </a:extLst>
          </p:cNvPr>
          <p:cNvSpPr>
            <a:spLocks noGrp="1"/>
          </p:cNvSpPr>
          <p:nvPr>
            <p:ph type="title"/>
          </p:nvPr>
        </p:nvSpPr>
        <p:spPr/>
        <p:txBody>
          <a:bodyPr/>
          <a:lstStyle/>
          <a:p>
            <a:r>
              <a:rPr lang="en-IN" dirty="0"/>
              <a:t>Lower Bound Theory </a:t>
            </a:r>
          </a:p>
        </p:txBody>
      </p:sp>
      <p:sp>
        <p:nvSpPr>
          <p:cNvPr id="3" name="Content Placeholder 2">
            <a:extLst>
              <a:ext uri="{FF2B5EF4-FFF2-40B4-BE49-F238E27FC236}">
                <a16:creationId xmlns:a16="http://schemas.microsoft.com/office/drawing/2014/main" id="{1B1D7CC8-7403-D5E0-BA54-B9F9EA32B565}"/>
              </a:ext>
            </a:extLst>
          </p:cNvPr>
          <p:cNvSpPr>
            <a:spLocks noGrp="1"/>
          </p:cNvSpPr>
          <p:nvPr>
            <p:ph idx="1"/>
          </p:nvPr>
        </p:nvSpPr>
        <p:spPr/>
        <p:txBody>
          <a:bodyPr>
            <a:normAutofit fontScale="92500" lnSpcReduction="20000"/>
          </a:bodyPr>
          <a:lstStyle/>
          <a:p>
            <a:pPr marL="0" indent="0">
              <a:buNone/>
            </a:pPr>
            <a:r>
              <a:rPr lang="en-US" b="0" i="0" dirty="0">
                <a:solidFill>
                  <a:srgbClr val="333333"/>
                </a:solidFill>
                <a:effectLst/>
                <a:latin typeface="inter-regular"/>
              </a:rPr>
              <a:t>Lower Bound Theory Concept is based upon the calculation of minimum time or minimum number of comparisons  that is required to execute an algorithm is known as a lower bound theory or Base Bound Theory.</a:t>
            </a:r>
          </a:p>
          <a:p>
            <a:pPr marL="0" indent="0">
              <a:buNone/>
            </a:pPr>
            <a:r>
              <a:rPr lang="en-US" sz="2000" b="1" i="0" dirty="0">
                <a:solidFill>
                  <a:srgbClr val="333333"/>
                </a:solidFill>
                <a:effectLst/>
                <a:latin typeface="inter-bold"/>
              </a:rPr>
              <a:t>Concept/Aim:</a:t>
            </a:r>
            <a:r>
              <a:rPr lang="en-US" sz="2000" b="0" i="0" dirty="0">
                <a:solidFill>
                  <a:srgbClr val="333333"/>
                </a:solidFill>
                <a:effectLst/>
                <a:latin typeface="inter-regular"/>
              </a:rPr>
              <a:t> The main aim is to calculate a minimum number of comparisons required to execute an algorithm</a:t>
            </a:r>
            <a:endParaRPr lang="en-US" b="0" i="0" dirty="0">
              <a:solidFill>
                <a:srgbClr val="0D0D0D"/>
              </a:solidFill>
              <a:effectLst/>
              <a:latin typeface="Söhne"/>
            </a:endParaRPr>
          </a:p>
          <a:p>
            <a:pPr marL="0" indent="0">
              <a:buNone/>
            </a:pPr>
            <a:endParaRPr lang="en-US" dirty="0">
              <a:solidFill>
                <a:srgbClr val="0D0D0D"/>
              </a:solidFill>
              <a:latin typeface="Söhne"/>
            </a:endParaRPr>
          </a:p>
          <a:p>
            <a:pPr marL="0" indent="0">
              <a:buNone/>
            </a:pPr>
            <a:r>
              <a:rPr lang="en-US" b="1" dirty="0">
                <a:solidFill>
                  <a:srgbClr val="0F0F0F"/>
                </a:solidFill>
                <a:highlight>
                  <a:srgbClr val="FFFF00"/>
                </a:highlight>
                <a:latin typeface="Roboto" panose="02000000000000000000" pitchFamily="2" charset="0"/>
              </a:rPr>
              <a:t>LINK (more detail): </a:t>
            </a:r>
            <a:r>
              <a:rPr lang="en-US" b="1" i="0" dirty="0">
                <a:solidFill>
                  <a:srgbClr val="0F0F0F"/>
                </a:solidFill>
                <a:effectLst/>
                <a:highlight>
                  <a:srgbClr val="FFFF00"/>
                </a:highlight>
                <a:latin typeface="Roboto" panose="02000000000000000000" pitchFamily="2" charset="0"/>
              </a:rPr>
              <a:t>Lower bound theory and introduction to parallel algorithm by Prof. </a:t>
            </a:r>
            <a:r>
              <a:rPr lang="en-US" b="1" i="0" dirty="0" err="1">
                <a:solidFill>
                  <a:srgbClr val="0F0F0F"/>
                </a:solidFill>
                <a:effectLst/>
                <a:highlight>
                  <a:srgbClr val="FFFF00"/>
                </a:highlight>
                <a:latin typeface="Roboto" panose="02000000000000000000" pitchFamily="2" charset="0"/>
              </a:rPr>
              <a:t>Abhigyan</a:t>
            </a:r>
            <a:r>
              <a:rPr lang="en-US" b="1" i="0" dirty="0">
                <a:solidFill>
                  <a:srgbClr val="0F0F0F"/>
                </a:solidFill>
                <a:effectLst/>
                <a:highlight>
                  <a:srgbClr val="FFFF00"/>
                </a:highlight>
                <a:latin typeface="Roboto" panose="02000000000000000000" pitchFamily="2" charset="0"/>
              </a:rPr>
              <a:t>  / </a:t>
            </a:r>
            <a:r>
              <a:rPr lang="en-US" b="1" i="0" dirty="0">
                <a:solidFill>
                  <a:srgbClr val="0F0F0F"/>
                </a:solidFill>
                <a:effectLst/>
                <a:highlight>
                  <a:srgbClr val="FF0000"/>
                </a:highlight>
                <a:latin typeface="Roboto" panose="02000000000000000000" pitchFamily="2" charset="0"/>
              </a:rPr>
              <a:t>notations lower bound and upper bound</a:t>
            </a:r>
          </a:p>
          <a:p>
            <a:pPr marL="0" indent="0">
              <a:buNone/>
            </a:pPr>
            <a:r>
              <a:rPr lang="en-US" dirty="0">
                <a:highlight>
                  <a:srgbClr val="00FF00"/>
                </a:highlight>
                <a:hlinkClick r:id="rId2"/>
              </a:rPr>
              <a:t>DAA Lower bound Theory - </a:t>
            </a:r>
            <a:r>
              <a:rPr lang="en-US" dirty="0" err="1">
                <a:highlight>
                  <a:srgbClr val="00FF00"/>
                </a:highlight>
                <a:hlinkClick r:id="rId2"/>
              </a:rPr>
              <a:t>javatpoint</a:t>
            </a:r>
            <a:endParaRPr lang="en-US" b="1" i="0" dirty="0">
              <a:solidFill>
                <a:srgbClr val="0F0F0F"/>
              </a:solidFill>
              <a:effectLst/>
              <a:highlight>
                <a:srgbClr val="00FF00"/>
              </a:highligh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3996597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D41D-2749-A0F2-3754-B7DB43EADD80}"/>
              </a:ext>
            </a:extLst>
          </p:cNvPr>
          <p:cNvSpPr>
            <a:spLocks noGrp="1"/>
          </p:cNvSpPr>
          <p:nvPr>
            <p:ph type="title"/>
          </p:nvPr>
        </p:nvSpPr>
        <p:spPr/>
        <p:txBody>
          <a:bodyPr/>
          <a:lstStyle/>
          <a:p>
            <a:r>
              <a:rPr lang="en-US" sz="3200" dirty="0"/>
              <a:t>Techniques for algebraic problem  </a:t>
            </a:r>
            <a:br>
              <a:rPr lang="en-US" sz="3200" dirty="0"/>
            </a:br>
            <a:endParaRPr lang="en-IN" dirty="0"/>
          </a:p>
        </p:txBody>
      </p:sp>
      <p:pic>
        <p:nvPicPr>
          <p:cNvPr id="5" name="Content Placeholder 4">
            <a:extLst>
              <a:ext uri="{FF2B5EF4-FFF2-40B4-BE49-F238E27FC236}">
                <a16:creationId xmlns:a16="http://schemas.microsoft.com/office/drawing/2014/main" id="{CB0410E9-D8D0-549E-D768-A6DA758F62F3}"/>
              </a:ext>
            </a:extLst>
          </p:cNvPr>
          <p:cNvPicPr>
            <a:picLocks noGrp="1" noChangeAspect="1"/>
          </p:cNvPicPr>
          <p:nvPr>
            <p:ph idx="1"/>
          </p:nvPr>
        </p:nvPicPr>
        <p:blipFill>
          <a:blip r:embed="rId2"/>
          <a:stretch>
            <a:fillRect/>
          </a:stretch>
        </p:blipFill>
        <p:spPr>
          <a:xfrm>
            <a:off x="2527538" y="2424021"/>
            <a:ext cx="6219645" cy="2343001"/>
          </a:xfrm>
        </p:spPr>
      </p:pic>
    </p:spTree>
    <p:extLst>
      <p:ext uri="{BB962C8B-B14F-4D97-AF65-F5344CB8AC3E}">
        <p14:creationId xmlns:p14="http://schemas.microsoft.com/office/powerpoint/2010/main" val="344348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3660-B60D-0814-5F0F-7C3331438099}"/>
              </a:ext>
            </a:extLst>
          </p:cNvPr>
          <p:cNvSpPr>
            <a:spLocks noGrp="1"/>
          </p:cNvSpPr>
          <p:nvPr>
            <p:ph type="title"/>
          </p:nvPr>
        </p:nvSpPr>
        <p:spPr/>
        <p:txBody>
          <a:bodyPr/>
          <a:lstStyle/>
          <a:p>
            <a:r>
              <a:rPr lang="en-US" dirty="0"/>
              <a:t>FOR MORE DETAIL</a:t>
            </a:r>
            <a:endParaRPr lang="en-IN" dirty="0"/>
          </a:p>
        </p:txBody>
      </p:sp>
      <p:sp>
        <p:nvSpPr>
          <p:cNvPr id="3" name="Content Placeholder 2">
            <a:extLst>
              <a:ext uri="{FF2B5EF4-FFF2-40B4-BE49-F238E27FC236}">
                <a16:creationId xmlns:a16="http://schemas.microsoft.com/office/drawing/2014/main" id="{FA5DE888-DB46-1941-121C-A4009EE4AB28}"/>
              </a:ext>
            </a:extLst>
          </p:cNvPr>
          <p:cNvSpPr>
            <a:spLocks noGrp="1"/>
          </p:cNvSpPr>
          <p:nvPr>
            <p:ph idx="1"/>
          </p:nvPr>
        </p:nvSpPr>
        <p:spPr/>
        <p:txBody>
          <a:bodyPr/>
          <a:lstStyle/>
          <a:p>
            <a:r>
              <a:rPr lang="en-US" dirty="0">
                <a:hlinkClick r:id="rId2"/>
              </a:rPr>
              <a:t>Lower bound theory and introduction to parallel algorithm by Prof. </a:t>
            </a:r>
            <a:r>
              <a:rPr lang="en-US" dirty="0" err="1">
                <a:hlinkClick r:id="rId2"/>
              </a:rPr>
              <a:t>Abhigyan</a:t>
            </a:r>
            <a:r>
              <a:rPr lang="en-US" dirty="0">
                <a:hlinkClick r:id="rId2"/>
              </a:rPr>
              <a:t> (youtube.com)</a:t>
            </a:r>
            <a:endParaRPr lang="en-US" dirty="0"/>
          </a:p>
          <a:p>
            <a:endParaRPr lang="en-US" dirty="0"/>
          </a:p>
          <a:p>
            <a:r>
              <a:rPr lang="en-US" dirty="0">
                <a:hlinkClick r:id="rId3"/>
              </a:rPr>
              <a:t>DAA Lower bound Theory - </a:t>
            </a:r>
            <a:r>
              <a:rPr lang="en-US" dirty="0" err="1">
                <a:hlinkClick r:id="rId3"/>
              </a:rPr>
              <a:t>javatpoint</a:t>
            </a:r>
            <a:endParaRPr lang="en-IN" dirty="0"/>
          </a:p>
        </p:txBody>
      </p:sp>
    </p:spTree>
    <p:extLst>
      <p:ext uri="{BB962C8B-B14F-4D97-AF65-F5344CB8AC3E}">
        <p14:creationId xmlns:p14="http://schemas.microsoft.com/office/powerpoint/2010/main" val="2781966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D648-1D49-EED0-3CFC-4FB7E23F8CFD}"/>
              </a:ext>
            </a:extLst>
          </p:cNvPr>
          <p:cNvSpPr>
            <a:spLocks noGrp="1"/>
          </p:cNvSpPr>
          <p:nvPr>
            <p:ph type="ctrTitle"/>
          </p:nvPr>
        </p:nvSpPr>
        <p:spPr/>
        <p:txBody>
          <a:bodyPr>
            <a:normAutofit fontScale="90000"/>
          </a:bodyPr>
          <a:lstStyle/>
          <a:p>
            <a:r>
              <a:rPr lang="en-US" b="0" i="0" dirty="0">
                <a:solidFill>
                  <a:srgbClr val="000000"/>
                </a:solidFill>
                <a:effectLst/>
                <a:latin typeface="inter-regular"/>
              </a:rPr>
              <a:t>Oracle and adversary argument</a:t>
            </a:r>
            <a:br>
              <a:rPr lang="en-US" b="0" i="0" dirty="0">
                <a:solidFill>
                  <a:srgbClr val="000000"/>
                </a:solidFill>
                <a:effectLst/>
                <a:latin typeface="inter-regular"/>
              </a:rPr>
            </a:br>
            <a:endParaRPr lang="en-IN" dirty="0"/>
          </a:p>
        </p:txBody>
      </p:sp>
      <p:sp>
        <p:nvSpPr>
          <p:cNvPr id="3" name="Subtitle 2">
            <a:extLst>
              <a:ext uri="{FF2B5EF4-FFF2-40B4-BE49-F238E27FC236}">
                <a16:creationId xmlns:a16="http://schemas.microsoft.com/office/drawing/2014/main" id="{DD574F25-E1CB-8636-354C-471025B958F3}"/>
              </a:ext>
            </a:extLst>
          </p:cNvPr>
          <p:cNvSpPr>
            <a:spLocks noGrp="1"/>
          </p:cNvSpPr>
          <p:nvPr>
            <p:ph type="subTitle" idx="1"/>
          </p:nvPr>
        </p:nvSpPr>
        <p:spPr>
          <a:xfrm>
            <a:off x="2417779" y="3531204"/>
            <a:ext cx="9245133" cy="977621"/>
          </a:xfrm>
        </p:spPr>
        <p:txBody>
          <a:bodyPr>
            <a:normAutofit/>
          </a:bodyPr>
          <a:lstStyle/>
          <a:p>
            <a:pPr algn="r"/>
            <a:r>
              <a:rPr lang="en-US" sz="2800" dirty="0"/>
              <a:t>UNIT-5 </a:t>
            </a:r>
            <a:endParaRPr lang="en-IN" sz="2800" dirty="0"/>
          </a:p>
        </p:txBody>
      </p:sp>
    </p:spTree>
    <p:extLst>
      <p:ext uri="{BB962C8B-B14F-4D97-AF65-F5344CB8AC3E}">
        <p14:creationId xmlns:p14="http://schemas.microsoft.com/office/powerpoint/2010/main" val="1615182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93DD-81B0-E87A-DD6D-C6FF82DCEB19}"/>
              </a:ext>
            </a:extLst>
          </p:cNvPr>
          <p:cNvSpPr>
            <a:spLocks noGrp="1"/>
          </p:cNvSpPr>
          <p:nvPr>
            <p:ph type="title"/>
          </p:nvPr>
        </p:nvSpPr>
        <p:spPr/>
        <p:txBody>
          <a:bodyPr>
            <a:normAutofit/>
          </a:bodyPr>
          <a:lstStyle/>
          <a:p>
            <a:endParaRPr lang="en-IN" dirty="0"/>
          </a:p>
        </p:txBody>
      </p:sp>
      <p:sp>
        <p:nvSpPr>
          <p:cNvPr id="3" name="Content Placeholder 2">
            <a:extLst>
              <a:ext uri="{FF2B5EF4-FFF2-40B4-BE49-F238E27FC236}">
                <a16:creationId xmlns:a16="http://schemas.microsoft.com/office/drawing/2014/main" id="{9D0FF6C5-39CA-9A40-D6E4-0A44B03CADB8}"/>
              </a:ext>
            </a:extLst>
          </p:cNvPr>
          <p:cNvSpPr>
            <a:spLocks noGrp="1"/>
          </p:cNvSpPr>
          <p:nvPr>
            <p:ph idx="1"/>
          </p:nvPr>
        </p:nvSpPr>
        <p:spPr/>
        <p:txBody>
          <a:bodyPr/>
          <a:lstStyle/>
          <a:p>
            <a:r>
              <a:rPr lang="en-US" b="0" i="0" dirty="0">
                <a:solidFill>
                  <a:srgbClr val="0D0D0D"/>
                </a:solidFill>
                <a:effectLst/>
                <a:latin typeface="Söhne"/>
              </a:rPr>
              <a:t>In summary, oracles and adversary arguments are complementary techniques used in the analysis of algorithms. Oracles help establish lower bounds by assuming the existence of efficient solutions, while adversary arguments are used to derive upper bounds by considering the worst-case behavior against a strategically chosen opponent. Together, they provide insights into the fundamental limits and capabilities of algorithms.</a:t>
            </a:r>
            <a:endParaRPr lang="en-IN" dirty="0"/>
          </a:p>
        </p:txBody>
      </p:sp>
    </p:spTree>
    <p:extLst>
      <p:ext uri="{BB962C8B-B14F-4D97-AF65-F5344CB8AC3E}">
        <p14:creationId xmlns:p14="http://schemas.microsoft.com/office/powerpoint/2010/main" val="3092122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935B-EB42-5755-67D8-53B0D497217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D64905C-8366-8D81-43DD-BB6C8A30C118}"/>
              </a:ext>
            </a:extLst>
          </p:cNvPr>
          <p:cNvSpPr>
            <a:spLocks noGrp="1"/>
          </p:cNvSpPr>
          <p:nvPr>
            <p:ph idx="1"/>
          </p:nvPr>
        </p:nvSpPr>
        <p:spPr/>
        <p:txBody>
          <a:bodyPr/>
          <a:lstStyle/>
          <a:p>
            <a:pPr>
              <a:buFont typeface="Wingdings" panose="05000000000000000000" pitchFamily="2" charset="2"/>
              <a:buChar char="v"/>
            </a:pPr>
            <a:r>
              <a:rPr lang="en-US" dirty="0">
                <a:hlinkClick r:id="rId2"/>
              </a:rPr>
              <a:t>https://www.youtube.com/watch?v=hz3-YUNf3Y4</a:t>
            </a:r>
            <a:endParaRPr lang="en-US" dirty="0"/>
          </a:p>
          <a:p>
            <a:pPr>
              <a:buFont typeface="Wingdings" panose="05000000000000000000" pitchFamily="2" charset="2"/>
              <a:buChar char="v"/>
            </a:pPr>
            <a:r>
              <a:rPr lang="en-US" dirty="0" err="1"/>
              <a:t>Javatpooint</a:t>
            </a:r>
            <a:endParaRPr lang="en-US" dirty="0"/>
          </a:p>
          <a:p>
            <a:pPr>
              <a:buFont typeface="Wingdings" panose="05000000000000000000" pitchFamily="2" charset="2"/>
              <a:buChar char="v"/>
            </a:pPr>
            <a:r>
              <a:rPr lang="en-US" dirty="0" err="1"/>
              <a:t>Chatgpt</a:t>
            </a:r>
            <a:endParaRPr lang="en-US" dirty="0"/>
          </a:p>
          <a:p>
            <a:pPr marL="0" indent="0">
              <a:buNone/>
            </a:pPr>
            <a:endParaRPr lang="en-IN" dirty="0"/>
          </a:p>
        </p:txBody>
      </p:sp>
    </p:spTree>
    <p:extLst>
      <p:ext uri="{BB962C8B-B14F-4D97-AF65-F5344CB8AC3E}">
        <p14:creationId xmlns:p14="http://schemas.microsoft.com/office/powerpoint/2010/main" val="1756556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9C71-E970-5DE3-EB49-FE67CAF44C36}"/>
              </a:ext>
            </a:extLst>
          </p:cNvPr>
          <p:cNvSpPr>
            <a:spLocks noGrp="1"/>
          </p:cNvSpPr>
          <p:nvPr>
            <p:ph type="title"/>
          </p:nvPr>
        </p:nvSpPr>
        <p:spPr/>
        <p:txBody>
          <a:bodyPr/>
          <a:lstStyle/>
          <a:p>
            <a:r>
              <a:rPr lang="en-US" b="0" i="0" dirty="0">
                <a:solidFill>
                  <a:srgbClr val="0D0D0D"/>
                </a:solidFill>
                <a:effectLst/>
                <a:latin typeface="Söhne"/>
              </a:rPr>
              <a:t>oracle and </a:t>
            </a:r>
            <a:r>
              <a:rPr lang="en-US" b="0" i="0" dirty="0" err="1">
                <a:solidFill>
                  <a:srgbClr val="0D0D0D"/>
                </a:solidFill>
                <a:effectLst/>
                <a:latin typeface="Söhne"/>
              </a:rPr>
              <a:t>adversory</a:t>
            </a:r>
            <a:r>
              <a:rPr lang="en-US" b="0" i="0" dirty="0">
                <a:solidFill>
                  <a:srgbClr val="0D0D0D"/>
                </a:solidFill>
                <a:effectLst/>
                <a:latin typeface="Söhne"/>
              </a:rPr>
              <a:t> Example: (Merging Problem)</a:t>
            </a:r>
            <a:endParaRPr lang="en-IN" dirty="0"/>
          </a:p>
        </p:txBody>
      </p:sp>
      <p:sp>
        <p:nvSpPr>
          <p:cNvPr id="3" name="Content Placeholder 2">
            <a:extLst>
              <a:ext uri="{FF2B5EF4-FFF2-40B4-BE49-F238E27FC236}">
                <a16:creationId xmlns:a16="http://schemas.microsoft.com/office/drawing/2014/main" id="{ACB1FDAD-54FE-8FFF-6AD5-5C6007DC6481}"/>
              </a:ext>
            </a:extLst>
          </p:cNvPr>
          <p:cNvSpPr>
            <a:spLocks noGrp="1"/>
          </p:cNvSpPr>
          <p:nvPr>
            <p:ph idx="1"/>
          </p:nvPr>
        </p:nvSpPr>
        <p:spPr/>
        <p:txBody>
          <a:bodyPr/>
          <a:lstStyle/>
          <a:p>
            <a:pPr algn="just"/>
            <a:r>
              <a:rPr lang="en-US" b="1" i="0" dirty="0">
                <a:solidFill>
                  <a:srgbClr val="333333"/>
                </a:solidFill>
                <a:effectLst/>
                <a:latin typeface="inter-bold"/>
              </a:rPr>
              <a:t>Example: (Merging Problem)</a:t>
            </a:r>
            <a:r>
              <a:rPr lang="en-US" b="0" i="0" dirty="0">
                <a:solidFill>
                  <a:srgbClr val="333333"/>
                </a:solidFill>
                <a:effectLst/>
                <a:latin typeface="inter-regular"/>
              </a:rPr>
              <a:t> given the sets A (1: m) and B (1: n), where the information in A and in B are sorted. Consider lower bounds for algorithms combining these two sets to give an individual sorted set.</a:t>
            </a:r>
          </a:p>
          <a:p>
            <a:pPr algn="just"/>
            <a:r>
              <a:rPr lang="en-US" b="0" i="0" dirty="0">
                <a:solidFill>
                  <a:srgbClr val="333333"/>
                </a:solidFill>
                <a:effectLst/>
                <a:latin typeface="inter-regular"/>
              </a:rPr>
              <a:t>Consider that all of the </a:t>
            </a:r>
            <a:r>
              <a:rPr lang="en-US" b="0" i="0" dirty="0" err="1">
                <a:solidFill>
                  <a:srgbClr val="333333"/>
                </a:solidFill>
                <a:effectLst/>
                <a:latin typeface="inter-regular"/>
              </a:rPr>
              <a:t>m+n</a:t>
            </a:r>
            <a:r>
              <a:rPr lang="en-US" b="0" i="0" dirty="0">
                <a:solidFill>
                  <a:srgbClr val="333333"/>
                </a:solidFill>
                <a:effectLst/>
                <a:latin typeface="inter-regular"/>
              </a:rPr>
              <a:t> elements are specific and A (1) &lt; A (2) &lt; ....&lt; A (m) and B (1) &lt; B (2) &lt; ....&lt; B (n).</a:t>
            </a:r>
          </a:p>
          <a:p>
            <a:endParaRPr lang="en-IN" dirty="0"/>
          </a:p>
        </p:txBody>
      </p:sp>
    </p:spTree>
    <p:extLst>
      <p:ext uri="{BB962C8B-B14F-4D97-AF65-F5344CB8AC3E}">
        <p14:creationId xmlns:p14="http://schemas.microsoft.com/office/powerpoint/2010/main" val="3122931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3714-0E69-9C92-7A2D-3C7EAAA62C55}"/>
              </a:ext>
            </a:extLst>
          </p:cNvPr>
          <p:cNvSpPr>
            <a:spLocks noGrp="1"/>
          </p:cNvSpPr>
          <p:nvPr>
            <p:ph type="title"/>
          </p:nvPr>
        </p:nvSpPr>
        <p:spPr/>
        <p:txBody>
          <a:bodyPr>
            <a:normAutofit/>
          </a:bodyPr>
          <a:lstStyle/>
          <a:p>
            <a:r>
              <a:rPr lang="en-US" sz="2800" dirty="0"/>
              <a:t>Solution acc to oracle &amp; advisory approach</a:t>
            </a:r>
            <a:endParaRPr lang="en-IN" sz="2800" dirty="0"/>
          </a:p>
        </p:txBody>
      </p:sp>
      <p:sp>
        <p:nvSpPr>
          <p:cNvPr id="3" name="Content Placeholder 2">
            <a:extLst>
              <a:ext uri="{FF2B5EF4-FFF2-40B4-BE49-F238E27FC236}">
                <a16:creationId xmlns:a16="http://schemas.microsoft.com/office/drawing/2014/main" id="{2A1D2327-86C6-EB27-AEA2-E46A8E66B5D1}"/>
              </a:ext>
            </a:extLst>
          </p:cNvPr>
          <p:cNvSpPr>
            <a:spLocks noGrp="1"/>
          </p:cNvSpPr>
          <p:nvPr>
            <p:ph idx="1"/>
          </p:nvPr>
        </p:nvSpPr>
        <p:spPr/>
        <p:txBody>
          <a:bodyPr/>
          <a:lstStyle/>
          <a:p>
            <a:pPr algn="l"/>
            <a:r>
              <a:rPr lang="en-US" b="0" i="0" dirty="0">
                <a:solidFill>
                  <a:srgbClr val="0D0D0D"/>
                </a:solidFill>
                <a:effectLst/>
                <a:latin typeface="Söhne"/>
              </a:rPr>
              <a:t>Let's break down the problem of merging two sorted sets </a:t>
            </a:r>
            <a:r>
              <a:rPr lang="en-US" b="0" i="1" dirty="0">
                <a:solidFill>
                  <a:srgbClr val="0D0D0D"/>
                </a:solidFill>
                <a:effectLst/>
                <a:latin typeface="KaTeX_Math"/>
              </a:rPr>
              <a:t>A</a:t>
            </a:r>
            <a:r>
              <a:rPr lang="en-US" b="0" i="0" dirty="0">
                <a:solidFill>
                  <a:srgbClr val="0D0D0D"/>
                </a:solidFill>
                <a:effectLst/>
                <a:latin typeface="Söhne"/>
              </a:rPr>
              <a:t> and </a:t>
            </a:r>
            <a:r>
              <a:rPr lang="en-US" b="0" i="1" dirty="0">
                <a:solidFill>
                  <a:srgbClr val="0D0D0D"/>
                </a:solidFill>
                <a:effectLst/>
                <a:latin typeface="KaTeX_Math"/>
              </a:rPr>
              <a:t>B</a:t>
            </a:r>
            <a:r>
              <a:rPr lang="en-US" b="0" i="0" dirty="0">
                <a:solidFill>
                  <a:srgbClr val="0D0D0D"/>
                </a:solidFill>
                <a:effectLst/>
                <a:latin typeface="Söhne"/>
              </a:rPr>
              <a:t> into a single sorted set using an oracle and adversary argument. We'll consider both upper and lower bounds on the number of comparisons required by any comparison-based merging algorithm.</a:t>
            </a:r>
          </a:p>
          <a:p>
            <a:pPr algn="l"/>
            <a:r>
              <a:rPr lang="en-US" b="0" i="0" dirty="0">
                <a:solidFill>
                  <a:srgbClr val="0D0D0D"/>
                </a:solidFill>
                <a:effectLst/>
                <a:latin typeface="Söhne"/>
              </a:rPr>
              <a:t>Given two sorted sets </a:t>
            </a:r>
            <a:r>
              <a:rPr lang="en-US" b="0" i="1" dirty="0">
                <a:solidFill>
                  <a:srgbClr val="0D0D0D"/>
                </a:solidFill>
                <a:effectLst/>
                <a:latin typeface="KaTeX_Math"/>
              </a:rPr>
              <a:t>A</a:t>
            </a:r>
            <a:r>
              <a:rPr lang="en-US" b="0" i="0" dirty="0">
                <a:solidFill>
                  <a:srgbClr val="0D0D0D"/>
                </a:solidFill>
                <a:effectLst/>
                <a:latin typeface="Söhne"/>
              </a:rPr>
              <a:t> and </a:t>
            </a:r>
            <a:r>
              <a:rPr lang="en-US" b="0" i="1" dirty="0">
                <a:solidFill>
                  <a:srgbClr val="0D0D0D"/>
                </a:solidFill>
                <a:effectLst/>
                <a:latin typeface="KaTeX_Math"/>
              </a:rPr>
              <a:t>B</a:t>
            </a:r>
            <a:r>
              <a:rPr lang="en-US" b="0" i="0" dirty="0">
                <a:solidFill>
                  <a:srgbClr val="0D0D0D"/>
                </a:solidFill>
                <a:effectLst/>
                <a:latin typeface="Söhne"/>
              </a:rPr>
              <a:t>, each with </a:t>
            </a:r>
            <a:r>
              <a:rPr lang="en-US" b="0" i="1" dirty="0">
                <a:solidFill>
                  <a:srgbClr val="0D0D0D"/>
                </a:solidFill>
                <a:effectLst/>
                <a:latin typeface="KaTeX_Math"/>
              </a:rPr>
              <a:t>m</a:t>
            </a:r>
            <a:r>
              <a:rPr lang="en-US" b="0" i="0" dirty="0">
                <a:solidFill>
                  <a:srgbClr val="0D0D0D"/>
                </a:solidFill>
                <a:effectLst/>
                <a:latin typeface="Söhne"/>
              </a:rPr>
              <a:t> and </a:t>
            </a:r>
            <a:r>
              <a:rPr lang="en-US" b="0" i="1" dirty="0">
                <a:solidFill>
                  <a:srgbClr val="0D0D0D"/>
                </a:solidFill>
                <a:effectLst/>
                <a:latin typeface="KaTeX_Math"/>
              </a:rPr>
              <a:t>n</a:t>
            </a:r>
            <a:r>
              <a:rPr lang="en-US" b="0" i="0" dirty="0">
                <a:solidFill>
                  <a:srgbClr val="0D0D0D"/>
                </a:solidFill>
                <a:effectLst/>
                <a:latin typeface="Söhne"/>
              </a:rPr>
              <a:t> elements respectively, the goal is to merge them into a single sorted set.</a:t>
            </a:r>
          </a:p>
          <a:p>
            <a:endParaRPr lang="en-IN" dirty="0"/>
          </a:p>
        </p:txBody>
      </p:sp>
    </p:spTree>
    <p:extLst>
      <p:ext uri="{BB962C8B-B14F-4D97-AF65-F5344CB8AC3E}">
        <p14:creationId xmlns:p14="http://schemas.microsoft.com/office/powerpoint/2010/main" val="1931248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7923-2AFD-E6E1-1C89-5C709665F1C6}"/>
              </a:ext>
            </a:extLst>
          </p:cNvPr>
          <p:cNvSpPr>
            <a:spLocks noGrp="1"/>
          </p:cNvSpPr>
          <p:nvPr>
            <p:ph type="title"/>
          </p:nvPr>
        </p:nvSpPr>
        <p:spPr/>
        <p:txBody>
          <a:bodyPr/>
          <a:lstStyle/>
          <a:p>
            <a:r>
              <a:rPr lang="en-IN" b="1" i="0" dirty="0">
                <a:solidFill>
                  <a:srgbClr val="0D0D0D"/>
                </a:solidFill>
                <a:effectLst/>
                <a:latin typeface="Söhne"/>
              </a:rPr>
              <a:t>Oracle Approach (Lower Bound)</a:t>
            </a:r>
            <a:r>
              <a:rPr lang="en-IN" b="0" i="0" dirty="0">
                <a:solidFill>
                  <a:srgbClr val="0D0D0D"/>
                </a:solidFill>
                <a:effectLst/>
                <a:latin typeface="Söhne"/>
              </a:rPr>
              <a:t>:</a:t>
            </a:r>
            <a:endParaRPr lang="en-IN" dirty="0"/>
          </a:p>
        </p:txBody>
      </p:sp>
      <p:sp>
        <p:nvSpPr>
          <p:cNvPr id="3" name="Content Placeholder 2">
            <a:extLst>
              <a:ext uri="{FF2B5EF4-FFF2-40B4-BE49-F238E27FC236}">
                <a16:creationId xmlns:a16="http://schemas.microsoft.com/office/drawing/2014/main" id="{9F7C8312-C350-28EE-C50D-A1648BF21C2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D0D0D"/>
                </a:solidFill>
                <a:effectLst/>
                <a:latin typeface="Söhne"/>
              </a:rPr>
              <a:t>Assume we have an oracle that instantly tells us the correct position to insert an element into the merged set, given its value and the current state of the merged set.</a:t>
            </a:r>
          </a:p>
          <a:p>
            <a:pPr algn="l">
              <a:buFont typeface="Arial" panose="020B0604020202020204" pitchFamily="34" charset="0"/>
              <a:buChar char="•"/>
            </a:pPr>
            <a:r>
              <a:rPr lang="en-US" b="0" i="0" dirty="0">
                <a:solidFill>
                  <a:srgbClr val="0D0D0D"/>
                </a:solidFill>
                <a:effectLst/>
                <a:latin typeface="Söhne"/>
              </a:rPr>
              <a:t>With this oracle, we can guarantee that we'll need at least</a:t>
            </a:r>
            <a:r>
              <a:rPr lang="en-US" b="0" i="1" dirty="0">
                <a:solidFill>
                  <a:srgbClr val="0D0D0D"/>
                </a:solidFill>
                <a:effectLst/>
                <a:latin typeface="KaTeX_Math"/>
              </a:rPr>
              <a:t>m</a:t>
            </a:r>
            <a:r>
              <a:rPr lang="en-US" b="0" i="0" dirty="0">
                <a:solidFill>
                  <a:srgbClr val="0D0D0D"/>
                </a:solidFill>
                <a:effectLst/>
                <a:latin typeface="KaTeX_Main"/>
              </a:rPr>
              <a:t>+</a:t>
            </a:r>
            <a:r>
              <a:rPr lang="en-US" b="0" i="1" dirty="0">
                <a:solidFill>
                  <a:srgbClr val="0D0D0D"/>
                </a:solidFill>
                <a:effectLst/>
                <a:latin typeface="KaTeX_Math"/>
              </a:rPr>
              <a:t>n</a:t>
            </a:r>
            <a:r>
              <a:rPr lang="en-US" b="0" i="0" dirty="0">
                <a:solidFill>
                  <a:srgbClr val="0D0D0D"/>
                </a:solidFill>
                <a:effectLst/>
                <a:latin typeface="KaTeX_Main"/>
              </a:rPr>
              <a:t>−1</a:t>
            </a:r>
            <a:r>
              <a:rPr lang="en-US" b="0" i="0" dirty="0">
                <a:solidFill>
                  <a:srgbClr val="0D0D0D"/>
                </a:solidFill>
                <a:effectLst/>
                <a:latin typeface="Söhne"/>
              </a:rPr>
              <a:t> comparisons to merge the two sets. This is because each element from </a:t>
            </a:r>
            <a:r>
              <a:rPr lang="en-US" b="0" i="1" dirty="0">
                <a:solidFill>
                  <a:srgbClr val="0D0D0D"/>
                </a:solidFill>
                <a:effectLst/>
                <a:latin typeface="KaTeX_Math"/>
              </a:rPr>
              <a:t>A</a:t>
            </a:r>
            <a:r>
              <a:rPr lang="en-US" b="0" i="0" dirty="0">
                <a:solidFill>
                  <a:srgbClr val="0D0D0D"/>
                </a:solidFill>
                <a:effectLst/>
                <a:latin typeface="Söhne"/>
              </a:rPr>
              <a:t> or </a:t>
            </a:r>
            <a:r>
              <a:rPr lang="en-US" b="0" i="1" dirty="0">
                <a:solidFill>
                  <a:srgbClr val="0D0D0D"/>
                </a:solidFill>
                <a:effectLst/>
                <a:latin typeface="KaTeX_Math"/>
              </a:rPr>
              <a:t>B</a:t>
            </a:r>
            <a:r>
              <a:rPr lang="en-US" b="0" i="0" dirty="0">
                <a:solidFill>
                  <a:srgbClr val="0D0D0D"/>
                </a:solidFill>
                <a:effectLst/>
                <a:latin typeface="Söhne"/>
              </a:rPr>
              <a:t> needs to be compared at least once with another element from the other set.</a:t>
            </a:r>
          </a:p>
          <a:p>
            <a:pPr algn="l">
              <a:buFont typeface="Arial" panose="020B0604020202020204" pitchFamily="34" charset="0"/>
              <a:buChar char="•"/>
            </a:pPr>
            <a:r>
              <a:rPr lang="en-US" b="0" i="0" dirty="0">
                <a:solidFill>
                  <a:srgbClr val="0D0D0D"/>
                </a:solidFill>
                <a:effectLst/>
                <a:latin typeface="Söhne"/>
              </a:rPr>
              <a:t>For example, if </a:t>
            </a:r>
            <a:r>
              <a:rPr lang="en-US" b="0" i="1" dirty="0">
                <a:solidFill>
                  <a:srgbClr val="0D0D0D"/>
                </a:solidFill>
                <a:effectLst/>
                <a:latin typeface="KaTeX_Math"/>
              </a:rPr>
              <a:t>A</a:t>
            </a:r>
            <a:r>
              <a:rPr lang="en-US" b="0" i="0" dirty="0">
                <a:solidFill>
                  <a:srgbClr val="0D0D0D"/>
                </a:solidFill>
                <a:effectLst/>
                <a:latin typeface="Söhne"/>
              </a:rPr>
              <a:t> has </a:t>
            </a:r>
            <a:r>
              <a:rPr lang="en-US" b="0" i="1" dirty="0">
                <a:solidFill>
                  <a:srgbClr val="0D0D0D"/>
                </a:solidFill>
                <a:effectLst/>
                <a:latin typeface="KaTeX_Math"/>
              </a:rPr>
              <a:t>m</a:t>
            </a:r>
            <a:r>
              <a:rPr lang="en-US" b="0" i="0" dirty="0">
                <a:solidFill>
                  <a:srgbClr val="0D0D0D"/>
                </a:solidFill>
                <a:effectLst/>
                <a:latin typeface="Söhne"/>
              </a:rPr>
              <a:t> elements and </a:t>
            </a:r>
            <a:r>
              <a:rPr lang="en-US" b="0" i="1" dirty="0">
                <a:solidFill>
                  <a:srgbClr val="0D0D0D"/>
                </a:solidFill>
                <a:effectLst/>
                <a:latin typeface="KaTeX_Math"/>
              </a:rPr>
              <a:t>B</a:t>
            </a:r>
            <a:r>
              <a:rPr lang="en-US" b="0" i="0" dirty="0">
                <a:solidFill>
                  <a:srgbClr val="0D0D0D"/>
                </a:solidFill>
                <a:effectLst/>
                <a:latin typeface="Söhne"/>
              </a:rPr>
              <a:t> has </a:t>
            </a:r>
            <a:r>
              <a:rPr lang="en-US" b="0" i="1" dirty="0">
                <a:solidFill>
                  <a:srgbClr val="0D0D0D"/>
                </a:solidFill>
                <a:effectLst/>
                <a:latin typeface="KaTeX_Math"/>
              </a:rPr>
              <a:t>n</a:t>
            </a:r>
            <a:r>
              <a:rPr lang="en-US" b="0" i="0" dirty="0">
                <a:solidFill>
                  <a:srgbClr val="0D0D0D"/>
                </a:solidFill>
                <a:effectLst/>
                <a:latin typeface="Söhne"/>
              </a:rPr>
              <a:t> elements, then there are </a:t>
            </a:r>
            <a:r>
              <a:rPr lang="en-US" b="0" i="1" dirty="0">
                <a:solidFill>
                  <a:srgbClr val="0D0D0D"/>
                </a:solidFill>
                <a:effectLst/>
                <a:latin typeface="KaTeX_Math"/>
              </a:rPr>
              <a:t>m</a:t>
            </a:r>
            <a:r>
              <a:rPr lang="en-US" b="0" i="0" dirty="0">
                <a:solidFill>
                  <a:srgbClr val="0D0D0D"/>
                </a:solidFill>
                <a:effectLst/>
                <a:latin typeface="KaTeX_Main"/>
              </a:rPr>
              <a:t>+</a:t>
            </a:r>
            <a:r>
              <a:rPr lang="en-US" b="0" i="1" dirty="0">
                <a:solidFill>
                  <a:srgbClr val="0D0D0D"/>
                </a:solidFill>
                <a:effectLst/>
                <a:latin typeface="KaTeX_Math"/>
              </a:rPr>
              <a:t>n</a:t>
            </a:r>
            <a:r>
              <a:rPr lang="en-US" b="0" i="0" dirty="0">
                <a:solidFill>
                  <a:srgbClr val="0D0D0D"/>
                </a:solidFill>
                <a:effectLst/>
                <a:latin typeface="KaTeX_Main"/>
              </a:rPr>
              <a:t>−1</a:t>
            </a:r>
            <a:r>
              <a:rPr lang="en-US" b="0" i="0" dirty="0">
                <a:solidFill>
                  <a:srgbClr val="0D0D0D"/>
                </a:solidFill>
                <a:effectLst/>
                <a:latin typeface="Söhne"/>
              </a:rPr>
              <a:t> positions where elements from both sets will be compared.</a:t>
            </a:r>
          </a:p>
          <a:p>
            <a:pPr algn="l">
              <a:buFont typeface="Arial" panose="020B0604020202020204" pitchFamily="34" charset="0"/>
              <a:buChar char="•"/>
            </a:pPr>
            <a:r>
              <a:rPr lang="en-US" b="0" i="0" dirty="0">
                <a:solidFill>
                  <a:srgbClr val="0D0D0D"/>
                </a:solidFill>
                <a:effectLst/>
                <a:latin typeface="Söhne"/>
              </a:rPr>
              <a:t>This lower bound of </a:t>
            </a:r>
            <a:r>
              <a:rPr lang="en-US" b="0" i="1" dirty="0">
                <a:solidFill>
                  <a:srgbClr val="0D0D0D"/>
                </a:solidFill>
                <a:effectLst/>
                <a:latin typeface="KaTeX_Math"/>
              </a:rPr>
              <a:t>m</a:t>
            </a:r>
            <a:r>
              <a:rPr lang="en-US" b="0" i="0" dirty="0">
                <a:solidFill>
                  <a:srgbClr val="0D0D0D"/>
                </a:solidFill>
                <a:effectLst/>
                <a:latin typeface="KaTeX_Main"/>
              </a:rPr>
              <a:t>+</a:t>
            </a:r>
            <a:r>
              <a:rPr lang="en-US" b="0" i="1" dirty="0">
                <a:solidFill>
                  <a:srgbClr val="0D0D0D"/>
                </a:solidFill>
                <a:effectLst/>
                <a:latin typeface="KaTeX_Math"/>
              </a:rPr>
              <a:t>n</a:t>
            </a:r>
            <a:r>
              <a:rPr lang="en-US" b="0" i="0" dirty="0">
                <a:solidFill>
                  <a:srgbClr val="0D0D0D"/>
                </a:solidFill>
                <a:effectLst/>
                <a:latin typeface="KaTeX_Main"/>
              </a:rPr>
              <a:t>−1</a:t>
            </a:r>
            <a:r>
              <a:rPr lang="en-US" b="0" i="0" dirty="0">
                <a:solidFill>
                  <a:srgbClr val="0D0D0D"/>
                </a:solidFill>
                <a:effectLst/>
                <a:latin typeface="Söhne"/>
              </a:rPr>
              <a:t> comparisons is achievable only with the help of the oracle, as it assumes we have perfect knowledge about where each element should be placed.</a:t>
            </a:r>
          </a:p>
          <a:p>
            <a:endParaRPr lang="en-IN" dirty="0"/>
          </a:p>
        </p:txBody>
      </p:sp>
    </p:spTree>
    <p:extLst>
      <p:ext uri="{BB962C8B-B14F-4D97-AF65-F5344CB8AC3E}">
        <p14:creationId xmlns:p14="http://schemas.microsoft.com/office/powerpoint/2010/main" val="3394175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3876-1D81-2685-1D6F-5992D31EF840}"/>
              </a:ext>
            </a:extLst>
          </p:cNvPr>
          <p:cNvSpPr>
            <a:spLocks noGrp="1"/>
          </p:cNvSpPr>
          <p:nvPr>
            <p:ph type="title"/>
          </p:nvPr>
        </p:nvSpPr>
        <p:spPr/>
        <p:txBody>
          <a:bodyPr/>
          <a:lstStyle/>
          <a:p>
            <a:r>
              <a:rPr lang="en-US" dirty="0"/>
              <a:t>EXAMPLE </a:t>
            </a:r>
            <a:endParaRPr lang="en-IN" dirty="0"/>
          </a:p>
        </p:txBody>
      </p:sp>
      <p:sp>
        <p:nvSpPr>
          <p:cNvPr id="3" name="Content Placeholder 2">
            <a:extLst>
              <a:ext uri="{FF2B5EF4-FFF2-40B4-BE49-F238E27FC236}">
                <a16:creationId xmlns:a16="http://schemas.microsoft.com/office/drawing/2014/main" id="{3F5D0B4A-D181-56F3-A988-96AFF65C9EB0}"/>
              </a:ext>
            </a:extLst>
          </p:cNvPr>
          <p:cNvSpPr>
            <a:spLocks noGrp="1"/>
          </p:cNvSpPr>
          <p:nvPr>
            <p:ph idx="1"/>
          </p:nvPr>
        </p:nvSpPr>
        <p:spPr/>
        <p:txBody>
          <a:bodyPr>
            <a:normAutofit fontScale="62500" lnSpcReduction="20000"/>
          </a:bodyPr>
          <a:lstStyle/>
          <a:p>
            <a:pPr marL="0" indent="0">
              <a:buNone/>
            </a:pPr>
            <a:r>
              <a:rPr lang="en-US" sz="3600" dirty="0"/>
              <a:t>LETS A={10 ,20 ,30 ,100 }  , B={5 ,8, 80, 90 }</a:t>
            </a:r>
          </a:p>
          <a:p>
            <a:pPr marL="0" indent="0">
              <a:buNone/>
            </a:pPr>
            <a:endParaRPr lang="en-US" dirty="0"/>
          </a:p>
          <a:p>
            <a:pPr marL="0" indent="0">
              <a:buNone/>
            </a:pPr>
            <a:r>
              <a:rPr lang="en-US" sz="2600" i="1" dirty="0">
                <a:effectLst/>
                <a:latin typeface="Söhne Mono"/>
              </a:rPr>
              <a:t>// Merge elements from A and B into </a:t>
            </a:r>
            <a:r>
              <a:rPr lang="en-US" sz="2600" i="1" dirty="0" err="1">
                <a:effectLst/>
                <a:latin typeface="Söhne Mono"/>
              </a:rPr>
              <a:t>mergedArray</a:t>
            </a:r>
            <a:r>
              <a:rPr lang="en-US" sz="2600" i="1" dirty="0">
                <a:effectLst/>
                <a:latin typeface="Söhne Mono"/>
              </a:rPr>
              <a:t> until one of the arrays is exhausted while (</a:t>
            </a:r>
            <a:r>
              <a:rPr lang="en-US" sz="2600" i="1" dirty="0" err="1">
                <a:effectLst/>
                <a:latin typeface="Söhne Mono"/>
              </a:rPr>
              <a:t>i</a:t>
            </a:r>
            <a:r>
              <a:rPr lang="en-US" sz="2600" i="1" dirty="0">
                <a:effectLst/>
                <a:latin typeface="Söhne Mono"/>
              </a:rPr>
              <a:t> &lt; m &amp;&amp; j &lt; n)</a:t>
            </a:r>
          </a:p>
          <a:p>
            <a:pPr marL="0" indent="0">
              <a:buNone/>
            </a:pPr>
            <a:r>
              <a:rPr lang="en-US" sz="2600" i="1" dirty="0">
                <a:effectLst/>
                <a:latin typeface="Söhne Mono"/>
              </a:rPr>
              <a:t> { if (A[</a:t>
            </a:r>
            <a:r>
              <a:rPr lang="en-US" sz="2600" i="1" dirty="0" err="1">
                <a:effectLst/>
                <a:latin typeface="Söhne Mono"/>
              </a:rPr>
              <a:t>i</a:t>
            </a:r>
            <a:r>
              <a:rPr lang="en-US" sz="2600" i="1" dirty="0">
                <a:effectLst/>
                <a:latin typeface="Söhne Mono"/>
              </a:rPr>
              <a:t>] &lt;= B[j]) </a:t>
            </a:r>
          </a:p>
          <a:p>
            <a:pPr marL="0" indent="0">
              <a:buNone/>
            </a:pPr>
            <a:r>
              <a:rPr lang="en-US" sz="2600" i="1" dirty="0">
                <a:effectLst/>
                <a:latin typeface="Söhne Mono"/>
              </a:rPr>
              <a:t>{ merged[k] = A[</a:t>
            </a:r>
            <a:r>
              <a:rPr lang="en-US" sz="2600" i="1" dirty="0" err="1">
                <a:effectLst/>
                <a:latin typeface="Söhne Mono"/>
              </a:rPr>
              <a:t>i</a:t>
            </a:r>
            <a:r>
              <a:rPr lang="en-US" sz="2600" i="1" dirty="0">
                <a:effectLst/>
                <a:latin typeface="Söhne Mono"/>
              </a:rPr>
              <a:t>]; </a:t>
            </a:r>
            <a:r>
              <a:rPr lang="en-US" sz="2600" i="1" dirty="0" err="1">
                <a:effectLst/>
                <a:latin typeface="Söhne Mono"/>
              </a:rPr>
              <a:t>i</a:t>
            </a:r>
            <a:r>
              <a:rPr lang="en-US" sz="2600" i="1" dirty="0">
                <a:effectLst/>
                <a:latin typeface="Söhne Mono"/>
              </a:rPr>
              <a:t>++; }</a:t>
            </a:r>
          </a:p>
          <a:p>
            <a:pPr marL="0" indent="0">
              <a:buNone/>
            </a:pPr>
            <a:r>
              <a:rPr lang="en-US" sz="2600" i="1" dirty="0">
                <a:effectLst/>
                <a:latin typeface="Söhne Mono"/>
              </a:rPr>
              <a:t> else { merged[k] = B[j]; </a:t>
            </a:r>
            <a:r>
              <a:rPr lang="en-US" sz="2600" i="1" dirty="0" err="1">
                <a:effectLst/>
                <a:latin typeface="Söhne Mono"/>
              </a:rPr>
              <a:t>j++</a:t>
            </a:r>
            <a:r>
              <a:rPr lang="en-US" sz="2600" i="1" dirty="0">
                <a:effectLst/>
                <a:latin typeface="Söhne Mono"/>
              </a:rPr>
              <a:t>; }</a:t>
            </a:r>
          </a:p>
          <a:p>
            <a:pPr marL="0" indent="0">
              <a:buNone/>
            </a:pPr>
            <a:r>
              <a:rPr lang="en-US" sz="2600" i="1" dirty="0">
                <a:effectLst/>
                <a:latin typeface="Söhne Mono"/>
              </a:rPr>
              <a:t> k++; </a:t>
            </a:r>
          </a:p>
          <a:p>
            <a:pPr marL="0" indent="0">
              <a:buNone/>
            </a:pPr>
            <a:r>
              <a:rPr lang="en-US" sz="2600" i="1" dirty="0">
                <a:effectLst/>
                <a:latin typeface="Söhne Mono"/>
              </a:rPr>
              <a:t>}</a:t>
            </a:r>
            <a:endParaRPr lang="en-US" sz="2600" i="1" dirty="0"/>
          </a:p>
          <a:p>
            <a:pPr marL="0" indent="0">
              <a:buNone/>
            </a:pPr>
            <a:endParaRPr lang="en-IN" dirty="0"/>
          </a:p>
        </p:txBody>
      </p:sp>
    </p:spTree>
    <p:extLst>
      <p:ext uri="{BB962C8B-B14F-4D97-AF65-F5344CB8AC3E}">
        <p14:creationId xmlns:p14="http://schemas.microsoft.com/office/powerpoint/2010/main" val="24898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A2AFA6-D43B-D88E-D7C3-8A7C61C90B07}"/>
              </a:ext>
            </a:extLst>
          </p:cNvPr>
          <p:cNvSpPr txBox="1"/>
          <p:nvPr/>
        </p:nvSpPr>
        <p:spPr>
          <a:xfrm>
            <a:off x="498175" y="420484"/>
            <a:ext cx="6103188" cy="6017032"/>
          </a:xfrm>
          <a:prstGeom prst="rect">
            <a:avLst/>
          </a:prstGeom>
          <a:noFill/>
        </p:spPr>
        <p:txBody>
          <a:bodyPr wrap="square">
            <a:spAutoFit/>
          </a:bodyPr>
          <a:lstStyle/>
          <a:p>
            <a:r>
              <a:rPr lang="en-IN" sz="700" dirty="0"/>
              <a:t>#include &lt;iostream&gt;</a:t>
            </a:r>
          </a:p>
          <a:p>
            <a:endParaRPr lang="en-IN" sz="700" dirty="0"/>
          </a:p>
          <a:p>
            <a:r>
              <a:rPr lang="en-IN" sz="700" dirty="0"/>
              <a:t>void </a:t>
            </a:r>
            <a:r>
              <a:rPr lang="en-IN" sz="700" dirty="0" err="1"/>
              <a:t>mergeSortedArrays</a:t>
            </a:r>
            <a:r>
              <a:rPr lang="en-IN" sz="700" dirty="0"/>
              <a:t>(int A[], int m, int B[], int n, int merged[]) {</a:t>
            </a:r>
          </a:p>
          <a:p>
            <a:r>
              <a:rPr lang="en-IN" sz="700" dirty="0"/>
              <a:t>    int </a:t>
            </a:r>
            <a:r>
              <a:rPr lang="en-IN" sz="700" dirty="0" err="1"/>
              <a:t>i</a:t>
            </a:r>
            <a:r>
              <a:rPr lang="en-IN" sz="700" dirty="0"/>
              <a:t> = 0, j = 0, k = 0;</a:t>
            </a:r>
          </a:p>
          <a:p>
            <a:endParaRPr lang="en-IN" sz="700" dirty="0"/>
          </a:p>
          <a:p>
            <a:r>
              <a:rPr lang="en-IN" sz="700" dirty="0"/>
              <a:t>    // Merge elements from A and B into </a:t>
            </a:r>
            <a:r>
              <a:rPr lang="en-IN" sz="700" dirty="0" err="1"/>
              <a:t>mergedArray</a:t>
            </a:r>
            <a:r>
              <a:rPr lang="en-IN" sz="700" dirty="0"/>
              <a:t> until one of the arrays is exhausted</a:t>
            </a:r>
          </a:p>
          <a:p>
            <a:r>
              <a:rPr lang="en-IN" sz="700" dirty="0"/>
              <a:t>    while (</a:t>
            </a:r>
            <a:r>
              <a:rPr lang="en-IN" sz="700" dirty="0" err="1"/>
              <a:t>i</a:t>
            </a:r>
            <a:r>
              <a:rPr lang="en-IN" sz="700" dirty="0"/>
              <a:t> &lt; m &amp;&amp; j &lt; n) {</a:t>
            </a:r>
          </a:p>
          <a:p>
            <a:r>
              <a:rPr lang="en-IN" sz="700" dirty="0"/>
              <a:t>        if (A[</a:t>
            </a:r>
            <a:r>
              <a:rPr lang="en-IN" sz="700" dirty="0" err="1"/>
              <a:t>i</a:t>
            </a:r>
            <a:r>
              <a:rPr lang="en-IN" sz="700" dirty="0"/>
              <a:t>] &lt;= B[j]) {</a:t>
            </a:r>
          </a:p>
          <a:p>
            <a:r>
              <a:rPr lang="en-IN" sz="700" dirty="0"/>
              <a:t>            merged[k] = A[</a:t>
            </a:r>
            <a:r>
              <a:rPr lang="en-IN" sz="700" dirty="0" err="1"/>
              <a:t>i</a:t>
            </a:r>
            <a:r>
              <a:rPr lang="en-IN" sz="700" dirty="0"/>
              <a:t>];</a:t>
            </a:r>
          </a:p>
          <a:p>
            <a:r>
              <a:rPr lang="en-IN" sz="700" dirty="0"/>
              <a:t>            </a:t>
            </a:r>
            <a:r>
              <a:rPr lang="en-IN" sz="700" dirty="0" err="1"/>
              <a:t>i</a:t>
            </a:r>
            <a:r>
              <a:rPr lang="en-IN" sz="700" dirty="0"/>
              <a:t>++;</a:t>
            </a:r>
          </a:p>
          <a:p>
            <a:r>
              <a:rPr lang="en-IN" sz="700" dirty="0"/>
              <a:t>        } else {</a:t>
            </a:r>
          </a:p>
          <a:p>
            <a:r>
              <a:rPr lang="en-IN" sz="700" dirty="0"/>
              <a:t>            merged[k] = B[j];</a:t>
            </a:r>
          </a:p>
          <a:p>
            <a:r>
              <a:rPr lang="en-IN" sz="700" dirty="0"/>
              <a:t>            </a:t>
            </a:r>
            <a:r>
              <a:rPr lang="en-IN" sz="700" dirty="0" err="1"/>
              <a:t>j++</a:t>
            </a:r>
            <a:r>
              <a:rPr lang="en-IN" sz="700" dirty="0"/>
              <a:t>;</a:t>
            </a:r>
          </a:p>
          <a:p>
            <a:r>
              <a:rPr lang="en-IN" sz="700" dirty="0"/>
              <a:t>        }</a:t>
            </a:r>
          </a:p>
          <a:p>
            <a:r>
              <a:rPr lang="en-IN" sz="700" dirty="0"/>
              <a:t>        k++;</a:t>
            </a:r>
          </a:p>
          <a:p>
            <a:r>
              <a:rPr lang="en-IN" sz="700" dirty="0"/>
              <a:t>    }</a:t>
            </a:r>
          </a:p>
          <a:p>
            <a:endParaRPr lang="en-IN" sz="700" dirty="0"/>
          </a:p>
          <a:p>
            <a:r>
              <a:rPr lang="en-IN" sz="700" dirty="0"/>
              <a:t>    // Append remaining elements from A, if any</a:t>
            </a:r>
          </a:p>
          <a:p>
            <a:r>
              <a:rPr lang="en-IN" sz="700" dirty="0"/>
              <a:t>    while (</a:t>
            </a:r>
            <a:r>
              <a:rPr lang="en-IN" sz="700" dirty="0" err="1"/>
              <a:t>i</a:t>
            </a:r>
            <a:r>
              <a:rPr lang="en-IN" sz="700" dirty="0"/>
              <a:t> &lt; m) {</a:t>
            </a:r>
          </a:p>
          <a:p>
            <a:r>
              <a:rPr lang="en-IN" sz="700" dirty="0"/>
              <a:t>        merged[k] = A[</a:t>
            </a:r>
            <a:r>
              <a:rPr lang="en-IN" sz="700" dirty="0" err="1"/>
              <a:t>i</a:t>
            </a:r>
            <a:r>
              <a:rPr lang="en-IN" sz="700" dirty="0"/>
              <a:t>];</a:t>
            </a:r>
          </a:p>
          <a:p>
            <a:r>
              <a:rPr lang="en-IN" sz="700" dirty="0"/>
              <a:t>        </a:t>
            </a:r>
            <a:r>
              <a:rPr lang="en-IN" sz="700" dirty="0" err="1"/>
              <a:t>i</a:t>
            </a:r>
            <a:r>
              <a:rPr lang="en-IN" sz="700" dirty="0"/>
              <a:t>++;</a:t>
            </a:r>
          </a:p>
          <a:p>
            <a:r>
              <a:rPr lang="en-IN" sz="700" dirty="0"/>
              <a:t>        k++;</a:t>
            </a:r>
          </a:p>
          <a:p>
            <a:r>
              <a:rPr lang="en-IN" sz="700" dirty="0"/>
              <a:t>    }</a:t>
            </a:r>
          </a:p>
          <a:p>
            <a:endParaRPr lang="en-IN" sz="700" dirty="0"/>
          </a:p>
          <a:p>
            <a:r>
              <a:rPr lang="en-IN" sz="700" dirty="0"/>
              <a:t>    // Append remaining elements from B, if any</a:t>
            </a:r>
          </a:p>
          <a:p>
            <a:r>
              <a:rPr lang="en-IN" sz="700" dirty="0"/>
              <a:t>    while (j &lt; n) {</a:t>
            </a:r>
          </a:p>
          <a:p>
            <a:r>
              <a:rPr lang="en-IN" sz="700" dirty="0"/>
              <a:t>        merged[k] = B[j];</a:t>
            </a:r>
          </a:p>
          <a:p>
            <a:r>
              <a:rPr lang="en-IN" sz="700" dirty="0"/>
              <a:t>        </a:t>
            </a:r>
            <a:r>
              <a:rPr lang="en-IN" sz="700" dirty="0" err="1"/>
              <a:t>j++</a:t>
            </a:r>
            <a:r>
              <a:rPr lang="en-IN" sz="700" dirty="0"/>
              <a:t>;</a:t>
            </a:r>
          </a:p>
          <a:p>
            <a:r>
              <a:rPr lang="en-IN" sz="700" dirty="0"/>
              <a:t>        k++;</a:t>
            </a:r>
          </a:p>
          <a:p>
            <a:r>
              <a:rPr lang="en-IN" sz="700" dirty="0"/>
              <a:t>    }</a:t>
            </a:r>
          </a:p>
          <a:p>
            <a:r>
              <a:rPr lang="en-IN" sz="700" dirty="0"/>
              <a:t>}</a:t>
            </a:r>
          </a:p>
          <a:p>
            <a:endParaRPr lang="en-IN" sz="700" dirty="0"/>
          </a:p>
          <a:p>
            <a:r>
              <a:rPr lang="en-IN" sz="700" dirty="0"/>
              <a:t>int main() {</a:t>
            </a:r>
          </a:p>
          <a:p>
            <a:r>
              <a:rPr lang="en-IN" sz="700" dirty="0"/>
              <a:t>    // Example arrays A and B (sorted)</a:t>
            </a:r>
          </a:p>
          <a:p>
            <a:r>
              <a:rPr lang="en-IN" sz="700" dirty="0"/>
              <a:t>    int A[] = {1, 3, 5, 7, 9};</a:t>
            </a:r>
          </a:p>
          <a:p>
            <a:r>
              <a:rPr lang="en-IN" sz="700" dirty="0"/>
              <a:t>    int m = </a:t>
            </a:r>
            <a:r>
              <a:rPr lang="en-IN" sz="700" dirty="0" err="1"/>
              <a:t>sizeof</a:t>
            </a:r>
            <a:r>
              <a:rPr lang="en-IN" sz="700" dirty="0"/>
              <a:t>(A) / </a:t>
            </a:r>
            <a:r>
              <a:rPr lang="en-IN" sz="700" dirty="0" err="1"/>
              <a:t>sizeof</a:t>
            </a:r>
            <a:r>
              <a:rPr lang="en-IN" sz="700" dirty="0"/>
              <a:t>(A[0]);</a:t>
            </a:r>
          </a:p>
          <a:p>
            <a:r>
              <a:rPr lang="en-IN" sz="700" dirty="0"/>
              <a:t>    int B[] = {2, 4, 6, 8, 10};</a:t>
            </a:r>
          </a:p>
          <a:p>
            <a:r>
              <a:rPr lang="en-IN" sz="700" dirty="0"/>
              <a:t>    int n = </a:t>
            </a:r>
            <a:r>
              <a:rPr lang="en-IN" sz="700" dirty="0" err="1"/>
              <a:t>sizeof</a:t>
            </a:r>
            <a:r>
              <a:rPr lang="en-IN" sz="700" dirty="0"/>
              <a:t>(B) / </a:t>
            </a:r>
            <a:r>
              <a:rPr lang="en-IN" sz="700" dirty="0" err="1"/>
              <a:t>sizeof</a:t>
            </a:r>
            <a:r>
              <a:rPr lang="en-IN" sz="700" dirty="0"/>
              <a:t>(B[0]);</a:t>
            </a:r>
          </a:p>
          <a:p>
            <a:endParaRPr lang="en-IN" sz="700" dirty="0"/>
          </a:p>
          <a:p>
            <a:r>
              <a:rPr lang="en-IN" sz="700" dirty="0"/>
              <a:t>    // Size of merged array</a:t>
            </a:r>
          </a:p>
          <a:p>
            <a:r>
              <a:rPr lang="en-IN" sz="700" dirty="0"/>
              <a:t>    int </a:t>
            </a:r>
            <a:r>
              <a:rPr lang="en-IN" sz="700" dirty="0" err="1"/>
              <a:t>mergedSize</a:t>
            </a:r>
            <a:r>
              <a:rPr lang="en-IN" sz="700" dirty="0"/>
              <a:t> = m + n;</a:t>
            </a:r>
          </a:p>
          <a:p>
            <a:r>
              <a:rPr lang="en-IN" sz="700" dirty="0"/>
              <a:t>    int merged[</a:t>
            </a:r>
            <a:r>
              <a:rPr lang="en-IN" sz="700" dirty="0" err="1"/>
              <a:t>mergedSize</a:t>
            </a:r>
            <a:r>
              <a:rPr lang="en-IN" sz="700" dirty="0"/>
              <a:t>];</a:t>
            </a:r>
          </a:p>
          <a:p>
            <a:endParaRPr lang="en-IN" sz="700" dirty="0"/>
          </a:p>
          <a:p>
            <a:r>
              <a:rPr lang="en-IN" sz="700" dirty="0"/>
              <a:t>    // Merge the arrays</a:t>
            </a:r>
          </a:p>
          <a:p>
            <a:r>
              <a:rPr lang="en-IN" sz="700" dirty="0"/>
              <a:t>    </a:t>
            </a:r>
            <a:r>
              <a:rPr lang="en-IN" sz="700" dirty="0" err="1"/>
              <a:t>mergeSortedArrays</a:t>
            </a:r>
            <a:r>
              <a:rPr lang="en-IN" sz="700" dirty="0"/>
              <a:t>(A, m, B, n, merged);</a:t>
            </a:r>
          </a:p>
          <a:p>
            <a:endParaRPr lang="en-IN" sz="700" dirty="0"/>
          </a:p>
          <a:p>
            <a:r>
              <a:rPr lang="en-IN" sz="700" dirty="0"/>
              <a:t>    // Print the merged array</a:t>
            </a:r>
          </a:p>
          <a:p>
            <a:r>
              <a:rPr lang="en-IN" sz="700" dirty="0"/>
              <a:t>    std::</a:t>
            </a:r>
            <a:r>
              <a:rPr lang="en-IN" sz="700" dirty="0" err="1"/>
              <a:t>cout</a:t>
            </a:r>
            <a:r>
              <a:rPr lang="en-IN" sz="700" dirty="0"/>
              <a:t> &lt;&lt; "Merged Array: ";</a:t>
            </a:r>
          </a:p>
          <a:p>
            <a:r>
              <a:rPr lang="en-IN" sz="700" dirty="0"/>
              <a:t>    for (int </a:t>
            </a:r>
            <a:r>
              <a:rPr lang="en-IN" sz="700" dirty="0" err="1"/>
              <a:t>i</a:t>
            </a:r>
            <a:r>
              <a:rPr lang="en-IN" sz="700" dirty="0"/>
              <a:t> = 0; </a:t>
            </a:r>
            <a:r>
              <a:rPr lang="en-IN" sz="700" dirty="0" err="1"/>
              <a:t>i</a:t>
            </a:r>
            <a:r>
              <a:rPr lang="en-IN" sz="700" dirty="0"/>
              <a:t> &lt; </a:t>
            </a:r>
            <a:r>
              <a:rPr lang="en-IN" sz="700" dirty="0" err="1"/>
              <a:t>mergedSize</a:t>
            </a:r>
            <a:r>
              <a:rPr lang="en-IN" sz="700" dirty="0"/>
              <a:t>; </a:t>
            </a:r>
            <a:r>
              <a:rPr lang="en-IN" sz="700" dirty="0" err="1"/>
              <a:t>i</a:t>
            </a:r>
            <a:r>
              <a:rPr lang="en-IN" sz="700" dirty="0"/>
              <a:t>++) {</a:t>
            </a:r>
          </a:p>
          <a:p>
            <a:r>
              <a:rPr lang="en-IN" sz="700" dirty="0"/>
              <a:t>        std::</a:t>
            </a:r>
            <a:r>
              <a:rPr lang="en-IN" sz="700" dirty="0" err="1"/>
              <a:t>cout</a:t>
            </a:r>
            <a:r>
              <a:rPr lang="en-IN" sz="700" dirty="0"/>
              <a:t> &lt;&lt; merged[</a:t>
            </a:r>
            <a:r>
              <a:rPr lang="en-IN" sz="700" dirty="0" err="1"/>
              <a:t>i</a:t>
            </a:r>
            <a:r>
              <a:rPr lang="en-IN" sz="700" dirty="0"/>
              <a:t>] &lt;&lt; " ";</a:t>
            </a:r>
          </a:p>
          <a:p>
            <a:r>
              <a:rPr lang="en-IN" sz="700" dirty="0"/>
              <a:t>    }</a:t>
            </a:r>
          </a:p>
          <a:p>
            <a:r>
              <a:rPr lang="en-IN" sz="700" dirty="0"/>
              <a:t>    std::</a:t>
            </a:r>
            <a:r>
              <a:rPr lang="en-IN" sz="700" dirty="0" err="1"/>
              <a:t>cout</a:t>
            </a:r>
            <a:r>
              <a:rPr lang="en-IN" sz="700" dirty="0"/>
              <a:t> &lt;&lt; std::</a:t>
            </a:r>
            <a:r>
              <a:rPr lang="en-IN" sz="700" dirty="0" err="1"/>
              <a:t>endl</a:t>
            </a:r>
            <a:r>
              <a:rPr lang="en-IN" sz="700" dirty="0"/>
              <a:t>;</a:t>
            </a:r>
          </a:p>
          <a:p>
            <a:endParaRPr lang="en-IN" sz="700" dirty="0"/>
          </a:p>
          <a:p>
            <a:r>
              <a:rPr lang="en-IN" sz="700" dirty="0"/>
              <a:t>    return 0;</a:t>
            </a:r>
          </a:p>
          <a:p>
            <a:r>
              <a:rPr lang="en-IN" sz="700" dirty="0"/>
              <a:t>}</a:t>
            </a:r>
          </a:p>
        </p:txBody>
      </p:sp>
    </p:spTree>
    <p:extLst>
      <p:ext uri="{BB962C8B-B14F-4D97-AF65-F5344CB8AC3E}">
        <p14:creationId xmlns:p14="http://schemas.microsoft.com/office/powerpoint/2010/main" val="398122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7382-2292-AEB9-6D45-B931C03F56D9}"/>
              </a:ext>
            </a:extLst>
          </p:cNvPr>
          <p:cNvSpPr>
            <a:spLocks noGrp="1"/>
          </p:cNvSpPr>
          <p:nvPr>
            <p:ph type="title"/>
          </p:nvPr>
        </p:nvSpPr>
        <p:spPr/>
        <p:txBody>
          <a:bodyPr>
            <a:normAutofit/>
          </a:bodyPr>
          <a:lstStyle/>
          <a:p>
            <a:endParaRPr lang="en-IN" dirty="0"/>
          </a:p>
        </p:txBody>
      </p:sp>
      <p:sp>
        <p:nvSpPr>
          <p:cNvPr id="3" name="Content Placeholder 2">
            <a:extLst>
              <a:ext uri="{FF2B5EF4-FFF2-40B4-BE49-F238E27FC236}">
                <a16:creationId xmlns:a16="http://schemas.microsoft.com/office/drawing/2014/main" id="{6218A18D-E640-1CB4-4DC6-A850ED72B959}"/>
              </a:ext>
            </a:extLst>
          </p:cNvPr>
          <p:cNvSpPr>
            <a:spLocks noGrp="1"/>
          </p:cNvSpPr>
          <p:nvPr>
            <p:ph idx="1"/>
          </p:nvPr>
        </p:nvSpPr>
        <p:spPr/>
        <p:txBody>
          <a:bodyPr>
            <a:normAutofit/>
          </a:bodyPr>
          <a:lstStyle/>
          <a:p>
            <a:pPr marL="0" indent="0">
              <a:buNone/>
            </a:pPr>
            <a:r>
              <a:rPr lang="en-US" sz="4400" b="0" i="0" dirty="0">
                <a:solidFill>
                  <a:srgbClr val="333333"/>
                </a:solidFill>
                <a:effectLst/>
                <a:latin typeface="inter-regular"/>
              </a:rPr>
              <a:t>Lower Bound Theory uses a number of methods/techniques to find out the lower bound.</a:t>
            </a:r>
            <a:endParaRPr lang="en-IN" sz="3200" dirty="0"/>
          </a:p>
        </p:txBody>
      </p:sp>
    </p:spTree>
    <p:extLst>
      <p:ext uri="{BB962C8B-B14F-4D97-AF65-F5344CB8AC3E}">
        <p14:creationId xmlns:p14="http://schemas.microsoft.com/office/powerpoint/2010/main" val="818165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9821-1517-4FEA-BC73-DC67B0444D2D}"/>
              </a:ext>
            </a:extLst>
          </p:cNvPr>
          <p:cNvSpPr>
            <a:spLocks noGrp="1"/>
          </p:cNvSpPr>
          <p:nvPr>
            <p:ph type="title"/>
          </p:nvPr>
        </p:nvSpPr>
        <p:spPr/>
        <p:txBody>
          <a:bodyPr/>
          <a:lstStyle/>
          <a:p>
            <a:r>
              <a:rPr lang="en-IN" b="1" i="0" dirty="0">
                <a:solidFill>
                  <a:srgbClr val="0D0D0D"/>
                </a:solidFill>
                <a:effectLst/>
                <a:latin typeface="Söhne"/>
              </a:rPr>
              <a:t>Adversary Argument (Upper Bound)</a:t>
            </a:r>
            <a:r>
              <a:rPr lang="en-IN" b="0" i="0" dirty="0">
                <a:solidFill>
                  <a:srgbClr val="0D0D0D"/>
                </a:solidFill>
                <a:effectLst/>
                <a:latin typeface="Söhne"/>
              </a:rPr>
              <a:t>:</a:t>
            </a:r>
            <a:endParaRPr lang="en-IN" dirty="0"/>
          </a:p>
        </p:txBody>
      </p:sp>
      <p:sp>
        <p:nvSpPr>
          <p:cNvPr id="3" name="Content Placeholder 2">
            <a:extLst>
              <a:ext uri="{FF2B5EF4-FFF2-40B4-BE49-F238E27FC236}">
                <a16:creationId xmlns:a16="http://schemas.microsoft.com/office/drawing/2014/main" id="{A534C903-3DA0-B444-4C41-34C3A1C08695}"/>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0D0D0D"/>
                </a:solidFill>
                <a:effectLst/>
                <a:latin typeface="Söhne"/>
              </a:rPr>
              <a:t>Now, let's consider an adversary that strategically selects elements from sets </a:t>
            </a:r>
            <a:r>
              <a:rPr lang="en-US" b="0" i="1" dirty="0">
                <a:solidFill>
                  <a:srgbClr val="0D0D0D"/>
                </a:solidFill>
                <a:effectLst/>
                <a:latin typeface="KaTeX_Math"/>
              </a:rPr>
              <a:t>A</a:t>
            </a:r>
            <a:r>
              <a:rPr lang="en-US" b="0" i="0" dirty="0">
                <a:solidFill>
                  <a:srgbClr val="0D0D0D"/>
                </a:solidFill>
                <a:effectLst/>
                <a:latin typeface="Söhne"/>
              </a:rPr>
              <a:t> and </a:t>
            </a:r>
            <a:r>
              <a:rPr lang="en-US" b="0" i="1" dirty="0">
                <a:solidFill>
                  <a:srgbClr val="0D0D0D"/>
                </a:solidFill>
                <a:effectLst/>
                <a:latin typeface="KaTeX_Math"/>
              </a:rPr>
              <a:t>B</a:t>
            </a:r>
            <a:r>
              <a:rPr lang="en-US" b="0" i="0" dirty="0">
                <a:solidFill>
                  <a:srgbClr val="0D0D0D"/>
                </a:solidFill>
                <a:effectLst/>
                <a:latin typeface="Söhne"/>
              </a:rPr>
              <a:t> to maximize the number of comparisons required by any merging algorithm.</a:t>
            </a:r>
          </a:p>
          <a:p>
            <a:pPr algn="l">
              <a:buFont typeface="Arial" panose="020B0604020202020204" pitchFamily="34" charset="0"/>
              <a:buChar char="•"/>
            </a:pPr>
            <a:r>
              <a:rPr lang="en-US" b="0" i="0" dirty="0">
                <a:solidFill>
                  <a:srgbClr val="0D0D0D"/>
                </a:solidFill>
                <a:effectLst/>
                <a:latin typeface="Söhne"/>
              </a:rPr>
              <a:t>The adversary's goal is to force the merging algorithm to make as many comparisons as possible.</a:t>
            </a:r>
          </a:p>
          <a:p>
            <a:pPr algn="l">
              <a:buFont typeface="Arial" panose="020B0604020202020204" pitchFamily="34" charset="0"/>
              <a:buChar char="•"/>
            </a:pPr>
            <a:r>
              <a:rPr lang="en-US" b="0" i="0" dirty="0">
                <a:solidFill>
                  <a:srgbClr val="0D0D0D"/>
                </a:solidFill>
                <a:effectLst/>
                <a:latin typeface="Söhne"/>
              </a:rPr>
              <a:t>One strategy the adversary might use is to alternate between selecting elements from sets </a:t>
            </a:r>
            <a:r>
              <a:rPr lang="en-US" b="0" i="1" dirty="0">
                <a:solidFill>
                  <a:srgbClr val="0D0D0D"/>
                </a:solidFill>
                <a:effectLst/>
                <a:latin typeface="KaTeX_Math"/>
              </a:rPr>
              <a:t>A</a:t>
            </a:r>
            <a:r>
              <a:rPr lang="en-US" b="0" i="0" dirty="0">
                <a:solidFill>
                  <a:srgbClr val="0D0D0D"/>
                </a:solidFill>
                <a:effectLst/>
                <a:latin typeface="Söhne"/>
              </a:rPr>
              <a:t> and </a:t>
            </a:r>
            <a:r>
              <a:rPr lang="en-US" b="0" i="1" dirty="0">
                <a:solidFill>
                  <a:srgbClr val="0D0D0D"/>
                </a:solidFill>
                <a:effectLst/>
                <a:latin typeface="KaTeX_Math"/>
              </a:rPr>
              <a:t>B</a:t>
            </a:r>
            <a:r>
              <a:rPr lang="en-US" b="0" i="0" dirty="0">
                <a:solidFill>
                  <a:srgbClr val="0D0D0D"/>
                </a:solidFill>
                <a:effectLst/>
                <a:latin typeface="Söhne"/>
              </a:rPr>
              <a:t> in such a way that the merging algorithm is forced to compare every element with every other element, leading to </a:t>
            </a:r>
            <a:r>
              <a:rPr lang="en-US" b="0" i="1" dirty="0" err="1">
                <a:solidFill>
                  <a:srgbClr val="0D0D0D"/>
                </a:solidFill>
                <a:effectLst/>
                <a:latin typeface="KaTeX_Math"/>
              </a:rPr>
              <a:t>m</a:t>
            </a:r>
            <a:r>
              <a:rPr lang="en-US" b="0" i="0" dirty="0" err="1">
                <a:solidFill>
                  <a:srgbClr val="0D0D0D"/>
                </a:solidFill>
                <a:effectLst/>
                <a:latin typeface="KaTeX_Main"/>
              </a:rPr>
              <a:t>×</a:t>
            </a:r>
            <a:r>
              <a:rPr lang="en-US" b="0" i="1" dirty="0" err="1">
                <a:solidFill>
                  <a:srgbClr val="0D0D0D"/>
                </a:solidFill>
                <a:effectLst/>
                <a:latin typeface="KaTeX_Math"/>
              </a:rPr>
              <a:t>n</a:t>
            </a:r>
            <a:r>
              <a:rPr lang="en-US" b="0" i="0" dirty="0">
                <a:solidFill>
                  <a:srgbClr val="0D0D0D"/>
                </a:solidFill>
                <a:effectLst/>
                <a:latin typeface="Söhne"/>
              </a:rPr>
              <a:t> comparisons.</a:t>
            </a:r>
          </a:p>
          <a:p>
            <a:pPr algn="l">
              <a:buFont typeface="Arial" panose="020B0604020202020204" pitchFamily="34" charset="0"/>
              <a:buChar char="•"/>
            </a:pPr>
            <a:r>
              <a:rPr lang="en-US" b="0" i="0" dirty="0">
                <a:solidFill>
                  <a:srgbClr val="0D0D0D"/>
                </a:solidFill>
                <a:effectLst/>
                <a:latin typeface="Söhne"/>
              </a:rPr>
              <a:t>However, with careful consideration, it can be shown that the upper bound on the number of comparisons is </a:t>
            </a:r>
            <a:r>
              <a:rPr lang="en-US" b="0" i="1" dirty="0" err="1">
                <a:solidFill>
                  <a:srgbClr val="0D0D0D"/>
                </a:solidFill>
                <a:effectLst/>
                <a:latin typeface="KaTeX_Math"/>
              </a:rPr>
              <a:t>m</a:t>
            </a:r>
            <a:r>
              <a:rPr lang="en-US" b="0" i="0" dirty="0" err="1">
                <a:solidFill>
                  <a:srgbClr val="0D0D0D"/>
                </a:solidFill>
                <a:effectLst/>
                <a:latin typeface="KaTeX_Main"/>
              </a:rPr>
              <a:t>×</a:t>
            </a:r>
            <a:r>
              <a:rPr lang="en-US" b="0" i="1" dirty="0" err="1">
                <a:solidFill>
                  <a:srgbClr val="0D0D0D"/>
                </a:solidFill>
                <a:effectLst/>
                <a:latin typeface="KaTeX_Math"/>
              </a:rPr>
              <a:t>n</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This upper bound of </a:t>
            </a:r>
            <a:r>
              <a:rPr lang="en-US" b="0" i="1" dirty="0" err="1">
                <a:solidFill>
                  <a:srgbClr val="0D0D0D"/>
                </a:solidFill>
                <a:effectLst/>
                <a:latin typeface="KaTeX_Math"/>
              </a:rPr>
              <a:t>m</a:t>
            </a:r>
            <a:r>
              <a:rPr lang="en-US" b="0" i="0" dirty="0" err="1">
                <a:solidFill>
                  <a:srgbClr val="0D0D0D"/>
                </a:solidFill>
                <a:effectLst/>
                <a:latin typeface="KaTeX_Main"/>
              </a:rPr>
              <a:t>×</a:t>
            </a:r>
            <a:r>
              <a:rPr lang="en-US" b="0" i="1" dirty="0" err="1">
                <a:solidFill>
                  <a:srgbClr val="0D0D0D"/>
                </a:solidFill>
                <a:effectLst/>
                <a:latin typeface="KaTeX_Math"/>
              </a:rPr>
              <a:t>n</a:t>
            </a:r>
            <a:r>
              <a:rPr lang="en-US" b="0" i="0" dirty="0">
                <a:solidFill>
                  <a:srgbClr val="0D0D0D"/>
                </a:solidFill>
                <a:effectLst/>
                <a:latin typeface="Söhne"/>
              </a:rPr>
              <a:t> comparisons is achieved in the worst-case scenario, where every element in </a:t>
            </a:r>
            <a:r>
              <a:rPr lang="en-US" b="0" i="1" dirty="0">
                <a:solidFill>
                  <a:srgbClr val="0D0D0D"/>
                </a:solidFill>
                <a:effectLst/>
                <a:latin typeface="KaTeX_Math"/>
              </a:rPr>
              <a:t>A</a:t>
            </a:r>
            <a:r>
              <a:rPr lang="en-US" b="0" i="0" dirty="0">
                <a:solidFill>
                  <a:srgbClr val="0D0D0D"/>
                </a:solidFill>
                <a:effectLst/>
                <a:latin typeface="Söhne"/>
              </a:rPr>
              <a:t> is compared with every element in </a:t>
            </a:r>
            <a:r>
              <a:rPr lang="en-US" b="0" i="1" dirty="0">
                <a:solidFill>
                  <a:srgbClr val="0D0D0D"/>
                </a:solidFill>
                <a:effectLst/>
                <a:latin typeface="KaTeX_Math"/>
              </a:rPr>
              <a:t>B</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4240783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11D3-D4CE-7B53-1080-90BDEF7AD105}"/>
              </a:ext>
            </a:extLst>
          </p:cNvPr>
          <p:cNvSpPr>
            <a:spLocks noGrp="1"/>
          </p:cNvSpPr>
          <p:nvPr>
            <p:ph type="title"/>
          </p:nvPr>
        </p:nvSpPr>
        <p:spPr/>
        <p:txBody>
          <a:bodyPr/>
          <a:lstStyle/>
          <a:p>
            <a:r>
              <a:rPr lang="en-US" dirty="0"/>
              <a:t>SUMMARY /NOTE</a:t>
            </a:r>
            <a:endParaRPr lang="en-IN" dirty="0"/>
          </a:p>
        </p:txBody>
      </p:sp>
      <p:sp>
        <p:nvSpPr>
          <p:cNvPr id="3" name="Content Placeholder 2">
            <a:extLst>
              <a:ext uri="{FF2B5EF4-FFF2-40B4-BE49-F238E27FC236}">
                <a16:creationId xmlns:a16="http://schemas.microsoft.com/office/drawing/2014/main" id="{99AD3AB1-BCEC-09B2-2988-97A5B6C1B7B1}"/>
              </a:ext>
            </a:extLst>
          </p:cNvPr>
          <p:cNvSpPr>
            <a:spLocks noGrp="1"/>
          </p:cNvSpPr>
          <p:nvPr>
            <p:ph idx="1"/>
          </p:nvPr>
        </p:nvSpPr>
        <p:spPr/>
        <p:txBody>
          <a:bodyPr/>
          <a:lstStyle/>
          <a:p>
            <a:pPr marL="0" indent="0">
              <a:buNone/>
            </a:pPr>
            <a:r>
              <a:rPr lang="en-US" b="0" i="0" dirty="0">
                <a:solidFill>
                  <a:srgbClr val="0D0D0D"/>
                </a:solidFill>
                <a:effectLst/>
                <a:highlight>
                  <a:srgbClr val="00FF00"/>
                </a:highlight>
                <a:latin typeface="Söhne"/>
              </a:rPr>
              <a:t>In summary, the lower bound provided by the oracle tells us that at least </a:t>
            </a:r>
            <a:r>
              <a:rPr lang="en-US" b="0" i="1" dirty="0">
                <a:solidFill>
                  <a:srgbClr val="0D0D0D"/>
                </a:solidFill>
                <a:effectLst/>
                <a:highlight>
                  <a:srgbClr val="00FF00"/>
                </a:highlight>
                <a:latin typeface="KaTeX_Math"/>
              </a:rPr>
              <a:t>m</a:t>
            </a:r>
            <a:r>
              <a:rPr lang="en-US" b="0" i="0" dirty="0">
                <a:solidFill>
                  <a:srgbClr val="0D0D0D"/>
                </a:solidFill>
                <a:effectLst/>
                <a:highlight>
                  <a:srgbClr val="00FF00"/>
                </a:highlight>
                <a:latin typeface="KaTeX_Main"/>
              </a:rPr>
              <a:t>+</a:t>
            </a:r>
            <a:r>
              <a:rPr lang="en-US" b="0" i="1" dirty="0">
                <a:solidFill>
                  <a:srgbClr val="0D0D0D"/>
                </a:solidFill>
                <a:effectLst/>
                <a:highlight>
                  <a:srgbClr val="00FF00"/>
                </a:highlight>
                <a:latin typeface="KaTeX_Math"/>
              </a:rPr>
              <a:t>n</a:t>
            </a:r>
            <a:r>
              <a:rPr lang="en-US" b="0" i="0" dirty="0">
                <a:solidFill>
                  <a:srgbClr val="0D0D0D"/>
                </a:solidFill>
                <a:effectLst/>
                <a:highlight>
                  <a:srgbClr val="00FF00"/>
                </a:highlight>
                <a:latin typeface="KaTeX_Main"/>
              </a:rPr>
              <a:t>−1</a:t>
            </a:r>
            <a:r>
              <a:rPr lang="en-US" b="0" i="0" dirty="0">
                <a:solidFill>
                  <a:srgbClr val="0D0D0D"/>
                </a:solidFill>
                <a:effectLst/>
                <a:highlight>
                  <a:srgbClr val="00FF00"/>
                </a:highlight>
                <a:latin typeface="Söhne"/>
              </a:rPr>
              <a:t> comparisons are required, assuming perfect knowledge. On the other hand, the upper bound derived from the adversary argument tells us that in the worst-case scenario, </a:t>
            </a:r>
            <a:r>
              <a:rPr lang="en-US" b="0" i="1" dirty="0" err="1">
                <a:solidFill>
                  <a:srgbClr val="0D0D0D"/>
                </a:solidFill>
                <a:effectLst/>
                <a:highlight>
                  <a:srgbClr val="00FF00"/>
                </a:highlight>
                <a:latin typeface="KaTeX_Math"/>
              </a:rPr>
              <a:t>m</a:t>
            </a:r>
            <a:r>
              <a:rPr lang="en-US" b="0" i="0" dirty="0" err="1">
                <a:solidFill>
                  <a:srgbClr val="0D0D0D"/>
                </a:solidFill>
                <a:effectLst/>
                <a:highlight>
                  <a:srgbClr val="00FF00"/>
                </a:highlight>
                <a:latin typeface="KaTeX_Main"/>
              </a:rPr>
              <a:t>×</a:t>
            </a:r>
            <a:r>
              <a:rPr lang="en-US" b="0" i="1" dirty="0" err="1">
                <a:solidFill>
                  <a:srgbClr val="0D0D0D"/>
                </a:solidFill>
                <a:effectLst/>
                <a:highlight>
                  <a:srgbClr val="00FF00"/>
                </a:highlight>
                <a:latin typeface="KaTeX_Math"/>
              </a:rPr>
              <a:t>n</a:t>
            </a:r>
            <a:r>
              <a:rPr lang="en-US" b="0" i="0" dirty="0">
                <a:solidFill>
                  <a:srgbClr val="0D0D0D"/>
                </a:solidFill>
                <a:effectLst/>
                <a:highlight>
                  <a:srgbClr val="00FF00"/>
                </a:highlight>
                <a:latin typeface="Söhne"/>
              </a:rPr>
              <a:t> comparisons may be needed. These bounds help us understand the range of comparisons required by any comparison-based merging algorithm, considering both ideal and worst-case scenarios.</a:t>
            </a:r>
            <a:endParaRPr lang="en-IN" dirty="0">
              <a:highlight>
                <a:srgbClr val="00FF00"/>
              </a:highlight>
            </a:endParaRPr>
          </a:p>
        </p:txBody>
      </p:sp>
    </p:spTree>
    <p:extLst>
      <p:ext uri="{BB962C8B-B14F-4D97-AF65-F5344CB8AC3E}">
        <p14:creationId xmlns:p14="http://schemas.microsoft.com/office/powerpoint/2010/main" val="693843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D648-1D49-EED0-3CFC-4FB7E23F8CFD}"/>
              </a:ext>
            </a:extLst>
          </p:cNvPr>
          <p:cNvSpPr>
            <a:spLocks noGrp="1"/>
          </p:cNvSpPr>
          <p:nvPr>
            <p:ph type="ctrTitle"/>
          </p:nvPr>
        </p:nvSpPr>
        <p:spPr/>
        <p:txBody>
          <a:bodyPr>
            <a:normAutofit/>
          </a:bodyPr>
          <a:lstStyle/>
          <a:p>
            <a:r>
              <a:rPr lang="en-IN" sz="5400" b="0" i="0" dirty="0">
                <a:solidFill>
                  <a:srgbClr val="0D0D0D"/>
                </a:solidFill>
                <a:effectLst/>
                <a:latin typeface="Söhne"/>
              </a:rPr>
              <a:t>Lower Bounds through Reductions</a:t>
            </a:r>
            <a:endParaRPr lang="en-IN" sz="5400" dirty="0"/>
          </a:p>
        </p:txBody>
      </p:sp>
      <p:sp>
        <p:nvSpPr>
          <p:cNvPr id="3" name="Subtitle 2">
            <a:extLst>
              <a:ext uri="{FF2B5EF4-FFF2-40B4-BE49-F238E27FC236}">
                <a16:creationId xmlns:a16="http://schemas.microsoft.com/office/drawing/2014/main" id="{DD574F25-E1CB-8636-354C-471025B958F3}"/>
              </a:ext>
            </a:extLst>
          </p:cNvPr>
          <p:cNvSpPr>
            <a:spLocks noGrp="1"/>
          </p:cNvSpPr>
          <p:nvPr>
            <p:ph type="subTitle" idx="1"/>
          </p:nvPr>
        </p:nvSpPr>
        <p:spPr>
          <a:xfrm>
            <a:off x="2417779" y="3531204"/>
            <a:ext cx="9245133" cy="977621"/>
          </a:xfrm>
        </p:spPr>
        <p:txBody>
          <a:bodyPr>
            <a:normAutofit/>
          </a:bodyPr>
          <a:lstStyle/>
          <a:p>
            <a:pPr algn="r"/>
            <a:r>
              <a:rPr lang="en-US" sz="2800" dirty="0"/>
              <a:t>UNIT-5 </a:t>
            </a:r>
            <a:endParaRPr lang="en-IN" sz="2800" dirty="0"/>
          </a:p>
        </p:txBody>
      </p:sp>
    </p:spTree>
    <p:extLst>
      <p:ext uri="{BB962C8B-B14F-4D97-AF65-F5344CB8AC3E}">
        <p14:creationId xmlns:p14="http://schemas.microsoft.com/office/powerpoint/2010/main" val="1465836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BAC0-A925-1CA9-C898-23A0F8A712D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81CF319-B55B-4A1B-3356-656495E9734B}"/>
              </a:ext>
            </a:extLst>
          </p:cNvPr>
          <p:cNvPicPr>
            <a:picLocks noGrp="1" noChangeAspect="1"/>
          </p:cNvPicPr>
          <p:nvPr>
            <p:ph idx="1"/>
          </p:nvPr>
        </p:nvPicPr>
        <p:blipFill>
          <a:blip r:embed="rId2"/>
          <a:stretch>
            <a:fillRect/>
          </a:stretch>
        </p:blipFill>
        <p:spPr>
          <a:xfrm>
            <a:off x="0" y="0"/>
            <a:ext cx="12191999" cy="6133381"/>
          </a:xfrm>
        </p:spPr>
      </p:pic>
    </p:spTree>
    <p:extLst>
      <p:ext uri="{BB962C8B-B14F-4D97-AF65-F5344CB8AC3E}">
        <p14:creationId xmlns:p14="http://schemas.microsoft.com/office/powerpoint/2010/main" val="2961723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758031-05CE-FBAF-DCFF-74E0160566D3}"/>
              </a:ext>
            </a:extLst>
          </p:cNvPr>
          <p:cNvPicPr>
            <a:picLocks noGrp="1" noChangeAspect="1"/>
          </p:cNvPicPr>
          <p:nvPr>
            <p:ph idx="1"/>
          </p:nvPr>
        </p:nvPicPr>
        <p:blipFill>
          <a:blip r:embed="rId2"/>
          <a:stretch>
            <a:fillRect/>
          </a:stretch>
        </p:blipFill>
        <p:spPr>
          <a:xfrm>
            <a:off x="0" y="0"/>
            <a:ext cx="12192000" cy="6081623"/>
          </a:xfrm>
        </p:spPr>
      </p:pic>
    </p:spTree>
    <p:extLst>
      <p:ext uri="{BB962C8B-B14F-4D97-AF65-F5344CB8AC3E}">
        <p14:creationId xmlns:p14="http://schemas.microsoft.com/office/powerpoint/2010/main" val="537090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2CC0-53C6-8610-E89B-9A878AC53D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5CAA1D0-4BF9-D204-AFD7-C2F81ECAEB3E}"/>
              </a:ext>
            </a:extLst>
          </p:cNvPr>
          <p:cNvPicPr>
            <a:picLocks noGrp="1" noChangeAspect="1"/>
          </p:cNvPicPr>
          <p:nvPr>
            <p:ph idx="1"/>
          </p:nvPr>
        </p:nvPicPr>
        <p:blipFill>
          <a:blip r:embed="rId2"/>
          <a:stretch>
            <a:fillRect/>
          </a:stretch>
        </p:blipFill>
        <p:spPr>
          <a:xfrm>
            <a:off x="0" y="0"/>
            <a:ext cx="12192000" cy="3139808"/>
          </a:xfrm>
        </p:spPr>
      </p:pic>
      <p:pic>
        <p:nvPicPr>
          <p:cNvPr id="4" name="Picture 3">
            <a:extLst>
              <a:ext uri="{FF2B5EF4-FFF2-40B4-BE49-F238E27FC236}">
                <a16:creationId xmlns:a16="http://schemas.microsoft.com/office/drawing/2014/main" id="{A52B5577-7D32-ED32-372B-E3FC6133E82E}"/>
              </a:ext>
            </a:extLst>
          </p:cNvPr>
          <p:cNvPicPr>
            <a:picLocks noChangeAspect="1"/>
          </p:cNvPicPr>
          <p:nvPr/>
        </p:nvPicPr>
        <p:blipFill>
          <a:blip r:embed="rId3"/>
          <a:stretch>
            <a:fillRect/>
          </a:stretch>
        </p:blipFill>
        <p:spPr>
          <a:xfrm>
            <a:off x="0" y="3053752"/>
            <a:ext cx="12192000" cy="3236550"/>
          </a:xfrm>
          <a:prstGeom prst="rect">
            <a:avLst/>
          </a:prstGeom>
        </p:spPr>
      </p:pic>
    </p:spTree>
    <p:extLst>
      <p:ext uri="{BB962C8B-B14F-4D97-AF65-F5344CB8AC3E}">
        <p14:creationId xmlns:p14="http://schemas.microsoft.com/office/powerpoint/2010/main" val="776507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87D1-5331-76AC-72FE-7AE2C62777BC}"/>
              </a:ext>
            </a:extLst>
          </p:cNvPr>
          <p:cNvSpPr>
            <a:spLocks noGrp="1"/>
          </p:cNvSpPr>
          <p:nvPr>
            <p:ph type="title"/>
          </p:nvPr>
        </p:nvSpPr>
        <p:spPr/>
        <p:txBody>
          <a:bodyPr/>
          <a:lstStyle/>
          <a:p>
            <a:r>
              <a:rPr lang="en-US" b="0" i="0" dirty="0">
                <a:solidFill>
                  <a:srgbClr val="0D0D0D"/>
                </a:solidFill>
                <a:effectLst/>
                <a:latin typeface="Söhne"/>
              </a:rPr>
              <a:t>Lower Bounds through Reductions</a:t>
            </a:r>
            <a:endParaRPr lang="en-IN" dirty="0"/>
          </a:p>
        </p:txBody>
      </p:sp>
      <p:sp>
        <p:nvSpPr>
          <p:cNvPr id="3" name="Content Placeholder 2">
            <a:extLst>
              <a:ext uri="{FF2B5EF4-FFF2-40B4-BE49-F238E27FC236}">
                <a16:creationId xmlns:a16="http://schemas.microsoft.com/office/drawing/2014/main" id="{45013A63-86BF-E37D-1F3B-4AFABA67429E}"/>
              </a:ext>
            </a:extLst>
          </p:cNvPr>
          <p:cNvSpPr>
            <a:spLocks noGrp="1"/>
          </p:cNvSpPr>
          <p:nvPr>
            <p:ph idx="1"/>
          </p:nvPr>
        </p:nvSpPr>
        <p:spPr/>
        <p:txBody>
          <a:bodyPr/>
          <a:lstStyle/>
          <a:p>
            <a:pPr marL="0" indent="0">
              <a:buNone/>
            </a:pPr>
            <a:br>
              <a:rPr lang="en-US" dirty="0"/>
            </a:br>
            <a:r>
              <a:rPr lang="en-US" b="0" i="0" dirty="0">
                <a:solidFill>
                  <a:srgbClr val="0D0D0D"/>
                </a:solidFill>
                <a:effectLst/>
                <a:latin typeface="Söhne"/>
              </a:rPr>
              <a:t>In the context of Design and Analysis of Algorithms (DAA), lower bounds through reductions involve proving that a certain problem is at least as hard as another problem for which a lower bound is known. This technique is commonly used to establish lower bounds on the time complexity of algorithms.</a:t>
            </a:r>
            <a:endParaRPr lang="en-IN" dirty="0"/>
          </a:p>
        </p:txBody>
      </p:sp>
    </p:spTree>
    <p:extLst>
      <p:ext uri="{BB962C8B-B14F-4D97-AF65-F5344CB8AC3E}">
        <p14:creationId xmlns:p14="http://schemas.microsoft.com/office/powerpoint/2010/main" val="2684314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8952-2A0D-F1C1-504C-D2841F93127D}"/>
              </a:ext>
            </a:extLst>
          </p:cNvPr>
          <p:cNvSpPr>
            <a:spLocks noGrp="1"/>
          </p:cNvSpPr>
          <p:nvPr>
            <p:ph type="title"/>
          </p:nvPr>
        </p:nvSpPr>
        <p:spPr/>
        <p:txBody>
          <a:bodyPr/>
          <a:lstStyle/>
          <a:p>
            <a:r>
              <a:rPr lang="en-US" b="0" i="0" dirty="0">
                <a:solidFill>
                  <a:srgbClr val="0D0D0D"/>
                </a:solidFill>
                <a:effectLst/>
                <a:latin typeface="Söhne"/>
              </a:rPr>
              <a:t>Here's how lower bounds through reductions work:</a:t>
            </a:r>
            <a:endParaRPr lang="en-IN" dirty="0"/>
          </a:p>
        </p:txBody>
      </p:sp>
      <p:sp>
        <p:nvSpPr>
          <p:cNvPr id="3" name="Content Placeholder 2">
            <a:extLst>
              <a:ext uri="{FF2B5EF4-FFF2-40B4-BE49-F238E27FC236}">
                <a16:creationId xmlns:a16="http://schemas.microsoft.com/office/drawing/2014/main" id="{31B5664B-9CCA-4C36-476C-AD94A956E31D}"/>
              </a:ext>
            </a:extLst>
          </p:cNvPr>
          <p:cNvSpPr>
            <a:spLocks noGrp="1"/>
          </p:cNvSpPr>
          <p:nvPr>
            <p:ph idx="1"/>
          </p:nvPr>
        </p:nvSpPr>
        <p:spPr/>
        <p:txBody>
          <a:bodyPr/>
          <a:lstStyle/>
          <a:p>
            <a:pPr algn="l">
              <a:buFont typeface="+mj-lt"/>
              <a:buAutoNum type="arabicPeriod"/>
            </a:pPr>
            <a:r>
              <a:rPr lang="en-US" b="1" i="0" dirty="0">
                <a:solidFill>
                  <a:srgbClr val="0D0D0D"/>
                </a:solidFill>
                <a:effectLst/>
                <a:latin typeface="Söhne"/>
              </a:rPr>
              <a:t>Definition</a:t>
            </a:r>
            <a:r>
              <a:rPr lang="en-US" b="0" i="0" dirty="0">
                <a:solidFill>
                  <a:srgbClr val="0D0D0D"/>
                </a:solidFill>
                <a:effectLst/>
                <a:latin typeface="Söhne"/>
              </a:rPr>
              <a:t>: Lower bounds through reductions involve showing that solving Problem A requires at least as much time (or resources) as solving Problem B, for which a lower bound is already known.</a:t>
            </a:r>
          </a:p>
          <a:p>
            <a:pPr algn="l">
              <a:buFont typeface="+mj-lt"/>
              <a:buAutoNum type="arabicPeriod"/>
            </a:pPr>
            <a:r>
              <a:rPr lang="en-US" b="1" i="0" dirty="0">
                <a:solidFill>
                  <a:srgbClr val="0D0D0D"/>
                </a:solidFill>
                <a:effectLst/>
                <a:latin typeface="Söhne"/>
              </a:rPr>
              <a:t>Technique</a:t>
            </a:r>
            <a:r>
              <a:rPr lang="en-US" b="0" i="0" dirty="0">
                <a:solidFill>
                  <a:srgbClr val="0D0D0D"/>
                </a:solidFill>
                <a:effectLst/>
                <a:latin typeface="Söhne"/>
              </a:rPr>
              <a:t>: This technique relies on reducing Problem B to Problem A, meaning that an algorithm that solves Problem A can also be used to solve Problem B efficiently. If Problem B has a known lower bound, then this implies that Problem A also has at least the same lower bound.</a:t>
            </a:r>
          </a:p>
          <a:p>
            <a:endParaRPr lang="en-IN" dirty="0"/>
          </a:p>
        </p:txBody>
      </p:sp>
    </p:spTree>
    <p:extLst>
      <p:ext uri="{BB962C8B-B14F-4D97-AF65-F5344CB8AC3E}">
        <p14:creationId xmlns:p14="http://schemas.microsoft.com/office/powerpoint/2010/main" val="1656735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DF8D-03AB-E293-450C-BBAC13107727}"/>
              </a:ext>
            </a:extLst>
          </p:cNvPr>
          <p:cNvSpPr>
            <a:spLocks noGrp="1"/>
          </p:cNvSpPr>
          <p:nvPr>
            <p:ph type="title"/>
          </p:nvPr>
        </p:nvSpPr>
        <p:spPr/>
        <p:txBody>
          <a:bodyPr/>
          <a:lstStyle/>
          <a:p>
            <a:r>
              <a:rPr lang="en-US" b="1" i="0" dirty="0">
                <a:solidFill>
                  <a:srgbClr val="0D0D0D"/>
                </a:solidFill>
                <a:effectLst/>
                <a:latin typeface="Söhne"/>
              </a:rPr>
              <a:t>Examples</a:t>
            </a:r>
            <a:r>
              <a:rPr lang="en-US" b="0" i="0" dirty="0">
                <a:solidFill>
                  <a:srgbClr val="0D0D0D"/>
                </a:solidFill>
                <a:effectLst/>
                <a:latin typeface="Söhne"/>
              </a:rPr>
              <a:t>:</a:t>
            </a:r>
            <a:br>
              <a:rPr lang="en-US"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CE0753EE-39EA-FE06-80BB-3397E5B5DE6B}"/>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If we can show that sorting a list of numbers requires at least </a:t>
            </a:r>
            <a:r>
              <a:rPr lang="en-US" b="0" i="0" dirty="0">
                <a:solidFill>
                  <a:srgbClr val="0D0D0D"/>
                </a:solidFill>
                <a:effectLst/>
                <a:latin typeface="KaTeX_Main"/>
              </a:rPr>
              <a:t>Ω(</a:t>
            </a:r>
            <a:r>
              <a:rPr lang="en-US" b="0" i="0" dirty="0" err="1">
                <a:solidFill>
                  <a:srgbClr val="0D0D0D"/>
                </a:solidFill>
                <a:effectLst/>
                <a:latin typeface="KaTeX_Main"/>
              </a:rPr>
              <a:t>nlog⁡n</a:t>
            </a:r>
            <a:r>
              <a:rPr lang="en-US" b="0" i="0" dirty="0">
                <a:solidFill>
                  <a:srgbClr val="0D0D0D"/>
                </a:solidFill>
                <a:effectLst/>
                <a:latin typeface="KaTeX_Main"/>
              </a:rPr>
              <a:t>)Ω(</a:t>
            </a:r>
            <a:r>
              <a:rPr lang="en-US" b="0" i="1" dirty="0" err="1">
                <a:solidFill>
                  <a:srgbClr val="0D0D0D"/>
                </a:solidFill>
                <a:effectLst/>
                <a:latin typeface="KaTeX_Math"/>
              </a:rPr>
              <a:t>n</a:t>
            </a:r>
            <a:r>
              <a:rPr lang="en-US" b="0" i="0" dirty="0" err="1">
                <a:solidFill>
                  <a:srgbClr val="0D0D0D"/>
                </a:solidFill>
                <a:effectLst/>
                <a:latin typeface="KaTeX_Main"/>
              </a:rPr>
              <a:t>log</a:t>
            </a:r>
            <a:r>
              <a:rPr lang="en-US" b="0" i="1" dirty="0" err="1">
                <a:solidFill>
                  <a:srgbClr val="0D0D0D"/>
                </a:solidFill>
                <a:effectLst/>
                <a:latin typeface="KaTeX_Math"/>
              </a:rPr>
              <a:t>n</a:t>
            </a:r>
            <a:r>
              <a:rPr lang="en-US" b="0" i="0" dirty="0">
                <a:solidFill>
                  <a:srgbClr val="0D0D0D"/>
                </a:solidFill>
                <a:effectLst/>
                <a:latin typeface="KaTeX_Main"/>
              </a:rPr>
              <a:t>)</a:t>
            </a:r>
            <a:r>
              <a:rPr lang="en-US" b="0" i="0" dirty="0">
                <a:solidFill>
                  <a:srgbClr val="0D0D0D"/>
                </a:solidFill>
                <a:effectLst/>
                <a:latin typeface="Söhne"/>
              </a:rPr>
              <a:t> comparisons, then any problem reducible to sorting (such as finding the median or finding the kth smallest element) will also have a lower bound of </a:t>
            </a:r>
            <a:r>
              <a:rPr lang="en-US" b="0" i="0" dirty="0">
                <a:solidFill>
                  <a:srgbClr val="0D0D0D"/>
                </a:solidFill>
                <a:effectLst/>
                <a:latin typeface="KaTeX_Main"/>
              </a:rPr>
              <a:t>Ω(</a:t>
            </a:r>
            <a:r>
              <a:rPr lang="en-US" b="0" i="0" dirty="0" err="1">
                <a:solidFill>
                  <a:srgbClr val="0D0D0D"/>
                </a:solidFill>
                <a:effectLst/>
                <a:latin typeface="KaTeX_Main"/>
              </a:rPr>
              <a:t>nlog⁡n</a:t>
            </a:r>
            <a:r>
              <a:rPr lang="en-US" b="0" i="0" dirty="0">
                <a:solidFill>
                  <a:srgbClr val="0D0D0D"/>
                </a:solidFill>
                <a:effectLst/>
                <a:latin typeface="KaTeX_Main"/>
              </a:rPr>
              <a:t>)Ω(</a:t>
            </a:r>
            <a:r>
              <a:rPr lang="en-US" b="0" i="1" dirty="0" err="1">
                <a:solidFill>
                  <a:srgbClr val="0D0D0D"/>
                </a:solidFill>
                <a:effectLst/>
                <a:latin typeface="KaTeX_Math"/>
              </a:rPr>
              <a:t>n</a:t>
            </a:r>
            <a:r>
              <a:rPr lang="en-US" b="0" i="0" dirty="0" err="1">
                <a:solidFill>
                  <a:srgbClr val="0D0D0D"/>
                </a:solidFill>
                <a:effectLst/>
                <a:latin typeface="KaTeX_Main"/>
              </a:rPr>
              <a:t>log</a:t>
            </a:r>
            <a:r>
              <a:rPr lang="en-US" b="0" i="1" dirty="0" err="1">
                <a:solidFill>
                  <a:srgbClr val="0D0D0D"/>
                </a:solidFill>
                <a:effectLst/>
                <a:latin typeface="KaTeX_Math"/>
              </a:rPr>
              <a:t>n</a:t>
            </a:r>
            <a:r>
              <a:rPr lang="en-US" b="0" i="0" dirty="0">
                <a:solidFill>
                  <a:srgbClr val="0D0D0D"/>
                </a:solidFill>
                <a:effectLst/>
                <a:latin typeface="KaTeX_Main"/>
              </a:rPr>
              <a:t>)</a:t>
            </a:r>
            <a:r>
              <a:rPr lang="en-US"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Lower bounds on problems like matrix multiplication, graph connectivity, or searching algorithms can also be established through reductions from well-known problems with known lower bounds.</a:t>
            </a:r>
          </a:p>
          <a:p>
            <a:endParaRPr lang="en-IN" dirty="0"/>
          </a:p>
        </p:txBody>
      </p:sp>
    </p:spTree>
    <p:extLst>
      <p:ext uri="{BB962C8B-B14F-4D97-AF65-F5344CB8AC3E}">
        <p14:creationId xmlns:p14="http://schemas.microsoft.com/office/powerpoint/2010/main" val="301598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0A77-4222-4F68-C6A0-07DD314506F3}"/>
              </a:ext>
            </a:extLst>
          </p:cNvPr>
          <p:cNvSpPr>
            <a:spLocks noGrp="1"/>
          </p:cNvSpPr>
          <p:nvPr>
            <p:ph type="title"/>
          </p:nvPr>
        </p:nvSpPr>
        <p:spPr>
          <a:xfrm>
            <a:off x="1233977" y="362310"/>
            <a:ext cx="9603275" cy="1544128"/>
          </a:xfrm>
        </p:spPr>
        <p:txBody>
          <a:bodyPr>
            <a:noAutofit/>
          </a:bodyPr>
          <a:lstStyle/>
          <a:p>
            <a:r>
              <a:rPr lang="en-US" sz="2400" b="0" i="0" dirty="0">
                <a:solidFill>
                  <a:srgbClr val="0D0D0D"/>
                </a:solidFill>
                <a:effectLst/>
                <a:latin typeface="Söhne"/>
              </a:rPr>
              <a:t>Certainly! Let's consider another example where we establish a lower bound on the time complexity of a problem by reducing it to the problem of sorting.</a:t>
            </a:r>
            <a:endParaRPr lang="en-IN" sz="2400" dirty="0"/>
          </a:p>
        </p:txBody>
      </p:sp>
    </p:spTree>
    <p:extLst>
      <p:ext uri="{BB962C8B-B14F-4D97-AF65-F5344CB8AC3E}">
        <p14:creationId xmlns:p14="http://schemas.microsoft.com/office/powerpoint/2010/main" val="171114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3C61-05CE-FDF6-C358-6E26FDBCED09}"/>
              </a:ext>
            </a:extLst>
          </p:cNvPr>
          <p:cNvSpPr>
            <a:spLocks noGrp="1"/>
          </p:cNvSpPr>
          <p:nvPr>
            <p:ph type="title"/>
          </p:nvPr>
        </p:nvSpPr>
        <p:spPr/>
        <p:txBody>
          <a:bodyPr/>
          <a:lstStyle/>
          <a:p>
            <a:r>
              <a:rPr lang="en-IN" sz="3200" b="0" i="0" dirty="0">
                <a:solidFill>
                  <a:srgbClr val="610B38"/>
                </a:solidFill>
                <a:effectLst/>
                <a:latin typeface="erdana"/>
              </a:rPr>
              <a:t>Techniques</a:t>
            </a:r>
            <a:br>
              <a:rPr lang="en-IN" sz="3200"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4601D0B-6C96-FC1F-C995-F00A5D6806C9}"/>
              </a:ext>
            </a:extLst>
          </p:cNvPr>
          <p:cNvSpPr>
            <a:spLocks noGrp="1"/>
          </p:cNvSpPr>
          <p:nvPr>
            <p:ph idx="1"/>
          </p:nvPr>
        </p:nvSpPr>
        <p:spPr/>
        <p:txBody>
          <a:bodyPr/>
          <a:lstStyle/>
          <a:p>
            <a:pPr algn="just">
              <a:buFont typeface="+mj-lt"/>
              <a:buAutoNum type="arabicPeriod"/>
            </a:pPr>
            <a:r>
              <a:rPr lang="en-US" b="0" i="0" dirty="0">
                <a:solidFill>
                  <a:srgbClr val="000000"/>
                </a:solidFill>
                <a:effectLst/>
                <a:latin typeface="inter-regular"/>
              </a:rPr>
              <a:t>Comparisons Trees.</a:t>
            </a:r>
          </a:p>
          <a:p>
            <a:pPr algn="just">
              <a:buFont typeface="+mj-lt"/>
              <a:buAutoNum type="arabicPeriod"/>
            </a:pPr>
            <a:r>
              <a:rPr lang="en-US" b="0" i="0" dirty="0">
                <a:solidFill>
                  <a:srgbClr val="000000"/>
                </a:solidFill>
                <a:effectLst/>
                <a:latin typeface="inter-regular"/>
              </a:rPr>
              <a:t>Oracle and adversary argument</a:t>
            </a:r>
          </a:p>
          <a:p>
            <a:pPr algn="just">
              <a:buFont typeface="+mj-lt"/>
              <a:buAutoNum type="arabicPeriod"/>
            </a:pPr>
            <a:r>
              <a:rPr lang="en-US" b="0" i="0" dirty="0">
                <a:solidFill>
                  <a:srgbClr val="000000"/>
                </a:solidFill>
                <a:effectLst/>
                <a:latin typeface="inter-regular"/>
              </a:rPr>
              <a:t>State Space Method</a:t>
            </a:r>
          </a:p>
          <a:p>
            <a:endParaRPr lang="en-IN" dirty="0"/>
          </a:p>
        </p:txBody>
      </p:sp>
    </p:spTree>
    <p:extLst>
      <p:ext uri="{BB962C8B-B14F-4D97-AF65-F5344CB8AC3E}">
        <p14:creationId xmlns:p14="http://schemas.microsoft.com/office/powerpoint/2010/main" val="225645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07E0-5CB1-D27E-DC89-2A0C1AE78938}"/>
              </a:ext>
            </a:extLst>
          </p:cNvPr>
          <p:cNvSpPr>
            <a:spLocks noGrp="1"/>
          </p:cNvSpPr>
          <p:nvPr>
            <p:ph type="title"/>
          </p:nvPr>
        </p:nvSpPr>
        <p:spPr/>
        <p:txBody>
          <a:bodyPr/>
          <a:lstStyle/>
          <a:p>
            <a:r>
              <a:rPr lang="en-US" b="0" i="0" dirty="0">
                <a:solidFill>
                  <a:srgbClr val="0D0D0D"/>
                </a:solidFill>
                <a:effectLst/>
                <a:latin typeface="Söhne"/>
              </a:rPr>
              <a:t>Here's how we can prove this using the same logic as before:</a:t>
            </a:r>
            <a:endParaRPr lang="en-IN" dirty="0"/>
          </a:p>
        </p:txBody>
      </p:sp>
      <p:sp>
        <p:nvSpPr>
          <p:cNvPr id="3" name="Content Placeholder 2">
            <a:extLst>
              <a:ext uri="{FF2B5EF4-FFF2-40B4-BE49-F238E27FC236}">
                <a16:creationId xmlns:a16="http://schemas.microsoft.com/office/drawing/2014/main" id="{0748FACE-5C64-9047-796D-BF96EB83CBD9}"/>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0D0D0D"/>
                </a:solidFill>
                <a:effectLst/>
                <a:latin typeface="Söhne"/>
              </a:rPr>
              <a:t>Reduction to Sorting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We can reduce the problem of finding the maximum element to sorting by observing that once the array is sorted in non-decreasing order, the maximum element will be at the last index of the sorted array.</a:t>
            </a:r>
          </a:p>
          <a:p>
            <a:pPr marL="742950" lvl="1" indent="-285750" algn="l">
              <a:buFont typeface="+mj-lt"/>
              <a:buAutoNum type="arabicPeriod"/>
            </a:pPr>
            <a:r>
              <a:rPr lang="en-US" b="0" i="0" dirty="0">
                <a:solidFill>
                  <a:srgbClr val="0D0D0D"/>
                </a:solidFill>
                <a:effectLst/>
                <a:latin typeface="Söhne"/>
              </a:rPr>
              <a:t>Therefore, if we can prove a lower bound on the number of comparisons required for sorting, it will imply a lower bound on the number of comparisons required to find the maximum element.</a:t>
            </a:r>
          </a:p>
          <a:p>
            <a:pPr algn="l">
              <a:buFont typeface="+mj-lt"/>
              <a:buAutoNum type="arabicPeriod"/>
            </a:pPr>
            <a:r>
              <a:rPr lang="en-US" b="1" i="0" dirty="0">
                <a:solidFill>
                  <a:srgbClr val="0D0D0D"/>
                </a:solidFill>
                <a:effectLst/>
                <a:latin typeface="Söhne"/>
              </a:rPr>
              <a:t>Lower Bound on Sorting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From the comparison-based sorting lower bound theorem, we know that any comparison-based sorting algorithm requires at least </a:t>
            </a:r>
            <a:r>
              <a:rPr lang="en-US" b="0" i="0" dirty="0">
                <a:solidFill>
                  <a:srgbClr val="0D0D0D"/>
                </a:solidFill>
                <a:effectLst/>
                <a:latin typeface="KaTeX_Main"/>
              </a:rPr>
              <a:t>Ω(</a:t>
            </a:r>
            <a:r>
              <a:rPr lang="en-US" b="0" i="1" dirty="0" err="1">
                <a:solidFill>
                  <a:srgbClr val="0D0D0D"/>
                </a:solidFill>
                <a:effectLst/>
                <a:latin typeface="KaTeX_Math"/>
              </a:rPr>
              <a:t>n</a:t>
            </a:r>
            <a:r>
              <a:rPr lang="en-US" b="0" i="0" dirty="0" err="1">
                <a:solidFill>
                  <a:srgbClr val="0D0D0D"/>
                </a:solidFill>
                <a:effectLst/>
                <a:latin typeface="KaTeX_Main"/>
              </a:rPr>
              <a:t>log</a:t>
            </a:r>
            <a:r>
              <a:rPr lang="en-US" b="0" i="1" dirty="0" err="1">
                <a:solidFill>
                  <a:srgbClr val="0D0D0D"/>
                </a:solidFill>
                <a:effectLst/>
                <a:latin typeface="KaTeX_Math"/>
              </a:rPr>
              <a:t>n</a:t>
            </a:r>
            <a:r>
              <a:rPr lang="en-US" b="0" i="0" dirty="0">
                <a:solidFill>
                  <a:srgbClr val="0D0D0D"/>
                </a:solidFill>
                <a:effectLst/>
                <a:latin typeface="KaTeX_Main"/>
              </a:rPr>
              <a:t>)</a:t>
            </a:r>
            <a:r>
              <a:rPr lang="en-US" b="0" i="0" dirty="0">
                <a:solidFill>
                  <a:srgbClr val="0D0D0D"/>
                </a:solidFill>
                <a:effectLst/>
                <a:latin typeface="Söhne"/>
              </a:rPr>
              <a:t> comparisons in the worst case.</a:t>
            </a:r>
          </a:p>
          <a:p>
            <a:pPr marL="742950" lvl="1" indent="-285750" algn="l">
              <a:buFont typeface="+mj-lt"/>
              <a:buAutoNum type="arabicPeriod"/>
            </a:pPr>
            <a:r>
              <a:rPr lang="en-US" b="0" i="0" dirty="0">
                <a:solidFill>
                  <a:srgbClr val="0D0D0D"/>
                </a:solidFill>
                <a:effectLst/>
                <a:latin typeface="Söhne"/>
              </a:rPr>
              <a:t>Since finding the maximum element can be reduced to sorting, it follows that any algorithm for finding the maximum element must also perform at least </a:t>
            </a:r>
            <a:r>
              <a:rPr lang="en-US" b="0" i="0" dirty="0">
                <a:solidFill>
                  <a:srgbClr val="0D0D0D"/>
                </a:solidFill>
                <a:effectLst/>
                <a:latin typeface="KaTeX_Main"/>
              </a:rPr>
              <a:t>Ω(</a:t>
            </a:r>
            <a:r>
              <a:rPr lang="en-US" b="0" i="1" dirty="0" err="1">
                <a:solidFill>
                  <a:srgbClr val="0D0D0D"/>
                </a:solidFill>
                <a:effectLst/>
                <a:latin typeface="KaTeX_Math"/>
              </a:rPr>
              <a:t>n</a:t>
            </a:r>
            <a:r>
              <a:rPr lang="en-US" b="0" i="0" dirty="0" err="1">
                <a:solidFill>
                  <a:srgbClr val="0D0D0D"/>
                </a:solidFill>
                <a:effectLst/>
                <a:latin typeface="KaTeX_Main"/>
              </a:rPr>
              <a:t>log</a:t>
            </a:r>
            <a:r>
              <a:rPr lang="en-US" b="0" i="1" dirty="0" err="1">
                <a:solidFill>
                  <a:srgbClr val="0D0D0D"/>
                </a:solidFill>
                <a:effectLst/>
                <a:latin typeface="KaTeX_Math"/>
              </a:rPr>
              <a:t>n</a:t>
            </a:r>
            <a:r>
              <a:rPr lang="en-US" b="0" i="0" dirty="0">
                <a:solidFill>
                  <a:srgbClr val="0D0D0D"/>
                </a:solidFill>
                <a:effectLst/>
                <a:latin typeface="KaTeX_Main"/>
              </a:rPr>
              <a:t>)</a:t>
            </a:r>
            <a:r>
              <a:rPr lang="en-US" b="0" i="0" dirty="0">
                <a:solidFill>
                  <a:srgbClr val="0D0D0D"/>
                </a:solidFill>
                <a:effectLst/>
                <a:latin typeface="Söhne"/>
              </a:rPr>
              <a:t> comparisons in the worst case.</a:t>
            </a:r>
          </a:p>
          <a:p>
            <a:endParaRPr lang="en-IN" dirty="0"/>
          </a:p>
        </p:txBody>
      </p:sp>
    </p:spTree>
    <p:extLst>
      <p:ext uri="{BB962C8B-B14F-4D97-AF65-F5344CB8AC3E}">
        <p14:creationId xmlns:p14="http://schemas.microsoft.com/office/powerpoint/2010/main" val="488896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07E0-5CB1-D27E-DC89-2A0C1AE78938}"/>
              </a:ext>
            </a:extLst>
          </p:cNvPr>
          <p:cNvSpPr>
            <a:spLocks noGrp="1"/>
          </p:cNvSpPr>
          <p:nvPr>
            <p:ph type="title"/>
          </p:nvPr>
        </p:nvSpPr>
        <p:spPr/>
        <p:txBody>
          <a:bodyPr/>
          <a:lstStyle/>
          <a:p>
            <a:r>
              <a:rPr lang="en-US" b="0" i="0" dirty="0">
                <a:solidFill>
                  <a:srgbClr val="0D0D0D"/>
                </a:solidFill>
                <a:effectLst/>
                <a:latin typeface="Söhne"/>
              </a:rPr>
              <a:t>Here's how we can prove this using the same logic as before:</a:t>
            </a:r>
            <a:endParaRPr lang="en-IN" dirty="0"/>
          </a:p>
        </p:txBody>
      </p:sp>
      <p:sp>
        <p:nvSpPr>
          <p:cNvPr id="3" name="Content Placeholder 2">
            <a:extLst>
              <a:ext uri="{FF2B5EF4-FFF2-40B4-BE49-F238E27FC236}">
                <a16:creationId xmlns:a16="http://schemas.microsoft.com/office/drawing/2014/main" id="{0748FACE-5C64-9047-796D-BF96EB83CBD9}"/>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0D0D0D"/>
                </a:solidFill>
                <a:effectLst/>
                <a:latin typeface="Söhne"/>
              </a:rPr>
              <a:t>Reduction to Sorting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We can reduce the problem of finding the maximum element to sorting by observing that once the array is sorted in non-decreasing order, the maximum element will be at the last index of the sorted array.</a:t>
            </a:r>
          </a:p>
          <a:p>
            <a:pPr marL="742950" lvl="1" indent="-285750" algn="l">
              <a:buFont typeface="+mj-lt"/>
              <a:buAutoNum type="arabicPeriod"/>
            </a:pPr>
            <a:r>
              <a:rPr lang="en-US" b="0" i="0" dirty="0">
                <a:solidFill>
                  <a:srgbClr val="0D0D0D"/>
                </a:solidFill>
                <a:effectLst/>
                <a:latin typeface="Söhne"/>
              </a:rPr>
              <a:t>Therefore, if we can prove a lower bound on the number of comparisons required for sorting, it will imply a lower bound on the number of comparisons required to find the maximum element.</a:t>
            </a:r>
          </a:p>
          <a:p>
            <a:pPr algn="l">
              <a:buFont typeface="+mj-lt"/>
              <a:buAutoNum type="arabicPeriod"/>
            </a:pPr>
            <a:r>
              <a:rPr lang="en-US" b="1" i="0" dirty="0">
                <a:solidFill>
                  <a:srgbClr val="0D0D0D"/>
                </a:solidFill>
                <a:effectLst/>
                <a:latin typeface="Söhne"/>
              </a:rPr>
              <a:t>Lower Bound on Sorting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From the comparison-based sorting lower bound theorem, we know that any comparison-based sorting algorithm requires at least </a:t>
            </a:r>
            <a:r>
              <a:rPr lang="en-US" b="0" i="0" dirty="0">
                <a:solidFill>
                  <a:srgbClr val="0D0D0D"/>
                </a:solidFill>
                <a:effectLst/>
                <a:latin typeface="KaTeX_Main"/>
              </a:rPr>
              <a:t>Ω(</a:t>
            </a:r>
            <a:r>
              <a:rPr lang="en-US" b="0" i="1" dirty="0" err="1">
                <a:solidFill>
                  <a:srgbClr val="0D0D0D"/>
                </a:solidFill>
                <a:effectLst/>
                <a:latin typeface="KaTeX_Math"/>
              </a:rPr>
              <a:t>n</a:t>
            </a:r>
            <a:r>
              <a:rPr lang="en-US" b="0" i="0" dirty="0" err="1">
                <a:solidFill>
                  <a:srgbClr val="0D0D0D"/>
                </a:solidFill>
                <a:effectLst/>
                <a:latin typeface="KaTeX_Main"/>
              </a:rPr>
              <a:t>log</a:t>
            </a:r>
            <a:r>
              <a:rPr lang="en-US" b="0" i="1" dirty="0" err="1">
                <a:solidFill>
                  <a:srgbClr val="0D0D0D"/>
                </a:solidFill>
                <a:effectLst/>
                <a:latin typeface="KaTeX_Math"/>
              </a:rPr>
              <a:t>n</a:t>
            </a:r>
            <a:r>
              <a:rPr lang="en-US" b="0" i="0" dirty="0">
                <a:solidFill>
                  <a:srgbClr val="0D0D0D"/>
                </a:solidFill>
                <a:effectLst/>
                <a:latin typeface="KaTeX_Main"/>
              </a:rPr>
              <a:t>)</a:t>
            </a:r>
            <a:r>
              <a:rPr lang="en-US" b="0" i="0" dirty="0">
                <a:solidFill>
                  <a:srgbClr val="0D0D0D"/>
                </a:solidFill>
                <a:effectLst/>
                <a:latin typeface="Söhne"/>
              </a:rPr>
              <a:t> comparisons in the worst case.</a:t>
            </a:r>
          </a:p>
          <a:p>
            <a:pPr marL="742950" lvl="1" indent="-285750" algn="l">
              <a:buFont typeface="+mj-lt"/>
              <a:buAutoNum type="arabicPeriod"/>
            </a:pPr>
            <a:r>
              <a:rPr lang="en-US" b="0" i="0" dirty="0">
                <a:solidFill>
                  <a:srgbClr val="0D0D0D"/>
                </a:solidFill>
                <a:effectLst/>
                <a:latin typeface="Söhne"/>
              </a:rPr>
              <a:t>Since finding the maximum element can be reduced to sorting, it follows that any algorithm for finding the maximum element must also perform at least </a:t>
            </a:r>
            <a:r>
              <a:rPr lang="en-US" b="0" i="0" dirty="0">
                <a:solidFill>
                  <a:srgbClr val="0D0D0D"/>
                </a:solidFill>
                <a:effectLst/>
                <a:latin typeface="KaTeX_Main"/>
              </a:rPr>
              <a:t>Ω(</a:t>
            </a:r>
            <a:r>
              <a:rPr lang="en-US" b="0" i="1" dirty="0" err="1">
                <a:solidFill>
                  <a:srgbClr val="0D0D0D"/>
                </a:solidFill>
                <a:effectLst/>
                <a:latin typeface="KaTeX_Math"/>
              </a:rPr>
              <a:t>n</a:t>
            </a:r>
            <a:r>
              <a:rPr lang="en-US" b="0" i="0" dirty="0" err="1">
                <a:solidFill>
                  <a:srgbClr val="0D0D0D"/>
                </a:solidFill>
                <a:effectLst/>
                <a:latin typeface="KaTeX_Main"/>
              </a:rPr>
              <a:t>log</a:t>
            </a:r>
            <a:r>
              <a:rPr lang="en-US" b="0" i="1" dirty="0" err="1">
                <a:solidFill>
                  <a:srgbClr val="0D0D0D"/>
                </a:solidFill>
                <a:effectLst/>
                <a:latin typeface="KaTeX_Math"/>
              </a:rPr>
              <a:t>n</a:t>
            </a:r>
            <a:r>
              <a:rPr lang="en-US" b="0" i="0" dirty="0">
                <a:solidFill>
                  <a:srgbClr val="0D0D0D"/>
                </a:solidFill>
                <a:effectLst/>
                <a:latin typeface="KaTeX_Main"/>
              </a:rPr>
              <a:t>)</a:t>
            </a:r>
            <a:r>
              <a:rPr lang="en-US" b="0" i="0" dirty="0">
                <a:solidFill>
                  <a:srgbClr val="0D0D0D"/>
                </a:solidFill>
                <a:effectLst/>
                <a:latin typeface="Söhne"/>
              </a:rPr>
              <a:t> comparisons in the worst case.</a:t>
            </a:r>
          </a:p>
          <a:p>
            <a:endParaRPr lang="en-IN" dirty="0"/>
          </a:p>
        </p:txBody>
      </p:sp>
    </p:spTree>
    <p:extLst>
      <p:ext uri="{BB962C8B-B14F-4D97-AF65-F5344CB8AC3E}">
        <p14:creationId xmlns:p14="http://schemas.microsoft.com/office/powerpoint/2010/main" val="788809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07E0-5CB1-D27E-DC89-2A0C1AE78938}"/>
              </a:ext>
            </a:extLst>
          </p:cNvPr>
          <p:cNvSpPr>
            <a:spLocks noGrp="1"/>
          </p:cNvSpPr>
          <p:nvPr>
            <p:ph type="title"/>
          </p:nvPr>
        </p:nvSpPr>
        <p:spPr/>
        <p:txBody>
          <a:bodyPr/>
          <a:lstStyle/>
          <a:p>
            <a:r>
              <a:rPr lang="en-US" dirty="0">
                <a:solidFill>
                  <a:srgbClr val="0D0D0D"/>
                </a:solidFill>
                <a:highlight>
                  <a:srgbClr val="00FF00"/>
                </a:highlight>
                <a:latin typeface="Söhne"/>
              </a:rPr>
              <a:t>EXAMPLE2 : </a:t>
            </a:r>
            <a:r>
              <a:rPr lang="en-US" b="0" i="0" dirty="0">
                <a:solidFill>
                  <a:srgbClr val="0D0D0D"/>
                </a:solidFill>
                <a:effectLst/>
                <a:latin typeface="Söhne"/>
              </a:rPr>
              <a:t>Here's how we can prove this using the same logic as before:</a:t>
            </a:r>
            <a:endParaRPr lang="en-IN" dirty="0"/>
          </a:p>
        </p:txBody>
      </p:sp>
      <p:sp>
        <p:nvSpPr>
          <p:cNvPr id="3" name="Content Placeholder 2">
            <a:extLst>
              <a:ext uri="{FF2B5EF4-FFF2-40B4-BE49-F238E27FC236}">
                <a16:creationId xmlns:a16="http://schemas.microsoft.com/office/drawing/2014/main" id="{0748FACE-5C64-9047-796D-BF96EB83CBD9}"/>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0D0D0D"/>
                </a:solidFill>
                <a:effectLst/>
                <a:latin typeface="Söhne"/>
              </a:rPr>
              <a:t>Reduction to Sorting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We can reduce the problem of finding the maximum element to sorting by observing that once the array is sorted in non-decreasing order, the maximum element will be at the last index of the sorted array.</a:t>
            </a:r>
          </a:p>
          <a:p>
            <a:pPr marL="742950" lvl="1" indent="-285750" algn="l">
              <a:buFont typeface="+mj-lt"/>
              <a:buAutoNum type="arabicPeriod"/>
            </a:pPr>
            <a:r>
              <a:rPr lang="en-US" b="0" i="0" dirty="0">
                <a:solidFill>
                  <a:srgbClr val="0D0D0D"/>
                </a:solidFill>
                <a:effectLst/>
                <a:latin typeface="Söhne"/>
              </a:rPr>
              <a:t>Therefore, if we can prove a lower bound on the number of comparisons required for sorting, it will imply a lower bound on the number of comparisons required to find the maximum element.</a:t>
            </a:r>
          </a:p>
          <a:p>
            <a:pPr algn="l">
              <a:buFont typeface="+mj-lt"/>
              <a:buAutoNum type="arabicPeriod"/>
            </a:pPr>
            <a:r>
              <a:rPr lang="en-US" b="1" i="0" dirty="0">
                <a:solidFill>
                  <a:srgbClr val="0D0D0D"/>
                </a:solidFill>
                <a:effectLst/>
                <a:latin typeface="Söhne"/>
              </a:rPr>
              <a:t>Lower Bound on Sorting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From the comparison-based sorting lower bound theorem, we know that any comparison-based sorting algorithm requires at least </a:t>
            </a:r>
            <a:r>
              <a:rPr lang="en-US" b="0" i="0" dirty="0">
                <a:solidFill>
                  <a:srgbClr val="0D0D0D"/>
                </a:solidFill>
                <a:effectLst/>
                <a:latin typeface="KaTeX_Main"/>
              </a:rPr>
              <a:t>Ω(</a:t>
            </a:r>
            <a:r>
              <a:rPr lang="en-US" b="0" i="1" dirty="0">
                <a:solidFill>
                  <a:srgbClr val="0D0D0D"/>
                </a:solidFill>
                <a:effectLst/>
                <a:latin typeface="KaTeX_Math"/>
              </a:rPr>
              <a:t>n</a:t>
            </a:r>
            <a:r>
              <a:rPr lang="en-US" b="0" i="0" dirty="0">
                <a:solidFill>
                  <a:srgbClr val="0D0D0D"/>
                </a:solidFill>
                <a:effectLst/>
                <a:latin typeface="KaTeX_Main"/>
              </a:rPr>
              <a:t>)</a:t>
            </a:r>
            <a:r>
              <a:rPr lang="en-US" b="0" i="0" dirty="0">
                <a:solidFill>
                  <a:srgbClr val="0D0D0D"/>
                </a:solidFill>
                <a:effectLst/>
                <a:latin typeface="Söhne"/>
              </a:rPr>
              <a:t> comparisons in the worst case.</a:t>
            </a:r>
          </a:p>
          <a:p>
            <a:pPr marL="742950" lvl="1" indent="-285750" algn="l">
              <a:buFont typeface="+mj-lt"/>
              <a:buAutoNum type="arabicPeriod"/>
            </a:pPr>
            <a:r>
              <a:rPr lang="en-US" b="0" i="0" dirty="0">
                <a:solidFill>
                  <a:srgbClr val="0D0D0D"/>
                </a:solidFill>
                <a:effectLst/>
                <a:latin typeface="Söhne"/>
              </a:rPr>
              <a:t>Since finding the maximum element can be reduced to sorting, it follows that any algorithm for finding the maximum element must also perform at least </a:t>
            </a:r>
            <a:r>
              <a:rPr lang="en-US" b="0" i="0" dirty="0">
                <a:solidFill>
                  <a:srgbClr val="0D0D0D"/>
                </a:solidFill>
                <a:effectLst/>
                <a:latin typeface="KaTeX_Main"/>
              </a:rPr>
              <a:t>Ω(</a:t>
            </a:r>
            <a:r>
              <a:rPr lang="en-US" b="0" i="1" dirty="0">
                <a:solidFill>
                  <a:srgbClr val="0D0D0D"/>
                </a:solidFill>
                <a:effectLst/>
                <a:latin typeface="KaTeX_Math"/>
              </a:rPr>
              <a:t>n</a:t>
            </a:r>
            <a:r>
              <a:rPr lang="en-US" b="0" i="0" dirty="0">
                <a:solidFill>
                  <a:srgbClr val="0D0D0D"/>
                </a:solidFill>
                <a:effectLst/>
                <a:latin typeface="KaTeX_Main"/>
              </a:rPr>
              <a:t>)</a:t>
            </a:r>
            <a:r>
              <a:rPr lang="en-US" b="0" i="0" dirty="0">
                <a:solidFill>
                  <a:srgbClr val="0D0D0D"/>
                </a:solidFill>
                <a:effectLst/>
                <a:latin typeface="Söhne"/>
              </a:rPr>
              <a:t> comparisons in the worst case.</a:t>
            </a:r>
          </a:p>
          <a:p>
            <a:endParaRPr lang="en-IN" dirty="0"/>
          </a:p>
        </p:txBody>
      </p:sp>
    </p:spTree>
    <p:extLst>
      <p:ext uri="{BB962C8B-B14F-4D97-AF65-F5344CB8AC3E}">
        <p14:creationId xmlns:p14="http://schemas.microsoft.com/office/powerpoint/2010/main" val="517039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78E6C-B949-4205-7DF3-09B83FF09303}"/>
              </a:ext>
            </a:extLst>
          </p:cNvPr>
          <p:cNvSpPr>
            <a:spLocks noGrp="1"/>
          </p:cNvSpPr>
          <p:nvPr>
            <p:ph idx="1"/>
          </p:nvPr>
        </p:nvSpPr>
        <p:spPr>
          <a:xfrm>
            <a:off x="933994" y="1429136"/>
            <a:ext cx="11111357" cy="1081152"/>
          </a:xfrm>
        </p:spPr>
        <p:txBody>
          <a:bodyPr>
            <a:normAutofit/>
          </a:bodyPr>
          <a:lstStyle/>
          <a:p>
            <a:pPr marL="0" indent="0">
              <a:buNone/>
            </a:pPr>
            <a:r>
              <a:rPr lang="en-US" sz="1600" b="1" dirty="0"/>
              <a:t>Find largest element in array (First sort </a:t>
            </a:r>
            <a:r>
              <a:rPr lang="en-US" sz="1600" b="1" dirty="0" err="1"/>
              <a:t>elemnts</a:t>
            </a:r>
            <a:r>
              <a:rPr lang="en-US" sz="1600" b="1" dirty="0"/>
              <a:t> then find largest )</a:t>
            </a:r>
          </a:p>
          <a:p>
            <a:pPr marL="0" indent="0">
              <a:buNone/>
            </a:pPr>
            <a:r>
              <a:rPr lang="en-US" sz="1600" b="1" dirty="0"/>
              <a:t>Let us assume : int a[6] = {10 , 5, 20 , 100 ,9 ,21 }</a:t>
            </a:r>
          </a:p>
        </p:txBody>
      </p:sp>
      <p:sp>
        <p:nvSpPr>
          <p:cNvPr id="7" name="TextBox 6">
            <a:extLst>
              <a:ext uri="{FF2B5EF4-FFF2-40B4-BE49-F238E27FC236}">
                <a16:creationId xmlns:a16="http://schemas.microsoft.com/office/drawing/2014/main" id="{6688F74C-FDA0-F017-D223-F10881ACC8E9}"/>
              </a:ext>
            </a:extLst>
          </p:cNvPr>
          <p:cNvSpPr txBox="1"/>
          <p:nvPr/>
        </p:nvSpPr>
        <p:spPr>
          <a:xfrm>
            <a:off x="146649" y="216484"/>
            <a:ext cx="11645659" cy="1384995"/>
          </a:xfrm>
          <a:prstGeom prst="rect">
            <a:avLst/>
          </a:prstGeom>
          <a:noFill/>
        </p:spPr>
        <p:txBody>
          <a:bodyPr wrap="square">
            <a:spAutoFit/>
          </a:bodyPr>
          <a:lstStyle/>
          <a:p>
            <a:pPr algn="l">
              <a:buFont typeface="+mj-lt"/>
              <a:buAutoNum type="arabicPeriod"/>
            </a:pPr>
            <a:r>
              <a:rPr lang="en-US" sz="1400" b="1" i="0" dirty="0">
                <a:solidFill>
                  <a:srgbClr val="0D0D0D"/>
                </a:solidFill>
                <a:effectLst/>
                <a:latin typeface="Söhne"/>
              </a:rPr>
              <a:t>Reduction to Sorting (sorting then find largest </a:t>
            </a:r>
            <a:r>
              <a:rPr lang="en-US" sz="1400" b="1" i="0" dirty="0" err="1">
                <a:solidFill>
                  <a:srgbClr val="0D0D0D"/>
                </a:solidFill>
                <a:effectLst/>
                <a:latin typeface="Söhne"/>
              </a:rPr>
              <a:t>elemnt</a:t>
            </a:r>
            <a:r>
              <a:rPr lang="en-US" sz="1400" b="1" i="0" dirty="0">
                <a:solidFill>
                  <a:srgbClr val="0D0D0D"/>
                </a:solidFill>
                <a:effectLst/>
                <a:latin typeface="Söhne"/>
              </a:rPr>
              <a:t> )</a:t>
            </a:r>
            <a:r>
              <a:rPr lang="en-US" sz="1400" b="0" i="0" dirty="0">
                <a:solidFill>
                  <a:srgbClr val="0D0D0D"/>
                </a:solidFill>
                <a:effectLst/>
                <a:latin typeface="Söhne"/>
              </a:rPr>
              <a:t>:</a:t>
            </a:r>
          </a:p>
          <a:p>
            <a:pPr marL="742950" lvl="1" indent="-285750" algn="l">
              <a:buFont typeface="+mj-lt"/>
              <a:buAutoNum type="arabicPeriod"/>
            </a:pPr>
            <a:r>
              <a:rPr lang="en-US" sz="1400" b="0" i="0" dirty="0">
                <a:solidFill>
                  <a:srgbClr val="0D0D0D"/>
                </a:solidFill>
                <a:effectLst/>
                <a:latin typeface="Söhne"/>
              </a:rPr>
              <a:t>We can reduce the problem of finding the maximum element to sorting by observing that once the array is sorted in non-decreasing order, the maximum element will be at the last index of the sorted array.</a:t>
            </a:r>
          </a:p>
          <a:p>
            <a:pPr marL="742950" lvl="1" indent="-285750" algn="l">
              <a:buFont typeface="+mj-lt"/>
              <a:buAutoNum type="arabicPeriod"/>
            </a:pPr>
            <a:r>
              <a:rPr lang="en-US" sz="1400" b="0" i="0" dirty="0">
                <a:solidFill>
                  <a:srgbClr val="0D0D0D"/>
                </a:solidFill>
                <a:effectLst/>
                <a:latin typeface="Söhne"/>
              </a:rPr>
              <a:t>Therefore, if we can prove a lower bound on the number of comparisons required for sorting, it will imply a lower bound on the number of comparisons required to find the maximum element.</a:t>
            </a:r>
          </a:p>
          <a:p>
            <a:endParaRPr lang="en-IN" sz="1400" dirty="0"/>
          </a:p>
        </p:txBody>
      </p:sp>
      <p:sp>
        <p:nvSpPr>
          <p:cNvPr id="9" name="TextBox 8">
            <a:extLst>
              <a:ext uri="{FF2B5EF4-FFF2-40B4-BE49-F238E27FC236}">
                <a16:creationId xmlns:a16="http://schemas.microsoft.com/office/drawing/2014/main" id="{B6ECE46E-5412-EF29-197D-C67EF0BBEBA7}"/>
              </a:ext>
            </a:extLst>
          </p:cNvPr>
          <p:cNvSpPr txBox="1"/>
          <p:nvPr/>
        </p:nvSpPr>
        <p:spPr>
          <a:xfrm>
            <a:off x="933994" y="2510288"/>
            <a:ext cx="10388361" cy="3139321"/>
          </a:xfrm>
          <a:prstGeom prst="rect">
            <a:avLst/>
          </a:prstGeom>
          <a:noFill/>
        </p:spPr>
        <p:txBody>
          <a:bodyPr wrap="square">
            <a:spAutoFit/>
          </a:bodyPr>
          <a:lstStyle/>
          <a:p>
            <a:r>
              <a:rPr lang="en-IN" dirty="0"/>
              <a:t>for(</a:t>
            </a:r>
            <a:r>
              <a:rPr lang="en-IN" dirty="0" err="1"/>
              <a:t>i</a:t>
            </a:r>
            <a:r>
              <a:rPr lang="en-IN" dirty="0"/>
              <a:t>=0;i&lt;</a:t>
            </a:r>
            <a:r>
              <a:rPr lang="en-IN" dirty="0" err="1"/>
              <a:t>sizeofarray</a:t>
            </a:r>
            <a:r>
              <a:rPr lang="en-IN" dirty="0"/>
              <a:t> ;</a:t>
            </a:r>
            <a:r>
              <a:rPr lang="en-IN" dirty="0" err="1"/>
              <a:t>i</a:t>
            </a:r>
            <a:r>
              <a:rPr lang="en-IN" dirty="0"/>
              <a:t>++)</a:t>
            </a:r>
          </a:p>
          <a:p>
            <a:r>
              <a:rPr lang="en-IN" dirty="0"/>
              <a:t>{</a:t>
            </a:r>
          </a:p>
          <a:p>
            <a:r>
              <a:rPr lang="en-IN" dirty="0"/>
              <a:t>	</a:t>
            </a:r>
          </a:p>
          <a:p>
            <a:r>
              <a:rPr lang="en-IN" dirty="0"/>
              <a:t>	if(a[</a:t>
            </a:r>
            <a:r>
              <a:rPr lang="en-IN" dirty="0" err="1"/>
              <a:t>i</a:t>
            </a:r>
            <a:r>
              <a:rPr lang="en-IN" dirty="0"/>
              <a:t>]&gt;a[i+1])</a:t>
            </a:r>
          </a:p>
          <a:p>
            <a:r>
              <a:rPr lang="en-IN" dirty="0"/>
              <a:t>	{</a:t>
            </a:r>
          </a:p>
          <a:p>
            <a:r>
              <a:rPr lang="en-IN" dirty="0"/>
              <a:t>		temp=a[</a:t>
            </a:r>
            <a:r>
              <a:rPr lang="en-IN" dirty="0" err="1"/>
              <a:t>i</a:t>
            </a:r>
            <a:r>
              <a:rPr lang="en-IN" dirty="0"/>
              <a:t>]                                </a:t>
            </a:r>
          </a:p>
          <a:p>
            <a:r>
              <a:rPr lang="en-IN" dirty="0"/>
              <a:t>		a[</a:t>
            </a:r>
            <a:r>
              <a:rPr lang="en-IN" dirty="0" err="1"/>
              <a:t>i</a:t>
            </a:r>
            <a:r>
              <a:rPr lang="en-IN" dirty="0"/>
              <a:t>]=a[i+1]         </a:t>
            </a:r>
            <a:r>
              <a:rPr lang="en-IN" b="1" i="1" u="sng" dirty="0">
                <a:highlight>
                  <a:srgbClr val="FFFF00"/>
                </a:highlight>
              </a:rPr>
              <a:t>Total Comparisons are :   n-1 where n= total no of </a:t>
            </a:r>
            <a:r>
              <a:rPr lang="en-IN" b="1" i="1" u="sng" dirty="0" err="1">
                <a:highlight>
                  <a:srgbClr val="FFFF00"/>
                </a:highlight>
              </a:rPr>
              <a:t>elemnts</a:t>
            </a:r>
            <a:r>
              <a:rPr lang="en-IN" dirty="0">
                <a:highlight>
                  <a:srgbClr val="FFFF00"/>
                </a:highlight>
              </a:rPr>
              <a:t>   </a:t>
            </a:r>
            <a:r>
              <a:rPr lang="en-IN" dirty="0"/>
              <a:t>                                               </a:t>
            </a:r>
          </a:p>
          <a:p>
            <a:r>
              <a:rPr lang="en-IN" dirty="0"/>
              <a:t>		a[i+1]=temp</a:t>
            </a:r>
          </a:p>
          <a:p>
            <a:r>
              <a:rPr lang="en-IN" dirty="0"/>
              <a:t>	}</a:t>
            </a:r>
          </a:p>
          <a:p>
            <a:r>
              <a:rPr lang="en-IN" dirty="0"/>
              <a:t>}</a:t>
            </a:r>
          </a:p>
          <a:p>
            <a:r>
              <a:rPr lang="en-IN" dirty="0" err="1"/>
              <a:t>cout</a:t>
            </a:r>
            <a:r>
              <a:rPr lang="en-IN" dirty="0"/>
              <a:t>&lt;&lt;a[n]</a:t>
            </a:r>
          </a:p>
        </p:txBody>
      </p:sp>
    </p:spTree>
    <p:extLst>
      <p:ext uri="{BB962C8B-B14F-4D97-AF65-F5344CB8AC3E}">
        <p14:creationId xmlns:p14="http://schemas.microsoft.com/office/powerpoint/2010/main" val="1750488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B2386-A7EA-FEE3-8870-9BDDDFBA49F8}"/>
              </a:ext>
            </a:extLst>
          </p:cNvPr>
          <p:cNvSpPr>
            <a:spLocks noGrp="1"/>
          </p:cNvSpPr>
          <p:nvPr>
            <p:ph idx="1"/>
          </p:nvPr>
        </p:nvSpPr>
        <p:spPr>
          <a:xfrm>
            <a:off x="770092" y="135175"/>
            <a:ext cx="11246504" cy="1288184"/>
          </a:xfrm>
        </p:spPr>
        <p:txBody>
          <a:bodyPr>
            <a:normAutofit fontScale="92500" lnSpcReduction="20000"/>
          </a:bodyPr>
          <a:lstStyle/>
          <a:p>
            <a:pPr algn="l">
              <a:buFont typeface="+mj-lt"/>
              <a:buAutoNum type="arabicPeriod"/>
            </a:pPr>
            <a:r>
              <a:rPr lang="en-US" sz="1600" b="1" i="0" dirty="0">
                <a:solidFill>
                  <a:srgbClr val="0D0D0D"/>
                </a:solidFill>
                <a:effectLst/>
                <a:latin typeface="Söhne"/>
              </a:rPr>
              <a:t>Lower Bound on Sorting(directly find largest element without sorting )</a:t>
            </a:r>
            <a:r>
              <a:rPr lang="en-US" sz="1600" b="0" i="0" dirty="0">
                <a:solidFill>
                  <a:srgbClr val="0D0D0D"/>
                </a:solidFill>
                <a:effectLst/>
                <a:latin typeface="Söhne"/>
              </a:rPr>
              <a:t>:</a:t>
            </a:r>
          </a:p>
          <a:p>
            <a:pPr marL="742950" lvl="1" indent="-285750" algn="l">
              <a:buFont typeface="+mj-lt"/>
              <a:buAutoNum type="arabicPeriod"/>
            </a:pPr>
            <a:r>
              <a:rPr lang="en-US" sz="1400" b="0" i="0" dirty="0">
                <a:solidFill>
                  <a:srgbClr val="0D0D0D"/>
                </a:solidFill>
                <a:effectLst/>
                <a:latin typeface="Söhne"/>
              </a:rPr>
              <a:t>From the </a:t>
            </a:r>
            <a:r>
              <a:rPr lang="en-US" sz="1400" b="0" i="0" dirty="0">
                <a:solidFill>
                  <a:srgbClr val="0D0D0D"/>
                </a:solidFill>
                <a:effectLst/>
                <a:highlight>
                  <a:srgbClr val="FFFF00"/>
                </a:highlight>
                <a:latin typeface="Söhne"/>
              </a:rPr>
              <a:t>comparison-based sorting lower bound theorem, </a:t>
            </a:r>
            <a:r>
              <a:rPr lang="en-US" sz="1400" b="0" i="0" dirty="0">
                <a:solidFill>
                  <a:srgbClr val="0D0D0D"/>
                </a:solidFill>
                <a:effectLst/>
                <a:latin typeface="Söhne"/>
              </a:rPr>
              <a:t>we know that any comparison-based sorting algorithm requires at least </a:t>
            </a:r>
            <a:r>
              <a:rPr lang="en-US" sz="1400" b="0" i="0" dirty="0">
                <a:solidFill>
                  <a:srgbClr val="0D0D0D"/>
                </a:solidFill>
                <a:effectLst/>
                <a:latin typeface="KaTeX_Main"/>
              </a:rPr>
              <a:t>Ω(</a:t>
            </a:r>
            <a:r>
              <a:rPr lang="en-US" sz="1400" b="0" i="1" dirty="0">
                <a:solidFill>
                  <a:srgbClr val="0D0D0D"/>
                </a:solidFill>
                <a:effectLst/>
                <a:latin typeface="KaTeX_Math"/>
              </a:rPr>
              <a:t>n</a:t>
            </a:r>
            <a:r>
              <a:rPr lang="en-US" sz="1400" b="0" i="0" dirty="0">
                <a:solidFill>
                  <a:srgbClr val="0D0D0D"/>
                </a:solidFill>
                <a:effectLst/>
                <a:latin typeface="KaTeX_Main"/>
              </a:rPr>
              <a:t>)</a:t>
            </a:r>
            <a:r>
              <a:rPr lang="en-US" sz="1400" b="0" i="0" dirty="0">
                <a:solidFill>
                  <a:srgbClr val="0D0D0D"/>
                </a:solidFill>
                <a:effectLst/>
                <a:latin typeface="Söhne"/>
              </a:rPr>
              <a:t> comparisons in the worst case.</a:t>
            </a:r>
          </a:p>
          <a:p>
            <a:pPr marL="742950" lvl="1" indent="-285750" algn="l">
              <a:buFont typeface="+mj-lt"/>
              <a:buAutoNum type="arabicPeriod"/>
            </a:pPr>
            <a:r>
              <a:rPr lang="en-US" sz="1400" b="0" i="0" dirty="0">
                <a:solidFill>
                  <a:srgbClr val="0D0D0D"/>
                </a:solidFill>
                <a:effectLst/>
                <a:latin typeface="Söhne"/>
              </a:rPr>
              <a:t>Since finding the maximum element can be reduced to sorting, it follows that any </a:t>
            </a:r>
            <a:r>
              <a:rPr lang="en-US" sz="1400" b="0" i="0" dirty="0">
                <a:solidFill>
                  <a:srgbClr val="0D0D0D"/>
                </a:solidFill>
                <a:effectLst/>
                <a:highlight>
                  <a:srgbClr val="FFFF00"/>
                </a:highlight>
                <a:latin typeface="Söhne"/>
              </a:rPr>
              <a:t>algorithm for finding the maximum element </a:t>
            </a:r>
            <a:r>
              <a:rPr lang="en-US" sz="1400" b="0" i="0" dirty="0">
                <a:solidFill>
                  <a:srgbClr val="0D0D0D"/>
                </a:solidFill>
                <a:effectLst/>
                <a:latin typeface="Söhne"/>
              </a:rPr>
              <a:t>must also perform at least </a:t>
            </a:r>
            <a:r>
              <a:rPr lang="en-US" sz="1400" b="0" i="0" dirty="0">
                <a:solidFill>
                  <a:srgbClr val="0D0D0D"/>
                </a:solidFill>
                <a:effectLst/>
                <a:latin typeface="KaTeX_Main"/>
              </a:rPr>
              <a:t>Ω(</a:t>
            </a:r>
            <a:r>
              <a:rPr lang="en-US" sz="1400" b="0" i="1" dirty="0">
                <a:solidFill>
                  <a:srgbClr val="0D0D0D"/>
                </a:solidFill>
                <a:effectLst/>
                <a:latin typeface="KaTeX_Math"/>
              </a:rPr>
              <a:t>n</a:t>
            </a:r>
            <a:r>
              <a:rPr lang="en-US" sz="1400" b="0" i="0" dirty="0">
                <a:solidFill>
                  <a:srgbClr val="0D0D0D"/>
                </a:solidFill>
                <a:effectLst/>
                <a:latin typeface="KaTeX_Main"/>
              </a:rPr>
              <a:t>)</a:t>
            </a:r>
            <a:r>
              <a:rPr lang="en-US" sz="1400" b="0" i="0" dirty="0">
                <a:solidFill>
                  <a:srgbClr val="0D0D0D"/>
                </a:solidFill>
                <a:effectLst/>
                <a:latin typeface="Söhne"/>
              </a:rPr>
              <a:t> comparisons in the worst case.</a:t>
            </a:r>
          </a:p>
          <a:p>
            <a:endParaRPr lang="en-IN" sz="1600" dirty="0"/>
          </a:p>
        </p:txBody>
      </p:sp>
      <p:sp>
        <p:nvSpPr>
          <p:cNvPr id="7" name="TextBox 6">
            <a:extLst>
              <a:ext uri="{FF2B5EF4-FFF2-40B4-BE49-F238E27FC236}">
                <a16:creationId xmlns:a16="http://schemas.microsoft.com/office/drawing/2014/main" id="{E11E20D9-8F8C-82BA-B5BA-68C830693B71}"/>
              </a:ext>
            </a:extLst>
          </p:cNvPr>
          <p:cNvSpPr txBox="1"/>
          <p:nvPr/>
        </p:nvSpPr>
        <p:spPr>
          <a:xfrm>
            <a:off x="2378733" y="2982204"/>
            <a:ext cx="9206541" cy="2308324"/>
          </a:xfrm>
          <a:prstGeom prst="rect">
            <a:avLst/>
          </a:prstGeom>
          <a:noFill/>
        </p:spPr>
        <p:txBody>
          <a:bodyPr wrap="square">
            <a:spAutoFit/>
          </a:bodyPr>
          <a:lstStyle/>
          <a:p>
            <a:r>
              <a:rPr lang="en-IN" dirty="0"/>
              <a:t>max=10</a:t>
            </a:r>
          </a:p>
          <a:p>
            <a:r>
              <a:rPr lang="en-IN" dirty="0"/>
              <a:t>for(</a:t>
            </a:r>
            <a:r>
              <a:rPr lang="en-IN" dirty="0" err="1"/>
              <a:t>i</a:t>
            </a:r>
            <a:r>
              <a:rPr lang="en-IN" dirty="0"/>
              <a:t>=1;i&lt;</a:t>
            </a:r>
            <a:r>
              <a:rPr lang="en-IN" dirty="0" err="1"/>
              <a:t>sizeofarray</a:t>
            </a:r>
            <a:r>
              <a:rPr lang="en-IN" dirty="0"/>
              <a:t> ;</a:t>
            </a:r>
            <a:r>
              <a:rPr lang="en-IN" dirty="0" err="1"/>
              <a:t>i</a:t>
            </a:r>
            <a:r>
              <a:rPr lang="en-IN" dirty="0"/>
              <a:t>++)</a:t>
            </a:r>
          </a:p>
          <a:p>
            <a:r>
              <a:rPr lang="en-IN" dirty="0"/>
              <a:t>{</a:t>
            </a:r>
          </a:p>
          <a:p>
            <a:r>
              <a:rPr lang="en-IN" dirty="0"/>
              <a:t>	if(max&lt;a[</a:t>
            </a:r>
            <a:r>
              <a:rPr lang="en-IN" dirty="0" err="1"/>
              <a:t>i</a:t>
            </a:r>
            <a:r>
              <a:rPr lang="en-IN" dirty="0"/>
              <a:t>])</a:t>
            </a:r>
          </a:p>
          <a:p>
            <a:r>
              <a:rPr lang="en-IN" dirty="0"/>
              <a:t>	{</a:t>
            </a:r>
          </a:p>
          <a:p>
            <a:r>
              <a:rPr lang="en-IN" dirty="0"/>
              <a:t>		max=a[</a:t>
            </a:r>
            <a:r>
              <a:rPr lang="en-IN" dirty="0" err="1"/>
              <a:t>i</a:t>
            </a:r>
            <a:r>
              <a:rPr lang="en-IN" dirty="0"/>
              <a:t>]            </a:t>
            </a:r>
            <a:r>
              <a:rPr lang="en-IN" b="1" i="1" u="sng" dirty="0">
                <a:highlight>
                  <a:srgbClr val="FFFF00"/>
                </a:highlight>
              </a:rPr>
              <a:t>Total Comparisons are :   n-1 where n= total no of </a:t>
            </a:r>
            <a:r>
              <a:rPr lang="en-IN" b="1" i="1" u="sng" dirty="0" err="1">
                <a:highlight>
                  <a:srgbClr val="FFFF00"/>
                </a:highlight>
              </a:rPr>
              <a:t>elemnts</a:t>
            </a:r>
            <a:endParaRPr lang="en-IN" dirty="0"/>
          </a:p>
          <a:p>
            <a:r>
              <a:rPr lang="en-IN" dirty="0"/>
              <a:t>	}</a:t>
            </a:r>
          </a:p>
          <a:p>
            <a:r>
              <a:rPr lang="en-IN" dirty="0"/>
              <a:t>}</a:t>
            </a:r>
          </a:p>
        </p:txBody>
      </p:sp>
      <p:sp>
        <p:nvSpPr>
          <p:cNvPr id="9" name="TextBox 8">
            <a:extLst>
              <a:ext uri="{FF2B5EF4-FFF2-40B4-BE49-F238E27FC236}">
                <a16:creationId xmlns:a16="http://schemas.microsoft.com/office/drawing/2014/main" id="{398EAECF-8B4E-794C-DCBA-AA02230AE2C6}"/>
              </a:ext>
            </a:extLst>
          </p:cNvPr>
          <p:cNvSpPr txBox="1"/>
          <p:nvPr/>
        </p:nvSpPr>
        <p:spPr>
          <a:xfrm>
            <a:off x="770092" y="2109961"/>
            <a:ext cx="9529848" cy="369332"/>
          </a:xfrm>
          <a:prstGeom prst="rect">
            <a:avLst/>
          </a:prstGeom>
          <a:noFill/>
        </p:spPr>
        <p:txBody>
          <a:bodyPr wrap="square">
            <a:spAutoFit/>
          </a:bodyPr>
          <a:lstStyle/>
          <a:p>
            <a:pPr marL="0" indent="0">
              <a:buNone/>
            </a:pPr>
            <a:r>
              <a:rPr lang="en-US" sz="1800" dirty="0"/>
              <a:t>Let us assume : int a[6] = {10 , 5, 20 , 100 ,9 ,21 }</a:t>
            </a:r>
          </a:p>
        </p:txBody>
      </p:sp>
    </p:spTree>
    <p:extLst>
      <p:ext uri="{BB962C8B-B14F-4D97-AF65-F5344CB8AC3E}">
        <p14:creationId xmlns:p14="http://schemas.microsoft.com/office/powerpoint/2010/main" val="3242652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F984-3F4E-B194-578F-CF479231ED30}"/>
              </a:ext>
            </a:extLst>
          </p:cNvPr>
          <p:cNvSpPr>
            <a:spLocks noGrp="1"/>
          </p:cNvSpPr>
          <p:nvPr>
            <p:ph type="title"/>
          </p:nvPr>
        </p:nvSpPr>
        <p:spPr/>
        <p:txBody>
          <a:bodyPr/>
          <a:lstStyle/>
          <a:p>
            <a:r>
              <a:rPr lang="en-US" b="1" i="0" dirty="0">
                <a:solidFill>
                  <a:srgbClr val="0D0D0D"/>
                </a:solidFill>
                <a:effectLst/>
                <a:latin typeface="Söhne"/>
              </a:rPr>
              <a:t>Conclusion</a:t>
            </a:r>
            <a:r>
              <a:rPr lang="en-US" b="0" i="0" dirty="0">
                <a:solidFill>
                  <a:srgbClr val="0D0D0D"/>
                </a:solidFill>
                <a:effectLst/>
                <a:latin typeface="Söhne"/>
              </a:rPr>
              <a:t>:</a:t>
            </a:r>
            <a:br>
              <a:rPr lang="en-US"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84270BF4-AB59-E8F2-953C-A2FD9C3B3BB4}"/>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latin typeface="Söhne"/>
              </a:rPr>
              <a:t>Therefore, we have established that finding the maximum element in an unsorted array requires at least </a:t>
            </a:r>
            <a:r>
              <a:rPr lang="en-US" b="0" i="0" dirty="0">
                <a:solidFill>
                  <a:srgbClr val="0D0D0D"/>
                </a:solidFill>
                <a:effectLst/>
                <a:latin typeface="KaTeX_Main"/>
              </a:rPr>
              <a:t>Ω(</a:t>
            </a:r>
            <a:r>
              <a:rPr lang="en-US" b="0" i="1" dirty="0">
                <a:solidFill>
                  <a:srgbClr val="0D0D0D"/>
                </a:solidFill>
                <a:effectLst/>
                <a:latin typeface="KaTeX_Math"/>
              </a:rPr>
              <a:t>n-1</a:t>
            </a:r>
            <a:r>
              <a:rPr lang="en-US" b="0" i="0" dirty="0">
                <a:solidFill>
                  <a:srgbClr val="0D0D0D"/>
                </a:solidFill>
                <a:effectLst/>
                <a:latin typeface="KaTeX_Main"/>
              </a:rPr>
              <a:t>)</a:t>
            </a:r>
            <a:r>
              <a:rPr lang="en-US" b="0" i="0" dirty="0">
                <a:solidFill>
                  <a:srgbClr val="0D0D0D"/>
                </a:solidFill>
                <a:effectLst/>
                <a:latin typeface="Söhne"/>
              </a:rPr>
              <a:t> comparisons in the worst case, based on the lower bound for sorting.</a:t>
            </a:r>
          </a:p>
          <a:p>
            <a:pPr algn="l">
              <a:buFont typeface="Arial" panose="020B0604020202020204" pitchFamily="34" charset="0"/>
              <a:buChar char="•"/>
            </a:pPr>
            <a:r>
              <a:rPr lang="en-US" b="0" i="0" dirty="0">
                <a:solidFill>
                  <a:srgbClr val="0D0D0D"/>
                </a:solidFill>
                <a:effectLst/>
                <a:latin typeface="Söhne"/>
              </a:rPr>
              <a:t>This result implies that any problem reducible to finding the maximum element (such as finding the minimum or the </a:t>
            </a:r>
            <a:r>
              <a:rPr lang="en-US" b="0" i="1" dirty="0">
                <a:solidFill>
                  <a:srgbClr val="0D0D0D"/>
                </a:solidFill>
                <a:effectLst/>
                <a:latin typeface="KaTeX_Math"/>
              </a:rPr>
              <a:t>k</a:t>
            </a:r>
            <a:r>
              <a:rPr lang="en-US" b="0" i="0" dirty="0">
                <a:solidFill>
                  <a:srgbClr val="0D0D0D"/>
                </a:solidFill>
                <a:effectLst/>
                <a:latin typeface="Söhne"/>
              </a:rPr>
              <a:t>th smallest element) will also have a lower bound of </a:t>
            </a:r>
            <a:r>
              <a:rPr lang="en-US" b="0" i="0" dirty="0">
                <a:solidFill>
                  <a:srgbClr val="0D0D0D"/>
                </a:solidFill>
                <a:effectLst/>
                <a:latin typeface="KaTeX_Main"/>
              </a:rPr>
              <a:t>Ω(</a:t>
            </a:r>
            <a:r>
              <a:rPr lang="en-US" b="0" i="1" dirty="0">
                <a:solidFill>
                  <a:srgbClr val="0D0D0D"/>
                </a:solidFill>
                <a:effectLst/>
                <a:latin typeface="KaTeX_Math"/>
              </a:rPr>
              <a:t>n</a:t>
            </a:r>
            <a:r>
              <a:rPr lang="en-US" dirty="0">
                <a:solidFill>
                  <a:srgbClr val="0D0D0D"/>
                </a:solidFill>
                <a:latin typeface="KaTeX_Main"/>
              </a:rPr>
              <a:t>-1</a:t>
            </a:r>
            <a:r>
              <a:rPr lang="en-US" b="0" i="0" dirty="0">
                <a:solidFill>
                  <a:srgbClr val="0D0D0D"/>
                </a:solidFill>
                <a:effectLst/>
                <a:latin typeface="KaTeX_Main"/>
              </a:rPr>
              <a:t>)</a:t>
            </a:r>
            <a:r>
              <a:rPr lang="en-US" b="0" i="0" dirty="0">
                <a:solidFill>
                  <a:srgbClr val="0D0D0D"/>
                </a:solidFill>
                <a:effectLst/>
                <a:latin typeface="Söhne"/>
              </a:rPr>
              <a:t> comparisons in the worst case.</a:t>
            </a:r>
          </a:p>
          <a:p>
            <a:endParaRPr lang="en-IN" dirty="0"/>
          </a:p>
        </p:txBody>
      </p:sp>
    </p:spTree>
    <p:extLst>
      <p:ext uri="{BB962C8B-B14F-4D97-AF65-F5344CB8AC3E}">
        <p14:creationId xmlns:p14="http://schemas.microsoft.com/office/powerpoint/2010/main" val="204266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1EF8-CE09-BF6E-C05A-13645185A465}"/>
              </a:ext>
            </a:extLst>
          </p:cNvPr>
          <p:cNvSpPr>
            <a:spLocks noGrp="1"/>
          </p:cNvSpPr>
          <p:nvPr>
            <p:ph type="title"/>
          </p:nvPr>
        </p:nvSpPr>
        <p:spPr/>
        <p:txBody>
          <a:bodyPr/>
          <a:lstStyle/>
          <a:p>
            <a:r>
              <a:rPr lang="en-US" b="0" i="0" dirty="0">
                <a:solidFill>
                  <a:srgbClr val="0D0D0D"/>
                </a:solidFill>
                <a:effectLst/>
                <a:latin typeface="Söhne"/>
              </a:rPr>
              <a:t>summary</a:t>
            </a:r>
            <a:endParaRPr lang="en-IN" dirty="0"/>
          </a:p>
        </p:txBody>
      </p:sp>
      <p:sp>
        <p:nvSpPr>
          <p:cNvPr id="3" name="Content Placeholder 2">
            <a:extLst>
              <a:ext uri="{FF2B5EF4-FFF2-40B4-BE49-F238E27FC236}">
                <a16:creationId xmlns:a16="http://schemas.microsoft.com/office/drawing/2014/main" id="{97895E30-FCAF-BF68-7FFF-E30BC3A0FF85}"/>
              </a:ext>
            </a:extLst>
          </p:cNvPr>
          <p:cNvSpPr>
            <a:spLocks noGrp="1"/>
          </p:cNvSpPr>
          <p:nvPr>
            <p:ph idx="1"/>
          </p:nvPr>
        </p:nvSpPr>
        <p:spPr/>
        <p:txBody>
          <a:bodyPr/>
          <a:lstStyle/>
          <a:p>
            <a:pPr marL="0" indent="0">
              <a:buNone/>
            </a:pPr>
            <a:r>
              <a:rPr lang="en-US" b="0" i="0" dirty="0">
                <a:solidFill>
                  <a:srgbClr val="0D0D0D"/>
                </a:solidFill>
                <a:effectLst/>
                <a:latin typeface="Söhne"/>
              </a:rPr>
              <a:t>In summary, by showing that the problem of finding the maximum element can be reduced to sorting, and using the lower bound for sorting, we establish a lower bound on the number of comparisons required for finding the maximum element, as well as for any problem reducible to it.</a:t>
            </a:r>
            <a:endParaRPr lang="en-IN" dirty="0"/>
          </a:p>
        </p:txBody>
      </p:sp>
    </p:spTree>
    <p:extLst>
      <p:ext uri="{BB962C8B-B14F-4D97-AF65-F5344CB8AC3E}">
        <p14:creationId xmlns:p14="http://schemas.microsoft.com/office/powerpoint/2010/main" val="397524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BE75-6FDE-5507-5D68-91D9BF7DBFF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4060892-6302-E4B2-D312-01D417E4E94A}"/>
              </a:ext>
            </a:extLst>
          </p:cNvPr>
          <p:cNvSpPr>
            <a:spLocks noGrp="1"/>
          </p:cNvSpPr>
          <p:nvPr>
            <p:ph idx="1"/>
          </p:nvPr>
        </p:nvSpPr>
        <p:spPr/>
        <p:txBody>
          <a:bodyPr/>
          <a:lstStyle/>
          <a:p>
            <a:r>
              <a:rPr lang="en-US" dirty="0">
                <a:hlinkClick r:id="rId2"/>
              </a:rPr>
              <a:t>Problem Reduction in Transform and Conquer Technique - </a:t>
            </a:r>
            <a:r>
              <a:rPr lang="en-US" dirty="0" err="1">
                <a:hlinkClick r:id="rId2"/>
              </a:rPr>
              <a:t>GeeksforGeeks</a:t>
            </a:r>
            <a:endParaRPr lang="en-IN" dirty="0"/>
          </a:p>
        </p:txBody>
      </p:sp>
    </p:spTree>
    <p:extLst>
      <p:ext uri="{BB962C8B-B14F-4D97-AF65-F5344CB8AC3E}">
        <p14:creationId xmlns:p14="http://schemas.microsoft.com/office/powerpoint/2010/main" val="4166728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E791-5181-9EEB-EBA9-DA326B99FEBB}"/>
              </a:ext>
            </a:extLst>
          </p:cNvPr>
          <p:cNvSpPr>
            <a:spLocks noGrp="1"/>
          </p:cNvSpPr>
          <p:nvPr>
            <p:ph type="title"/>
          </p:nvPr>
        </p:nvSpPr>
        <p:spPr/>
        <p:txBody>
          <a:bodyPr/>
          <a:lstStyle/>
          <a:p>
            <a:r>
              <a:rPr lang="en-IN" b="0" i="0" dirty="0">
                <a:solidFill>
                  <a:srgbClr val="610B38"/>
                </a:solidFill>
                <a:effectLst/>
                <a:latin typeface="erdana"/>
              </a:rPr>
              <a:t>Approximate Algorithms /</a:t>
            </a:r>
            <a:r>
              <a:rPr lang="en-IN" b="0" i="0" dirty="0">
                <a:solidFill>
                  <a:srgbClr val="333333"/>
                </a:solidFill>
                <a:effectLst/>
                <a:latin typeface="inter-regular"/>
              </a:rPr>
              <a:t> heuristic algorithm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39E05C9-B56D-ED4F-25EF-F64FC59A7D11}"/>
              </a:ext>
            </a:extLst>
          </p:cNvPr>
          <p:cNvSpPr>
            <a:spLocks noGrp="1"/>
          </p:cNvSpPr>
          <p:nvPr>
            <p:ph idx="1"/>
          </p:nvPr>
        </p:nvSpPr>
        <p:spPr/>
        <p:txBody>
          <a:bodyPr>
            <a:normAutofit fontScale="92500" lnSpcReduction="20000"/>
          </a:bodyPr>
          <a:lstStyle/>
          <a:p>
            <a:r>
              <a:rPr lang="en-US" b="0" i="0" dirty="0">
                <a:solidFill>
                  <a:srgbClr val="0D0D0D"/>
                </a:solidFill>
                <a:effectLst/>
                <a:latin typeface="Söhne"/>
              </a:rPr>
              <a:t>Approximation algorithms in Design and Analysis of Algorithms (DAA</a:t>
            </a:r>
            <a:r>
              <a:rPr lang="en-US" b="0" i="0" dirty="0">
                <a:solidFill>
                  <a:srgbClr val="0D0D0D"/>
                </a:solidFill>
                <a:effectLst/>
                <a:highlight>
                  <a:srgbClr val="FF0000"/>
                </a:highlight>
                <a:latin typeface="Söhne"/>
              </a:rPr>
              <a:t>) are algorithms that </a:t>
            </a:r>
            <a:r>
              <a:rPr lang="en-US" b="0" i="0" dirty="0">
                <a:solidFill>
                  <a:srgbClr val="0D0D0D"/>
                </a:solidFill>
                <a:effectLst/>
                <a:latin typeface="Söhne"/>
              </a:rPr>
              <a:t>efficiently find solutions to optimization problems, providing solutions that are close to optimal within a guaranteed factor. These algorithms are particularly useful for problems where finding the exact optimal solution is computationally infeasible, especially in cases where the problems are NP-hard or NP-complete</a:t>
            </a:r>
            <a:r>
              <a:rPr lang="en-US" b="0" i="0" dirty="0">
                <a:solidFill>
                  <a:srgbClr val="0D0D0D"/>
                </a:solidFill>
                <a:effectLst/>
                <a:highlight>
                  <a:srgbClr val="FF00FF"/>
                </a:highlight>
                <a:latin typeface="Söhne"/>
              </a:rPr>
              <a:t>.(example </a:t>
            </a:r>
            <a:r>
              <a:rPr lang="en-US" b="0" i="0" dirty="0" err="1">
                <a:solidFill>
                  <a:srgbClr val="0D0D0D"/>
                </a:solidFill>
                <a:effectLst/>
                <a:highlight>
                  <a:srgbClr val="FF00FF"/>
                </a:highlight>
                <a:latin typeface="Söhne"/>
              </a:rPr>
              <a:t>apa</a:t>
            </a:r>
            <a:r>
              <a:rPr lang="en-US" b="0" i="0" dirty="0">
                <a:solidFill>
                  <a:srgbClr val="0D0D0D"/>
                </a:solidFill>
                <a:effectLst/>
                <a:highlight>
                  <a:srgbClr val="FF00FF"/>
                </a:highlight>
                <a:latin typeface="Söhne"/>
              </a:rPr>
              <a:t> </a:t>
            </a:r>
            <a:r>
              <a:rPr lang="en-US" b="0" i="0" dirty="0" err="1">
                <a:solidFill>
                  <a:srgbClr val="0D0D0D"/>
                </a:solidFill>
                <a:effectLst/>
                <a:highlight>
                  <a:srgbClr val="FF00FF"/>
                </a:highlight>
                <a:latin typeface="Söhne"/>
              </a:rPr>
              <a:t>kehnde</a:t>
            </a:r>
            <a:r>
              <a:rPr lang="en-US" b="0" i="0" dirty="0">
                <a:solidFill>
                  <a:srgbClr val="0D0D0D"/>
                </a:solidFill>
                <a:effectLst/>
                <a:highlight>
                  <a:srgbClr val="FF00FF"/>
                </a:highlight>
                <a:latin typeface="Söhne"/>
              </a:rPr>
              <a:t> </a:t>
            </a:r>
            <a:r>
              <a:rPr lang="en-US" b="0" i="0" dirty="0" err="1">
                <a:solidFill>
                  <a:srgbClr val="0D0D0D"/>
                </a:solidFill>
                <a:effectLst/>
                <a:highlight>
                  <a:srgbClr val="FF00FF"/>
                </a:highlight>
                <a:latin typeface="Söhne"/>
              </a:rPr>
              <a:t>haan</a:t>
            </a:r>
            <a:r>
              <a:rPr lang="en-US" b="0" i="0" dirty="0">
                <a:solidFill>
                  <a:srgbClr val="0D0D0D"/>
                </a:solidFill>
                <a:effectLst/>
                <a:highlight>
                  <a:srgbClr val="FF00FF"/>
                </a:highlight>
                <a:latin typeface="Söhne"/>
              </a:rPr>
              <a:t> k 6.78 </a:t>
            </a:r>
            <a:r>
              <a:rPr lang="en-US" b="0" i="0" dirty="0" err="1">
                <a:solidFill>
                  <a:srgbClr val="0D0D0D"/>
                </a:solidFill>
                <a:effectLst/>
                <a:highlight>
                  <a:srgbClr val="FF00FF"/>
                </a:highlight>
                <a:latin typeface="Söhne"/>
              </a:rPr>
              <a:t>ans</a:t>
            </a:r>
            <a:r>
              <a:rPr lang="en-US" b="0" i="0" dirty="0">
                <a:solidFill>
                  <a:srgbClr val="0D0D0D"/>
                </a:solidFill>
                <a:effectLst/>
                <a:highlight>
                  <a:srgbClr val="FF00FF"/>
                </a:highlight>
                <a:latin typeface="Söhne"/>
              </a:rPr>
              <a:t> </a:t>
            </a:r>
            <a:r>
              <a:rPr lang="en-US" b="0" i="0" dirty="0" err="1">
                <a:solidFill>
                  <a:srgbClr val="0D0D0D"/>
                </a:solidFill>
                <a:effectLst/>
                <a:highlight>
                  <a:srgbClr val="FF00FF"/>
                </a:highlight>
                <a:latin typeface="Söhne"/>
              </a:rPr>
              <a:t>aya</a:t>
            </a:r>
            <a:r>
              <a:rPr lang="en-US" b="0" i="0" dirty="0">
                <a:solidFill>
                  <a:srgbClr val="0D0D0D"/>
                </a:solidFill>
                <a:effectLst/>
                <a:highlight>
                  <a:srgbClr val="FF00FF"/>
                </a:highlight>
                <a:latin typeface="Söhne"/>
              </a:rPr>
              <a:t> means approximate </a:t>
            </a:r>
            <a:r>
              <a:rPr lang="en-US" b="0" i="0" dirty="0" err="1">
                <a:solidFill>
                  <a:srgbClr val="0D0D0D"/>
                </a:solidFill>
                <a:effectLst/>
                <a:highlight>
                  <a:srgbClr val="FF00FF"/>
                </a:highlight>
                <a:latin typeface="Söhne"/>
              </a:rPr>
              <a:t>aya</a:t>
            </a:r>
            <a:r>
              <a:rPr lang="en-US" b="0" i="0" dirty="0">
                <a:solidFill>
                  <a:srgbClr val="0D0D0D"/>
                </a:solidFill>
                <a:effectLst/>
                <a:highlight>
                  <a:srgbClr val="FF00FF"/>
                </a:highlight>
                <a:latin typeface="Söhne"/>
              </a:rPr>
              <a:t> , 6 ja 7 h  pura exact </a:t>
            </a:r>
            <a:r>
              <a:rPr lang="en-US" b="0" i="0" dirty="0" err="1">
                <a:solidFill>
                  <a:srgbClr val="0D0D0D"/>
                </a:solidFill>
                <a:effectLst/>
                <a:highlight>
                  <a:srgbClr val="FF00FF"/>
                </a:highlight>
                <a:latin typeface="Söhne"/>
              </a:rPr>
              <a:t>nhi</a:t>
            </a:r>
            <a:r>
              <a:rPr lang="en-US" b="0" i="0" dirty="0">
                <a:solidFill>
                  <a:srgbClr val="0D0D0D"/>
                </a:solidFill>
                <a:effectLst/>
                <a:highlight>
                  <a:srgbClr val="FF00FF"/>
                </a:highlight>
                <a:latin typeface="Söhne"/>
              </a:rPr>
              <a:t> </a:t>
            </a:r>
            <a:r>
              <a:rPr lang="en-US" b="0" i="0" dirty="0" err="1">
                <a:solidFill>
                  <a:srgbClr val="0D0D0D"/>
                </a:solidFill>
                <a:effectLst/>
                <a:highlight>
                  <a:srgbClr val="FF00FF"/>
                </a:highlight>
                <a:latin typeface="Söhne"/>
              </a:rPr>
              <a:t>aya</a:t>
            </a:r>
            <a:r>
              <a:rPr lang="en-US" b="0" i="0" dirty="0">
                <a:solidFill>
                  <a:srgbClr val="0D0D0D"/>
                </a:solidFill>
                <a:effectLst/>
                <a:highlight>
                  <a:srgbClr val="FF00FF"/>
                </a:highlight>
                <a:latin typeface="Söhne"/>
              </a:rPr>
              <a:t> )</a:t>
            </a:r>
          </a:p>
          <a:p>
            <a:r>
              <a:rPr lang="en-US" b="0" i="0" dirty="0">
                <a:solidFill>
                  <a:srgbClr val="333333"/>
                </a:solidFill>
                <a:effectLst/>
                <a:latin typeface="inter-regular"/>
              </a:rPr>
              <a:t>An Approximate Algorithm is a way of approach </a:t>
            </a:r>
            <a:r>
              <a:rPr lang="en-US" b="1" i="0" dirty="0">
                <a:solidFill>
                  <a:srgbClr val="333333"/>
                </a:solidFill>
                <a:effectLst/>
                <a:latin typeface="inter-bold"/>
              </a:rPr>
              <a:t>NP-COMPLETENESS</a:t>
            </a:r>
            <a:r>
              <a:rPr lang="en-US" b="0" i="0" dirty="0">
                <a:solidFill>
                  <a:srgbClr val="333333"/>
                </a:solidFill>
                <a:effectLst/>
                <a:latin typeface="inter-regular"/>
              </a:rPr>
              <a:t> for the optimization problem. This technique does not guarantee the best solution. The goal of an approximation algorithm is to come as close as possible to the optimum value in a reasonable amount of time which is at the most polynomial time. </a:t>
            </a:r>
            <a:r>
              <a:rPr lang="en-US" b="0" i="0" dirty="0">
                <a:solidFill>
                  <a:srgbClr val="333333"/>
                </a:solidFill>
                <a:effectLst/>
                <a:highlight>
                  <a:srgbClr val="FFFF00"/>
                </a:highlight>
                <a:latin typeface="inter-regular"/>
              </a:rPr>
              <a:t>Such algorithms are called approximation algorithm or heuristic algorithm.</a:t>
            </a:r>
          </a:p>
          <a:p>
            <a:endParaRPr lang="en-IN" dirty="0">
              <a:highlight>
                <a:srgbClr val="FFFF00"/>
              </a:highlight>
            </a:endParaRPr>
          </a:p>
        </p:txBody>
      </p:sp>
    </p:spTree>
    <p:extLst>
      <p:ext uri="{BB962C8B-B14F-4D97-AF65-F5344CB8AC3E}">
        <p14:creationId xmlns:p14="http://schemas.microsoft.com/office/powerpoint/2010/main" val="1911174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7717-BBB4-6FBD-7F91-E2C5B911A89D}"/>
              </a:ext>
            </a:extLst>
          </p:cNvPr>
          <p:cNvSpPr>
            <a:spLocks noGrp="1"/>
          </p:cNvSpPr>
          <p:nvPr>
            <p:ph type="title"/>
          </p:nvPr>
        </p:nvSpPr>
        <p:spPr/>
        <p:txBody>
          <a:bodyPr/>
          <a:lstStyle/>
          <a:p>
            <a:r>
              <a:rPr lang="en-US" dirty="0"/>
              <a:t>Example’s / VIMP</a:t>
            </a:r>
            <a:endParaRPr lang="en-IN" dirty="0"/>
          </a:p>
        </p:txBody>
      </p:sp>
      <p:sp>
        <p:nvSpPr>
          <p:cNvPr id="3" name="Content Placeholder 2">
            <a:extLst>
              <a:ext uri="{FF2B5EF4-FFF2-40B4-BE49-F238E27FC236}">
                <a16:creationId xmlns:a16="http://schemas.microsoft.com/office/drawing/2014/main" id="{617F8EAF-FD86-F20A-5312-12AA6893ECA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For the traveling salesperson problem, the </a:t>
            </a:r>
            <a:r>
              <a:rPr lang="en-US" b="0" i="0" dirty="0">
                <a:solidFill>
                  <a:srgbClr val="000000"/>
                </a:solidFill>
                <a:effectLst/>
                <a:highlight>
                  <a:srgbClr val="008080"/>
                </a:highlight>
                <a:latin typeface="inter-regular"/>
              </a:rPr>
              <a:t>optimization problem </a:t>
            </a:r>
            <a:r>
              <a:rPr lang="en-US" b="0" i="0" dirty="0">
                <a:solidFill>
                  <a:srgbClr val="000000"/>
                </a:solidFill>
                <a:effectLst/>
                <a:latin typeface="inter-regular"/>
              </a:rPr>
              <a:t>is to find the shortest cycle, and the </a:t>
            </a:r>
            <a:r>
              <a:rPr lang="en-US" b="0" i="0" dirty="0">
                <a:solidFill>
                  <a:srgbClr val="000000"/>
                </a:solidFill>
                <a:effectLst/>
                <a:highlight>
                  <a:srgbClr val="008080"/>
                </a:highlight>
                <a:latin typeface="inter-regular"/>
              </a:rPr>
              <a:t>approximation problem </a:t>
            </a:r>
            <a:r>
              <a:rPr lang="en-US" b="0" i="0" dirty="0">
                <a:solidFill>
                  <a:srgbClr val="000000"/>
                </a:solidFill>
                <a:effectLst/>
                <a:latin typeface="inter-regular"/>
              </a:rPr>
              <a:t>is to find a short cycle.</a:t>
            </a:r>
          </a:p>
          <a:p>
            <a:pPr algn="just">
              <a:buFont typeface="Arial" panose="020B0604020202020204" pitchFamily="34" charset="0"/>
              <a:buChar char="•"/>
            </a:pPr>
            <a:r>
              <a:rPr lang="en-US" b="0" i="0" dirty="0">
                <a:solidFill>
                  <a:srgbClr val="000000"/>
                </a:solidFill>
                <a:effectLst/>
                <a:latin typeface="inter-regular"/>
              </a:rPr>
              <a:t>For the vertex cover problem, the optimization problem is to find the vertex cover with fewest vertices, and the approximation problem is to find the vertex cover with few vertices.</a:t>
            </a:r>
          </a:p>
          <a:p>
            <a:pPr algn="just"/>
            <a:r>
              <a:rPr lang="en-US" b="0" i="0" dirty="0">
                <a:solidFill>
                  <a:srgbClr val="333333"/>
                </a:solidFill>
                <a:effectLst/>
                <a:latin typeface="inter-regular"/>
              </a:rPr>
              <a:t>Suppose we work on an optimization problem where every solution carries a cost(size/time ). An Approximate Algorithm returns a legal solution, but the cost of that legal solution may not be optimal.</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87133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D648-1D49-EED0-3CFC-4FB7E23F8CFD}"/>
              </a:ext>
            </a:extLst>
          </p:cNvPr>
          <p:cNvSpPr>
            <a:spLocks noGrp="1"/>
          </p:cNvSpPr>
          <p:nvPr>
            <p:ph type="ctrTitle"/>
          </p:nvPr>
        </p:nvSpPr>
        <p:spPr/>
        <p:txBody>
          <a:bodyPr/>
          <a:lstStyle/>
          <a:p>
            <a:r>
              <a:rPr lang="en-IN" dirty="0"/>
              <a:t>Comparison tree</a:t>
            </a:r>
          </a:p>
        </p:txBody>
      </p:sp>
      <p:sp>
        <p:nvSpPr>
          <p:cNvPr id="3" name="Subtitle 2">
            <a:extLst>
              <a:ext uri="{FF2B5EF4-FFF2-40B4-BE49-F238E27FC236}">
                <a16:creationId xmlns:a16="http://schemas.microsoft.com/office/drawing/2014/main" id="{DD574F25-E1CB-8636-354C-471025B958F3}"/>
              </a:ext>
            </a:extLst>
          </p:cNvPr>
          <p:cNvSpPr>
            <a:spLocks noGrp="1"/>
          </p:cNvSpPr>
          <p:nvPr>
            <p:ph type="subTitle" idx="1"/>
          </p:nvPr>
        </p:nvSpPr>
        <p:spPr>
          <a:xfrm>
            <a:off x="2417779" y="3531204"/>
            <a:ext cx="9245133" cy="977621"/>
          </a:xfrm>
        </p:spPr>
        <p:txBody>
          <a:bodyPr>
            <a:normAutofit/>
          </a:bodyPr>
          <a:lstStyle/>
          <a:p>
            <a:pPr algn="r"/>
            <a:r>
              <a:rPr lang="en-US" sz="2800" dirty="0"/>
              <a:t>UNIT-5 </a:t>
            </a:r>
            <a:endParaRPr lang="en-IN" sz="2800" dirty="0"/>
          </a:p>
        </p:txBody>
      </p:sp>
    </p:spTree>
    <p:extLst>
      <p:ext uri="{BB962C8B-B14F-4D97-AF65-F5344CB8AC3E}">
        <p14:creationId xmlns:p14="http://schemas.microsoft.com/office/powerpoint/2010/main" val="2399794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5C17-8ADE-C21A-4033-00DE4DBEE8B1}"/>
              </a:ext>
            </a:extLst>
          </p:cNvPr>
          <p:cNvSpPr>
            <a:spLocks noGrp="1"/>
          </p:cNvSpPr>
          <p:nvPr>
            <p:ph type="title"/>
          </p:nvPr>
        </p:nvSpPr>
        <p:spPr/>
        <p:txBody>
          <a:bodyPr/>
          <a:lstStyle/>
          <a:p>
            <a:r>
              <a:rPr lang="en-US" b="0" i="0" dirty="0">
                <a:solidFill>
                  <a:srgbClr val="0D0D0D"/>
                </a:solidFill>
                <a:effectLst/>
                <a:latin typeface="Söhne"/>
              </a:rPr>
              <a:t>Here are some key/IMP aspects of approximation algorithms:</a:t>
            </a:r>
            <a:endParaRPr lang="en-IN" dirty="0"/>
          </a:p>
        </p:txBody>
      </p:sp>
      <p:sp>
        <p:nvSpPr>
          <p:cNvPr id="3" name="Content Placeholder 2">
            <a:extLst>
              <a:ext uri="{FF2B5EF4-FFF2-40B4-BE49-F238E27FC236}">
                <a16:creationId xmlns:a16="http://schemas.microsoft.com/office/drawing/2014/main" id="{C0C70BEC-7488-C6C9-9FA7-C3B188D4DC30}"/>
              </a:ext>
            </a:extLst>
          </p:cNvPr>
          <p:cNvSpPr>
            <a:spLocks noGrp="1"/>
          </p:cNvSpPr>
          <p:nvPr>
            <p:ph idx="1"/>
          </p:nvPr>
        </p:nvSpPr>
        <p:spPr/>
        <p:txBody>
          <a:bodyPr>
            <a:normAutofit fontScale="70000" lnSpcReduction="20000"/>
          </a:bodyPr>
          <a:lstStyle/>
          <a:p>
            <a:r>
              <a:rPr lang="en-US" b="1" i="0" dirty="0">
                <a:solidFill>
                  <a:srgbClr val="0D0D0D"/>
                </a:solidFill>
                <a:effectLst/>
                <a:latin typeface="Söhne"/>
              </a:rPr>
              <a:t>Greedy Algorithms</a:t>
            </a:r>
            <a:r>
              <a:rPr lang="en-US" b="0" i="0" dirty="0">
                <a:solidFill>
                  <a:srgbClr val="0D0D0D"/>
                </a:solidFill>
                <a:effectLst/>
                <a:latin typeface="Söhne"/>
              </a:rPr>
              <a:t>: Many approximation algorithms use greedy strategies to construct solutions iteratively. Greedy algorithms make locally optimal choices at each step with the hope that the overall solution will be close to optimal. While greedy algorithms do not always guarantee the best possible solution, they can be efficient and provide good approximations for certain problems.</a:t>
            </a:r>
          </a:p>
          <a:p>
            <a:r>
              <a:rPr lang="en-US" b="1" i="0" dirty="0">
                <a:solidFill>
                  <a:srgbClr val="0D0D0D"/>
                </a:solidFill>
                <a:effectLst/>
                <a:latin typeface="Söhne"/>
              </a:rPr>
              <a:t>Examples</a:t>
            </a:r>
            <a:r>
              <a:rPr lang="en-US" b="0" i="0" dirty="0">
                <a:solidFill>
                  <a:srgbClr val="0D0D0D"/>
                </a:solidFill>
                <a:effectLst/>
                <a:latin typeface="Söhne"/>
              </a:rPr>
              <a:t>: Approximation algorithms are used to solve a wide range of optimization problems, including the traveling salesman problem (TSP), the knapsack problem, vertex cover, set cover, facility location, and more.</a:t>
            </a:r>
            <a:endParaRPr lang="en-US" dirty="0">
              <a:solidFill>
                <a:srgbClr val="0D0D0D"/>
              </a:solidFill>
              <a:latin typeface="Söhne"/>
            </a:endParaRPr>
          </a:p>
          <a:p>
            <a:r>
              <a:rPr lang="en-US" b="1" i="0" dirty="0">
                <a:solidFill>
                  <a:srgbClr val="0D0D0D"/>
                </a:solidFill>
                <a:effectLst/>
                <a:latin typeface="Söhne"/>
              </a:rPr>
              <a:t>Trade-offs</a:t>
            </a:r>
            <a:r>
              <a:rPr lang="en-US" b="0" i="0" dirty="0">
                <a:solidFill>
                  <a:srgbClr val="0D0D0D"/>
                </a:solidFill>
                <a:effectLst/>
                <a:latin typeface="Söhne"/>
              </a:rPr>
              <a:t>: Approximation algorithms involve trade-offs between solution quality and computational efficiency. By sacrificing optimality for efficiency, approximation algorithms enable the solution of large-scale optimization problems that would otherwise be intractable.</a:t>
            </a:r>
          </a:p>
          <a:p>
            <a:r>
              <a:rPr lang="en-US" b="0" i="0" dirty="0">
                <a:solidFill>
                  <a:srgbClr val="0D0D0D"/>
                </a:solidFill>
                <a:effectLst/>
                <a:latin typeface="Söhne"/>
              </a:rPr>
              <a:t>In summary, approximation algorithms are an essential tool in algorithm design and analysis, providing practical solutions to optimization problems with guaranteed bounds on solution quality. They play a crucial role in addressing complex computational challenges in various fields, including computer science, operations research, and engineering.</a:t>
            </a:r>
            <a:endParaRPr lang="en-IN" dirty="0"/>
          </a:p>
        </p:txBody>
      </p:sp>
    </p:spTree>
    <p:extLst>
      <p:ext uri="{BB962C8B-B14F-4D97-AF65-F5344CB8AC3E}">
        <p14:creationId xmlns:p14="http://schemas.microsoft.com/office/powerpoint/2010/main" val="3492980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D39E-223D-11A1-0EE2-FF43E96E96BD}"/>
              </a:ext>
            </a:extLst>
          </p:cNvPr>
          <p:cNvSpPr>
            <a:spLocks noGrp="1"/>
          </p:cNvSpPr>
          <p:nvPr>
            <p:ph type="title"/>
          </p:nvPr>
        </p:nvSpPr>
        <p:spPr/>
        <p:txBody>
          <a:bodyPr/>
          <a:lstStyle/>
          <a:p>
            <a:r>
              <a:rPr lang="en-US" b="0" i="0" dirty="0">
                <a:solidFill>
                  <a:srgbClr val="0D0D0D"/>
                </a:solidFill>
                <a:effectLst/>
                <a:latin typeface="Söhne"/>
              </a:rPr>
              <a:t>summary</a:t>
            </a:r>
            <a:endParaRPr lang="en-IN" dirty="0"/>
          </a:p>
        </p:txBody>
      </p:sp>
      <p:sp>
        <p:nvSpPr>
          <p:cNvPr id="3" name="Content Placeholder 2">
            <a:extLst>
              <a:ext uri="{FF2B5EF4-FFF2-40B4-BE49-F238E27FC236}">
                <a16:creationId xmlns:a16="http://schemas.microsoft.com/office/drawing/2014/main" id="{F8F0942C-F282-1A5D-D81A-57A717E5AF7D}"/>
              </a:ext>
            </a:extLst>
          </p:cNvPr>
          <p:cNvSpPr>
            <a:spLocks noGrp="1"/>
          </p:cNvSpPr>
          <p:nvPr>
            <p:ph idx="1"/>
          </p:nvPr>
        </p:nvSpPr>
        <p:spPr/>
        <p:txBody>
          <a:bodyPr/>
          <a:lstStyle/>
          <a:p>
            <a:pPr marL="0" indent="0">
              <a:buNone/>
            </a:pPr>
            <a:r>
              <a:rPr lang="en-US" b="0" i="0" dirty="0">
                <a:solidFill>
                  <a:srgbClr val="0D0D0D"/>
                </a:solidFill>
                <a:effectLst/>
                <a:latin typeface="Söhne"/>
              </a:rPr>
              <a:t>In summary, approximation algorithms are an essential tool in algorithm design and analysis, providing practical solutions to optimization problems with guaranteed bounds on solution quality. They play a crucial role in addressing complex computational challenges in various fields, including computer science, operations research, and engineering.</a:t>
            </a:r>
            <a:endParaRPr lang="en-IN" dirty="0"/>
          </a:p>
        </p:txBody>
      </p:sp>
    </p:spTree>
    <p:extLst>
      <p:ext uri="{BB962C8B-B14F-4D97-AF65-F5344CB8AC3E}">
        <p14:creationId xmlns:p14="http://schemas.microsoft.com/office/powerpoint/2010/main" val="2907090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E67B-3EEF-A1C2-B74F-6D6C84979628}"/>
              </a:ext>
            </a:extLst>
          </p:cNvPr>
          <p:cNvSpPr>
            <a:spLocks noGrp="1"/>
          </p:cNvSpPr>
          <p:nvPr>
            <p:ph type="title"/>
          </p:nvPr>
        </p:nvSpPr>
        <p:spPr/>
        <p:txBody>
          <a:bodyPr/>
          <a:lstStyle/>
          <a:p>
            <a:r>
              <a:rPr lang="en-IN" b="0" i="0" dirty="0">
                <a:solidFill>
                  <a:srgbClr val="610B38"/>
                </a:solidFill>
                <a:effectLst/>
                <a:latin typeface="erdana"/>
              </a:rPr>
              <a:t>Performance Ratios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4B9A930-5BFC-C103-5366-718092DED16E}"/>
              </a:ext>
            </a:extLst>
          </p:cNvPr>
          <p:cNvSpPr>
            <a:spLocks noGrp="1"/>
          </p:cNvSpPr>
          <p:nvPr>
            <p:ph idx="1"/>
          </p:nvPr>
        </p:nvSpPr>
        <p:spPr/>
        <p:txBody>
          <a:bodyPr/>
          <a:lstStyle/>
          <a:p>
            <a:r>
              <a:rPr lang="en-US" b="0" i="0" dirty="0">
                <a:solidFill>
                  <a:srgbClr val="333333"/>
                </a:solidFill>
                <a:effectLst/>
                <a:latin typeface="inter-regular"/>
              </a:rPr>
              <a:t>Suppose we work on an optimization problem where every solution carries a cost(size/time ). An Approximate Algorithm returns a legal solution, but the cost of that legal solution may not be optimal.</a:t>
            </a:r>
          </a:p>
          <a:p>
            <a:endParaRPr lang="en-IN" dirty="0"/>
          </a:p>
        </p:txBody>
      </p:sp>
    </p:spTree>
    <p:extLst>
      <p:ext uri="{BB962C8B-B14F-4D97-AF65-F5344CB8AC3E}">
        <p14:creationId xmlns:p14="http://schemas.microsoft.com/office/powerpoint/2010/main" val="80026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7BCA-7FD2-C200-2D54-0286CD33C91B}"/>
              </a:ext>
            </a:extLst>
          </p:cNvPr>
          <p:cNvSpPr>
            <a:spLocks noGrp="1"/>
          </p:cNvSpPr>
          <p:nvPr>
            <p:ph type="title"/>
          </p:nvPr>
        </p:nvSpPr>
        <p:spPr/>
        <p:txBody>
          <a:bodyPr/>
          <a:lstStyle/>
          <a:p>
            <a:r>
              <a:rPr lang="en-IN" dirty="0"/>
              <a:t>Comparison tree</a:t>
            </a:r>
          </a:p>
        </p:txBody>
      </p:sp>
      <p:sp>
        <p:nvSpPr>
          <p:cNvPr id="3" name="Content Placeholder 2">
            <a:extLst>
              <a:ext uri="{FF2B5EF4-FFF2-40B4-BE49-F238E27FC236}">
                <a16:creationId xmlns:a16="http://schemas.microsoft.com/office/drawing/2014/main" id="{B28BEDE8-B0AA-3735-717D-97CDB77B981F}"/>
              </a:ext>
            </a:extLst>
          </p:cNvPr>
          <p:cNvSpPr>
            <a:spLocks noGrp="1"/>
          </p:cNvSpPr>
          <p:nvPr>
            <p:ph idx="1"/>
          </p:nvPr>
        </p:nvSpPr>
        <p:spPr/>
        <p:txBody>
          <a:bodyPr/>
          <a:lstStyle/>
          <a:p>
            <a:pPr marL="0" indent="0">
              <a:buNone/>
            </a:pPr>
            <a:r>
              <a:rPr lang="en-US" b="0" i="0" dirty="0">
                <a:solidFill>
                  <a:srgbClr val="0D0D0D"/>
                </a:solidFill>
                <a:effectLst/>
                <a:latin typeface="Söhne"/>
              </a:rPr>
              <a:t>A comparison tree, also known as a decision tree or binary search tree, is a fundamental data structure used in computer science and data analysis. It's often utilized in algorithms and data structures courses, as well as in various applications such as sorting, searching, and decision-making processes.</a:t>
            </a:r>
            <a:endParaRPr lang="en-IN" dirty="0"/>
          </a:p>
        </p:txBody>
      </p:sp>
    </p:spTree>
    <p:extLst>
      <p:ext uri="{BB962C8B-B14F-4D97-AF65-F5344CB8AC3E}">
        <p14:creationId xmlns:p14="http://schemas.microsoft.com/office/powerpoint/2010/main" val="94424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4A84-6894-6D17-6C66-64E43E1D3FCC}"/>
              </a:ext>
            </a:extLst>
          </p:cNvPr>
          <p:cNvSpPr>
            <a:spLocks noGrp="1"/>
          </p:cNvSpPr>
          <p:nvPr>
            <p:ph type="title"/>
          </p:nvPr>
        </p:nvSpPr>
        <p:spPr/>
        <p:txBody>
          <a:bodyPr>
            <a:normAutofit fontScale="90000"/>
          </a:bodyPr>
          <a:lstStyle/>
          <a:p>
            <a:r>
              <a:rPr lang="en-US" b="0" i="0" dirty="0">
                <a:solidFill>
                  <a:srgbClr val="0D0D0D"/>
                </a:solidFill>
                <a:effectLst/>
                <a:latin typeface="Söhne"/>
              </a:rPr>
              <a:t>Here's a basic overview of how a comparison tree works:</a:t>
            </a:r>
            <a:br>
              <a:rPr lang="en-US"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02A2C3C1-A3DD-446E-DAE9-C5B5B5AD22D7}"/>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rgbClr val="0D0D0D"/>
                </a:solidFill>
                <a:effectLst/>
                <a:latin typeface="Söhne"/>
              </a:rPr>
              <a:t>Nodes</a:t>
            </a:r>
            <a:r>
              <a:rPr lang="en-US" b="0" i="0" dirty="0">
                <a:solidFill>
                  <a:srgbClr val="0D0D0D"/>
                </a:solidFill>
                <a:effectLst/>
                <a:latin typeface="Söhne"/>
              </a:rPr>
              <a:t>: Each node in the tree represents an element or a decision point.</a:t>
            </a:r>
          </a:p>
          <a:p>
            <a:pPr algn="l">
              <a:buFont typeface="+mj-lt"/>
              <a:buAutoNum type="arabicPeriod"/>
            </a:pPr>
            <a:r>
              <a:rPr lang="en-US" b="1" i="0" dirty="0">
                <a:solidFill>
                  <a:srgbClr val="0D0D0D"/>
                </a:solidFill>
                <a:effectLst/>
                <a:latin typeface="Söhne"/>
              </a:rPr>
              <a:t>Edges</a:t>
            </a:r>
            <a:r>
              <a:rPr lang="en-US" b="0" i="0" dirty="0">
                <a:solidFill>
                  <a:srgbClr val="0D0D0D"/>
                </a:solidFill>
                <a:effectLst/>
                <a:latin typeface="Söhne"/>
              </a:rPr>
              <a:t>: Edges connect the nodes and represent relationships between elements or decisions.</a:t>
            </a:r>
          </a:p>
          <a:p>
            <a:pPr algn="l">
              <a:buFont typeface="+mj-lt"/>
              <a:buAutoNum type="arabicPeriod"/>
            </a:pPr>
            <a:r>
              <a:rPr lang="en-US" b="1" i="0" dirty="0">
                <a:solidFill>
                  <a:srgbClr val="0D0D0D"/>
                </a:solidFill>
                <a:effectLst/>
                <a:latin typeface="Söhne"/>
              </a:rPr>
              <a:t>Root Node</a:t>
            </a:r>
            <a:r>
              <a:rPr lang="en-US" b="0" i="0" dirty="0">
                <a:solidFill>
                  <a:srgbClr val="0D0D0D"/>
                </a:solidFill>
                <a:effectLst/>
                <a:latin typeface="Söhne"/>
              </a:rPr>
              <a:t>: The topmost node in the tree, from which all other nodes are descended.</a:t>
            </a:r>
          </a:p>
          <a:p>
            <a:pPr algn="l">
              <a:buFont typeface="+mj-lt"/>
              <a:buAutoNum type="arabicPeriod"/>
            </a:pPr>
            <a:r>
              <a:rPr lang="en-US" b="1" i="0" dirty="0">
                <a:solidFill>
                  <a:srgbClr val="0D0D0D"/>
                </a:solidFill>
                <a:effectLst/>
                <a:latin typeface="Söhne"/>
              </a:rPr>
              <a:t>Internal Nodes</a:t>
            </a:r>
            <a:r>
              <a:rPr lang="en-US" b="0" i="0" dirty="0">
                <a:solidFill>
                  <a:srgbClr val="0D0D0D"/>
                </a:solidFill>
                <a:effectLst/>
                <a:latin typeface="Söhne"/>
              </a:rPr>
              <a:t>: Nodes in the tree that have child nodes.</a:t>
            </a:r>
          </a:p>
          <a:p>
            <a:pPr algn="l">
              <a:buFont typeface="+mj-lt"/>
              <a:buAutoNum type="arabicPeriod"/>
            </a:pPr>
            <a:r>
              <a:rPr lang="en-US" b="1" i="0" dirty="0">
                <a:solidFill>
                  <a:srgbClr val="0D0D0D"/>
                </a:solidFill>
                <a:effectLst/>
                <a:latin typeface="Söhne"/>
              </a:rPr>
              <a:t>Leaf Nodes</a:t>
            </a:r>
            <a:r>
              <a:rPr lang="en-US" b="0" i="0" dirty="0">
                <a:solidFill>
                  <a:srgbClr val="0D0D0D"/>
                </a:solidFill>
                <a:effectLst/>
                <a:latin typeface="Söhne"/>
              </a:rPr>
              <a:t>: Nodes in the tree that do not have any child nodes. They represent the endpoints of the decision-making process.</a:t>
            </a:r>
          </a:p>
          <a:p>
            <a:pPr algn="l">
              <a:buFont typeface="+mj-lt"/>
              <a:buAutoNum type="arabicPeriod"/>
            </a:pPr>
            <a:r>
              <a:rPr lang="en-US" b="1" i="0" dirty="0">
                <a:solidFill>
                  <a:srgbClr val="0D0D0D"/>
                </a:solidFill>
                <a:effectLst/>
                <a:latin typeface="Söhne"/>
              </a:rPr>
              <a:t>Binary Tree</a:t>
            </a:r>
            <a:r>
              <a:rPr lang="en-US" b="0" i="0" dirty="0">
                <a:solidFill>
                  <a:srgbClr val="0D0D0D"/>
                </a:solidFill>
                <a:effectLst/>
                <a:latin typeface="Söhne"/>
              </a:rPr>
              <a:t>: A type of comparison tree where each internal node has at most two child nodes.</a:t>
            </a:r>
          </a:p>
          <a:p>
            <a:pPr algn="l">
              <a:buFont typeface="+mj-lt"/>
              <a:buAutoNum type="arabicPeriod"/>
            </a:pPr>
            <a:r>
              <a:rPr lang="en-US" b="1" i="0" dirty="0">
                <a:solidFill>
                  <a:srgbClr val="0D0D0D"/>
                </a:solidFill>
                <a:effectLst/>
                <a:latin typeface="Söhne"/>
              </a:rPr>
              <a:t>Comparison Operation</a:t>
            </a:r>
            <a:r>
              <a:rPr lang="en-US" b="0" i="0" dirty="0">
                <a:solidFill>
                  <a:srgbClr val="0D0D0D"/>
                </a:solidFill>
                <a:effectLst/>
                <a:latin typeface="Söhne"/>
              </a:rPr>
              <a:t>: At each internal node, a comparison operation is performed to determine which branch to follow based on the comparison result.</a:t>
            </a:r>
          </a:p>
          <a:p>
            <a:endParaRPr lang="en-IN" dirty="0"/>
          </a:p>
        </p:txBody>
      </p:sp>
    </p:spTree>
    <p:extLst>
      <p:ext uri="{BB962C8B-B14F-4D97-AF65-F5344CB8AC3E}">
        <p14:creationId xmlns:p14="http://schemas.microsoft.com/office/powerpoint/2010/main" val="353136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FEAF-AF5F-5AD3-36D9-1996659CDA6E}"/>
              </a:ext>
            </a:extLst>
          </p:cNvPr>
          <p:cNvSpPr>
            <a:spLocks noGrp="1"/>
          </p:cNvSpPr>
          <p:nvPr>
            <p:ph type="title"/>
          </p:nvPr>
        </p:nvSpPr>
        <p:spPr/>
        <p:txBody>
          <a:bodyPr/>
          <a:lstStyle/>
          <a:p>
            <a:r>
              <a:rPr lang="en-US" b="0" i="0" dirty="0">
                <a:solidFill>
                  <a:srgbClr val="0D0D0D"/>
                </a:solidFill>
                <a:effectLst/>
                <a:latin typeface="Söhne"/>
              </a:rPr>
              <a:t>Here's an example of a simple comparison tree for sorting integers:</a:t>
            </a:r>
            <a:endParaRPr lang="en-IN" dirty="0"/>
          </a:p>
        </p:txBody>
      </p:sp>
      <p:pic>
        <p:nvPicPr>
          <p:cNvPr id="5" name="Content Placeholder 4">
            <a:extLst>
              <a:ext uri="{FF2B5EF4-FFF2-40B4-BE49-F238E27FC236}">
                <a16:creationId xmlns:a16="http://schemas.microsoft.com/office/drawing/2014/main" id="{0F251BB2-1293-5786-08E3-1F5132C6D30E}"/>
              </a:ext>
            </a:extLst>
          </p:cNvPr>
          <p:cNvPicPr>
            <a:picLocks noGrp="1" noChangeAspect="1"/>
          </p:cNvPicPr>
          <p:nvPr>
            <p:ph idx="1"/>
          </p:nvPr>
        </p:nvPicPr>
        <p:blipFill>
          <a:blip r:embed="rId2"/>
          <a:stretch>
            <a:fillRect/>
          </a:stretch>
        </p:blipFill>
        <p:spPr>
          <a:xfrm>
            <a:off x="2745146" y="2000235"/>
            <a:ext cx="6878010" cy="2152950"/>
          </a:xfrm>
        </p:spPr>
      </p:pic>
      <p:sp>
        <p:nvSpPr>
          <p:cNvPr id="8" name="TextBox 7">
            <a:extLst>
              <a:ext uri="{FF2B5EF4-FFF2-40B4-BE49-F238E27FC236}">
                <a16:creationId xmlns:a16="http://schemas.microsoft.com/office/drawing/2014/main" id="{682E9327-7304-1E32-A9B9-8D3E7EBA8309}"/>
              </a:ext>
            </a:extLst>
          </p:cNvPr>
          <p:cNvSpPr txBox="1"/>
          <p:nvPr/>
        </p:nvSpPr>
        <p:spPr>
          <a:xfrm>
            <a:off x="2861813" y="4567059"/>
            <a:ext cx="6103188" cy="1200329"/>
          </a:xfrm>
          <a:prstGeom prst="rect">
            <a:avLst/>
          </a:prstGeom>
          <a:noFill/>
        </p:spPr>
        <p:txBody>
          <a:bodyPr wrap="square">
            <a:spAutoFit/>
          </a:bodyPr>
          <a:lstStyle/>
          <a:p>
            <a:r>
              <a:rPr lang="en-US" b="0" i="0" dirty="0">
                <a:solidFill>
                  <a:srgbClr val="0D0D0D"/>
                </a:solidFill>
                <a:effectLst/>
                <a:latin typeface="Söhne"/>
              </a:rPr>
              <a:t>In this example, if you were to search for the number 4, you would start at the root (5), compare 4 with 5, then traverse to the left subtree since 4 is less than 5, then compare 4 with 3, and finally find 4 in the left subtree of 3.</a:t>
            </a:r>
            <a:endParaRPr lang="en-IN" dirty="0"/>
          </a:p>
        </p:txBody>
      </p:sp>
    </p:spTree>
    <p:extLst>
      <p:ext uri="{BB962C8B-B14F-4D97-AF65-F5344CB8AC3E}">
        <p14:creationId xmlns:p14="http://schemas.microsoft.com/office/powerpoint/2010/main" val="218598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51CF-9213-D34F-3803-80EDBD575360}"/>
              </a:ext>
            </a:extLst>
          </p:cNvPr>
          <p:cNvSpPr>
            <a:spLocks noGrp="1"/>
          </p:cNvSpPr>
          <p:nvPr>
            <p:ph type="title"/>
          </p:nvPr>
        </p:nvSpPr>
        <p:spPr/>
        <p:txBody>
          <a:bodyPr/>
          <a:lstStyle/>
          <a:p>
            <a:r>
              <a:rPr lang="en-US" b="0" i="0" dirty="0">
                <a:solidFill>
                  <a:srgbClr val="0D0D0D"/>
                </a:solidFill>
                <a:effectLst/>
                <a:latin typeface="Söhne"/>
              </a:rPr>
              <a:t>Comparison trees can be used for various purposes, including:</a:t>
            </a:r>
            <a:endParaRPr lang="en-IN" dirty="0"/>
          </a:p>
        </p:txBody>
      </p:sp>
      <p:sp>
        <p:nvSpPr>
          <p:cNvPr id="3" name="Content Placeholder 2">
            <a:extLst>
              <a:ext uri="{FF2B5EF4-FFF2-40B4-BE49-F238E27FC236}">
                <a16:creationId xmlns:a16="http://schemas.microsoft.com/office/drawing/2014/main" id="{733C9C64-993E-FA36-0852-A9E5C7D231BB}"/>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D0D0D"/>
                </a:solidFill>
                <a:effectLst/>
                <a:latin typeface="Söhne"/>
              </a:rPr>
              <a:t>Searching: Binary search trees are particularly efficient for searching operations.</a:t>
            </a:r>
          </a:p>
          <a:p>
            <a:pPr algn="l">
              <a:buFont typeface="Arial" panose="020B0604020202020204" pitchFamily="34" charset="0"/>
              <a:buChar char="•"/>
            </a:pPr>
            <a:r>
              <a:rPr lang="en-US" b="0" i="0" dirty="0">
                <a:solidFill>
                  <a:srgbClr val="0D0D0D"/>
                </a:solidFill>
                <a:effectLst/>
                <a:latin typeface="Söhne"/>
              </a:rPr>
              <a:t>Sorting: Techniques like binary tree sort can be implemented using comparison trees.</a:t>
            </a:r>
          </a:p>
          <a:p>
            <a:pPr algn="l">
              <a:buFont typeface="Arial" panose="020B0604020202020204" pitchFamily="34" charset="0"/>
              <a:buChar char="•"/>
            </a:pPr>
            <a:r>
              <a:rPr lang="en-US" b="0" i="0" dirty="0">
                <a:solidFill>
                  <a:srgbClr val="0D0D0D"/>
                </a:solidFill>
                <a:effectLst/>
                <a:latin typeface="Söhne"/>
              </a:rPr>
              <a:t>Decision Making: Decision trees are a specific type of comparison tree used for decision-making processes in machine learning and artificial intelligence.</a:t>
            </a:r>
          </a:p>
          <a:p>
            <a:pPr algn="l">
              <a:buFont typeface="Arial" panose="020B0604020202020204" pitchFamily="34" charset="0"/>
              <a:buChar char="•"/>
            </a:pPr>
            <a:r>
              <a:rPr lang="en-US" dirty="0">
                <a:solidFill>
                  <a:srgbClr val="0D0D0D"/>
                </a:solidFill>
                <a:highlight>
                  <a:srgbClr val="FFFF00"/>
                </a:highlight>
                <a:latin typeface="Söhne"/>
              </a:rPr>
              <a:t>AVL Tree , Splay Tree( comparison example), Balanced m-way tree (comparison example ) ,Red black tree  </a:t>
            </a:r>
            <a:endParaRPr lang="en-US" b="0" i="0" dirty="0">
              <a:solidFill>
                <a:srgbClr val="0D0D0D"/>
              </a:solidFill>
              <a:effectLst/>
              <a:highlight>
                <a:srgbClr val="FFFF00"/>
              </a:highlight>
              <a:latin typeface="Söhne"/>
            </a:endParaRPr>
          </a:p>
          <a:p>
            <a:pPr algn="l"/>
            <a:r>
              <a:rPr lang="en-US" b="0" i="0" dirty="0">
                <a:solidFill>
                  <a:srgbClr val="0D0D0D"/>
                </a:solidFill>
                <a:effectLst/>
                <a:latin typeface="Söhne"/>
              </a:rPr>
              <a:t>Overall, comparison trees are versatile data structures that are widely used in computer science and data analysis due to their efficiency and simplicity.</a:t>
            </a:r>
          </a:p>
          <a:p>
            <a:endParaRPr lang="en-IN" dirty="0"/>
          </a:p>
        </p:txBody>
      </p:sp>
    </p:spTree>
    <p:extLst>
      <p:ext uri="{BB962C8B-B14F-4D97-AF65-F5344CB8AC3E}">
        <p14:creationId xmlns:p14="http://schemas.microsoft.com/office/powerpoint/2010/main" val="42169330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228</TotalTime>
  <Words>3801</Words>
  <Application>Microsoft Office PowerPoint</Application>
  <PresentationFormat>Widescreen</PresentationFormat>
  <Paragraphs>236</Paragraphs>
  <Slides>52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Arial</vt:lpstr>
      <vt:lpstr>erdana</vt:lpstr>
      <vt:lpstr>Gill Sans MT</vt:lpstr>
      <vt:lpstr>inter-bold</vt:lpstr>
      <vt:lpstr>inter-regular</vt:lpstr>
      <vt:lpstr>KaTeX_Main</vt:lpstr>
      <vt:lpstr>KaTeX_Math</vt:lpstr>
      <vt:lpstr>Nunito</vt:lpstr>
      <vt:lpstr>Roboto</vt:lpstr>
      <vt:lpstr>Söhne</vt:lpstr>
      <vt:lpstr>Söhne Mono</vt:lpstr>
      <vt:lpstr>Wingdings</vt:lpstr>
      <vt:lpstr>Gallery</vt:lpstr>
      <vt:lpstr>Lower Bound Theory </vt:lpstr>
      <vt:lpstr>Lower Bound Theory </vt:lpstr>
      <vt:lpstr>PowerPoint Presentation</vt:lpstr>
      <vt:lpstr>Techniques </vt:lpstr>
      <vt:lpstr>Comparison tree</vt:lpstr>
      <vt:lpstr>Comparison tree</vt:lpstr>
      <vt:lpstr>Here's a basic overview of how a comparison tree works: </vt:lpstr>
      <vt:lpstr>Here's an example of a simple comparison tree for sorting integers:</vt:lpstr>
      <vt:lpstr>Comparison trees can be used for various purposes, including:</vt:lpstr>
      <vt:lpstr>Decision Making</vt:lpstr>
      <vt:lpstr>Decision trees</vt:lpstr>
      <vt:lpstr>COMPARE 3 ELEMENTS </vt:lpstr>
      <vt:lpstr>PowerPoint Presentation</vt:lpstr>
      <vt:lpstr>Decision Tree: </vt:lpstr>
      <vt:lpstr> </vt:lpstr>
      <vt:lpstr>Comparison tree for Binary Search: </vt:lpstr>
      <vt:lpstr>What is a Full Binary Tree? </vt:lpstr>
      <vt:lpstr>PowerPoint Presentation</vt:lpstr>
      <vt:lpstr>PowerPoint Presentation</vt:lpstr>
      <vt:lpstr>Techniques for algebraic problem   </vt:lpstr>
      <vt:lpstr>FOR MORE DETAIL</vt:lpstr>
      <vt:lpstr>Oracle and adversary argument </vt:lpstr>
      <vt:lpstr>PowerPoint Presentation</vt:lpstr>
      <vt:lpstr>PowerPoint Presentation</vt:lpstr>
      <vt:lpstr>oracle and adversory Example: (Merging Problem)</vt:lpstr>
      <vt:lpstr>Solution acc to oracle &amp; advisory approach</vt:lpstr>
      <vt:lpstr>Oracle Approach (Lower Bound):</vt:lpstr>
      <vt:lpstr>EXAMPLE </vt:lpstr>
      <vt:lpstr>PowerPoint Presentation</vt:lpstr>
      <vt:lpstr>Adversary Argument (Upper Bound):</vt:lpstr>
      <vt:lpstr>SUMMARY /NOTE</vt:lpstr>
      <vt:lpstr>Lower Bounds through Reductions</vt:lpstr>
      <vt:lpstr>PowerPoint Presentation</vt:lpstr>
      <vt:lpstr>PowerPoint Presentation</vt:lpstr>
      <vt:lpstr>PowerPoint Presentation</vt:lpstr>
      <vt:lpstr>Lower Bounds through Reductions</vt:lpstr>
      <vt:lpstr>Here's how lower bounds through reductions work:</vt:lpstr>
      <vt:lpstr>Examples: </vt:lpstr>
      <vt:lpstr>Certainly! Let's consider another example where we establish a lower bound on the time complexity of a problem by reducing it to the problem of sorting.</vt:lpstr>
      <vt:lpstr>Here's how we can prove this using the same logic as before:</vt:lpstr>
      <vt:lpstr>Here's how we can prove this using the same logic as before:</vt:lpstr>
      <vt:lpstr>EXAMPLE2 : Here's how we can prove this using the same logic as before:</vt:lpstr>
      <vt:lpstr>PowerPoint Presentation</vt:lpstr>
      <vt:lpstr>PowerPoint Presentation</vt:lpstr>
      <vt:lpstr>Conclusion: </vt:lpstr>
      <vt:lpstr>summary</vt:lpstr>
      <vt:lpstr>PowerPoint Presentation</vt:lpstr>
      <vt:lpstr>Approximate Algorithms / heuristic algorithm </vt:lpstr>
      <vt:lpstr>Example’s / VIMP</vt:lpstr>
      <vt:lpstr>Here are some key/IMP aspects of approximation algorithms:</vt:lpstr>
      <vt:lpstr>summary</vt:lpstr>
      <vt:lpstr>Performance Ratios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tree</dc:title>
  <dc:creator>Seema Kumari</dc:creator>
  <cp:lastModifiedBy>Seema Kumari</cp:lastModifiedBy>
  <cp:revision>118</cp:revision>
  <dcterms:created xsi:type="dcterms:W3CDTF">2024-03-27T03:46:38Z</dcterms:created>
  <dcterms:modified xsi:type="dcterms:W3CDTF">2024-04-12T07:44:14Z</dcterms:modified>
</cp:coreProperties>
</file>