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65" r:id="rId6"/>
    <p:sldId id="259" r:id="rId7"/>
    <p:sldId id="260" r:id="rId8"/>
    <p:sldId id="266" r:id="rId9"/>
    <p:sldId id="262" r:id="rId10"/>
    <p:sldId id="263" r:id="rId11"/>
    <p:sldId id="261" r:id="rId12"/>
    <p:sldId id="269" r:id="rId13"/>
    <p:sldId id="267" r:id="rId14"/>
    <p:sldId id="268" r:id="rId15"/>
    <p:sldId id="271"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1" d="100"/>
          <a:sy n="71" d="100"/>
        </p:scale>
        <p:origin x="6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F8543-13BB-783F-0355-C1D957BA36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8179CF-9E8D-388A-7801-BE95176355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4B29D06-58C8-42D7-0B3E-511F45948B82}"/>
              </a:ext>
            </a:extLst>
          </p:cNvPr>
          <p:cNvSpPr>
            <a:spLocks noGrp="1"/>
          </p:cNvSpPr>
          <p:nvPr>
            <p:ph type="dt" sz="half" idx="10"/>
          </p:nvPr>
        </p:nvSpPr>
        <p:spPr/>
        <p:txBody>
          <a:bodyPr/>
          <a:lstStyle/>
          <a:p>
            <a:fld id="{1FEF7011-C7D1-4838-A5E4-DCA8F77085DB}" type="datetimeFigureOut">
              <a:rPr lang="en-IN" smtClean="0"/>
              <a:t>14-05-2023</a:t>
            </a:fld>
            <a:endParaRPr lang="en-IN"/>
          </a:p>
        </p:txBody>
      </p:sp>
      <p:sp>
        <p:nvSpPr>
          <p:cNvPr id="5" name="Footer Placeholder 4">
            <a:extLst>
              <a:ext uri="{FF2B5EF4-FFF2-40B4-BE49-F238E27FC236}">
                <a16:creationId xmlns:a16="http://schemas.microsoft.com/office/drawing/2014/main" id="{D9A328E4-45F1-7425-160D-6068CB47E9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12B97B-055C-978D-BB4F-56EAD4A7B922}"/>
              </a:ext>
            </a:extLst>
          </p:cNvPr>
          <p:cNvSpPr>
            <a:spLocks noGrp="1"/>
          </p:cNvSpPr>
          <p:nvPr>
            <p:ph type="sldNum" sz="quarter" idx="12"/>
          </p:nvPr>
        </p:nvSpPr>
        <p:spPr/>
        <p:txBody>
          <a:bodyPr/>
          <a:lstStyle/>
          <a:p>
            <a:fld id="{EE712C2A-37BA-44EA-BD2F-90885D60DE60}" type="slidenum">
              <a:rPr lang="en-IN" smtClean="0"/>
              <a:t>‹#›</a:t>
            </a:fld>
            <a:endParaRPr lang="en-IN"/>
          </a:p>
        </p:txBody>
      </p:sp>
    </p:spTree>
    <p:extLst>
      <p:ext uri="{BB962C8B-B14F-4D97-AF65-F5344CB8AC3E}">
        <p14:creationId xmlns:p14="http://schemas.microsoft.com/office/powerpoint/2010/main" val="4144418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2F646-95DD-7DCB-488F-F8DE2308041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160C5C-85C3-F7B6-98EE-BA760A262A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3614DB-CC00-93E3-7075-5AD1ED755FDE}"/>
              </a:ext>
            </a:extLst>
          </p:cNvPr>
          <p:cNvSpPr>
            <a:spLocks noGrp="1"/>
          </p:cNvSpPr>
          <p:nvPr>
            <p:ph type="dt" sz="half" idx="10"/>
          </p:nvPr>
        </p:nvSpPr>
        <p:spPr/>
        <p:txBody>
          <a:bodyPr/>
          <a:lstStyle/>
          <a:p>
            <a:fld id="{1FEF7011-C7D1-4838-A5E4-DCA8F77085DB}" type="datetimeFigureOut">
              <a:rPr lang="en-IN" smtClean="0"/>
              <a:t>14-05-2023</a:t>
            </a:fld>
            <a:endParaRPr lang="en-IN"/>
          </a:p>
        </p:txBody>
      </p:sp>
      <p:sp>
        <p:nvSpPr>
          <p:cNvPr id="5" name="Footer Placeholder 4">
            <a:extLst>
              <a:ext uri="{FF2B5EF4-FFF2-40B4-BE49-F238E27FC236}">
                <a16:creationId xmlns:a16="http://schemas.microsoft.com/office/drawing/2014/main" id="{06895813-C300-E38D-8E04-31B3C6029E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794219-7AF6-7F34-E5A2-EE0472831E51}"/>
              </a:ext>
            </a:extLst>
          </p:cNvPr>
          <p:cNvSpPr>
            <a:spLocks noGrp="1"/>
          </p:cNvSpPr>
          <p:nvPr>
            <p:ph type="sldNum" sz="quarter" idx="12"/>
          </p:nvPr>
        </p:nvSpPr>
        <p:spPr/>
        <p:txBody>
          <a:bodyPr/>
          <a:lstStyle/>
          <a:p>
            <a:fld id="{EE712C2A-37BA-44EA-BD2F-90885D60DE60}" type="slidenum">
              <a:rPr lang="en-IN" smtClean="0"/>
              <a:t>‹#›</a:t>
            </a:fld>
            <a:endParaRPr lang="en-IN"/>
          </a:p>
        </p:txBody>
      </p:sp>
    </p:spTree>
    <p:extLst>
      <p:ext uri="{BB962C8B-B14F-4D97-AF65-F5344CB8AC3E}">
        <p14:creationId xmlns:p14="http://schemas.microsoft.com/office/powerpoint/2010/main" val="251795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2F2895-15CB-94ED-66C5-9C2A172474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4EC655-9508-5A61-D1B0-FD997B0004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C8C60E-19A8-D7B4-9E8E-DB7A1AA90EA6}"/>
              </a:ext>
            </a:extLst>
          </p:cNvPr>
          <p:cNvSpPr>
            <a:spLocks noGrp="1"/>
          </p:cNvSpPr>
          <p:nvPr>
            <p:ph type="dt" sz="half" idx="10"/>
          </p:nvPr>
        </p:nvSpPr>
        <p:spPr/>
        <p:txBody>
          <a:bodyPr/>
          <a:lstStyle/>
          <a:p>
            <a:fld id="{1FEF7011-C7D1-4838-A5E4-DCA8F77085DB}" type="datetimeFigureOut">
              <a:rPr lang="en-IN" smtClean="0"/>
              <a:t>14-05-2023</a:t>
            </a:fld>
            <a:endParaRPr lang="en-IN"/>
          </a:p>
        </p:txBody>
      </p:sp>
      <p:sp>
        <p:nvSpPr>
          <p:cNvPr id="5" name="Footer Placeholder 4">
            <a:extLst>
              <a:ext uri="{FF2B5EF4-FFF2-40B4-BE49-F238E27FC236}">
                <a16:creationId xmlns:a16="http://schemas.microsoft.com/office/drawing/2014/main" id="{BD27F16F-D6FE-BD6B-4B09-B3372D96EC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E039E8-38ED-45A6-EC9B-54F188A0CD6D}"/>
              </a:ext>
            </a:extLst>
          </p:cNvPr>
          <p:cNvSpPr>
            <a:spLocks noGrp="1"/>
          </p:cNvSpPr>
          <p:nvPr>
            <p:ph type="sldNum" sz="quarter" idx="12"/>
          </p:nvPr>
        </p:nvSpPr>
        <p:spPr/>
        <p:txBody>
          <a:bodyPr/>
          <a:lstStyle/>
          <a:p>
            <a:fld id="{EE712C2A-37BA-44EA-BD2F-90885D60DE60}" type="slidenum">
              <a:rPr lang="en-IN" smtClean="0"/>
              <a:t>‹#›</a:t>
            </a:fld>
            <a:endParaRPr lang="en-IN"/>
          </a:p>
        </p:txBody>
      </p:sp>
    </p:spTree>
    <p:extLst>
      <p:ext uri="{BB962C8B-B14F-4D97-AF65-F5344CB8AC3E}">
        <p14:creationId xmlns:p14="http://schemas.microsoft.com/office/powerpoint/2010/main" val="3095811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52086-3D2F-B949-D555-70EA91B585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B1BF21-4F7D-6589-4645-58E634FE34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C5D121-0E10-E638-ED48-1E990E027087}"/>
              </a:ext>
            </a:extLst>
          </p:cNvPr>
          <p:cNvSpPr>
            <a:spLocks noGrp="1"/>
          </p:cNvSpPr>
          <p:nvPr>
            <p:ph type="dt" sz="half" idx="10"/>
          </p:nvPr>
        </p:nvSpPr>
        <p:spPr/>
        <p:txBody>
          <a:bodyPr/>
          <a:lstStyle/>
          <a:p>
            <a:fld id="{1FEF7011-C7D1-4838-A5E4-DCA8F77085DB}" type="datetimeFigureOut">
              <a:rPr lang="en-IN" smtClean="0"/>
              <a:t>14-05-2023</a:t>
            </a:fld>
            <a:endParaRPr lang="en-IN"/>
          </a:p>
        </p:txBody>
      </p:sp>
      <p:sp>
        <p:nvSpPr>
          <p:cNvPr id="5" name="Footer Placeholder 4">
            <a:extLst>
              <a:ext uri="{FF2B5EF4-FFF2-40B4-BE49-F238E27FC236}">
                <a16:creationId xmlns:a16="http://schemas.microsoft.com/office/drawing/2014/main" id="{3628B397-C7D0-2324-154A-26F03EFCD5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8D7CA3-FE22-3C8E-839E-A12F1A1C5854}"/>
              </a:ext>
            </a:extLst>
          </p:cNvPr>
          <p:cNvSpPr>
            <a:spLocks noGrp="1"/>
          </p:cNvSpPr>
          <p:nvPr>
            <p:ph type="sldNum" sz="quarter" idx="12"/>
          </p:nvPr>
        </p:nvSpPr>
        <p:spPr/>
        <p:txBody>
          <a:bodyPr/>
          <a:lstStyle/>
          <a:p>
            <a:fld id="{EE712C2A-37BA-44EA-BD2F-90885D60DE60}" type="slidenum">
              <a:rPr lang="en-IN" smtClean="0"/>
              <a:t>‹#›</a:t>
            </a:fld>
            <a:endParaRPr lang="en-IN"/>
          </a:p>
        </p:txBody>
      </p:sp>
    </p:spTree>
    <p:extLst>
      <p:ext uri="{BB962C8B-B14F-4D97-AF65-F5344CB8AC3E}">
        <p14:creationId xmlns:p14="http://schemas.microsoft.com/office/powerpoint/2010/main" val="3675388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94A4-C050-8431-9F5D-E8483F6BFC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D6D4D5C-CFEB-40B1-0C2A-460C18DCA7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502468-04C2-CCE7-4E3C-C296DF67CDE9}"/>
              </a:ext>
            </a:extLst>
          </p:cNvPr>
          <p:cNvSpPr>
            <a:spLocks noGrp="1"/>
          </p:cNvSpPr>
          <p:nvPr>
            <p:ph type="dt" sz="half" idx="10"/>
          </p:nvPr>
        </p:nvSpPr>
        <p:spPr/>
        <p:txBody>
          <a:bodyPr/>
          <a:lstStyle/>
          <a:p>
            <a:fld id="{1FEF7011-C7D1-4838-A5E4-DCA8F77085DB}" type="datetimeFigureOut">
              <a:rPr lang="en-IN" smtClean="0"/>
              <a:t>14-05-2023</a:t>
            </a:fld>
            <a:endParaRPr lang="en-IN"/>
          </a:p>
        </p:txBody>
      </p:sp>
      <p:sp>
        <p:nvSpPr>
          <p:cNvPr id="5" name="Footer Placeholder 4">
            <a:extLst>
              <a:ext uri="{FF2B5EF4-FFF2-40B4-BE49-F238E27FC236}">
                <a16:creationId xmlns:a16="http://schemas.microsoft.com/office/drawing/2014/main" id="{441921D5-C917-02DC-1508-E5DC74DAAC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16EA6D-49E9-092B-6700-3FE8B70987BE}"/>
              </a:ext>
            </a:extLst>
          </p:cNvPr>
          <p:cNvSpPr>
            <a:spLocks noGrp="1"/>
          </p:cNvSpPr>
          <p:nvPr>
            <p:ph type="sldNum" sz="quarter" idx="12"/>
          </p:nvPr>
        </p:nvSpPr>
        <p:spPr/>
        <p:txBody>
          <a:bodyPr/>
          <a:lstStyle/>
          <a:p>
            <a:fld id="{EE712C2A-37BA-44EA-BD2F-90885D60DE60}" type="slidenum">
              <a:rPr lang="en-IN" smtClean="0"/>
              <a:t>‹#›</a:t>
            </a:fld>
            <a:endParaRPr lang="en-IN"/>
          </a:p>
        </p:txBody>
      </p:sp>
    </p:spTree>
    <p:extLst>
      <p:ext uri="{BB962C8B-B14F-4D97-AF65-F5344CB8AC3E}">
        <p14:creationId xmlns:p14="http://schemas.microsoft.com/office/powerpoint/2010/main" val="1541983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6F02B-FD36-5149-33A9-575B2E8B56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0D71A5-ADE1-66A6-1B27-2DAD99FF34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40BFB7E-83BC-BF12-2E19-E0D0AC470A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D7C2CD4-95AF-9AE6-47B6-949D28F943B8}"/>
              </a:ext>
            </a:extLst>
          </p:cNvPr>
          <p:cNvSpPr>
            <a:spLocks noGrp="1"/>
          </p:cNvSpPr>
          <p:nvPr>
            <p:ph type="dt" sz="half" idx="10"/>
          </p:nvPr>
        </p:nvSpPr>
        <p:spPr/>
        <p:txBody>
          <a:bodyPr/>
          <a:lstStyle/>
          <a:p>
            <a:fld id="{1FEF7011-C7D1-4838-A5E4-DCA8F77085DB}" type="datetimeFigureOut">
              <a:rPr lang="en-IN" smtClean="0"/>
              <a:t>14-05-2023</a:t>
            </a:fld>
            <a:endParaRPr lang="en-IN"/>
          </a:p>
        </p:txBody>
      </p:sp>
      <p:sp>
        <p:nvSpPr>
          <p:cNvPr id="6" name="Footer Placeholder 5">
            <a:extLst>
              <a:ext uri="{FF2B5EF4-FFF2-40B4-BE49-F238E27FC236}">
                <a16:creationId xmlns:a16="http://schemas.microsoft.com/office/drawing/2014/main" id="{1846F50B-4C3F-0A13-28DD-889D893F63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8C8B3B-4538-1BA6-8D2A-51F299223AD4}"/>
              </a:ext>
            </a:extLst>
          </p:cNvPr>
          <p:cNvSpPr>
            <a:spLocks noGrp="1"/>
          </p:cNvSpPr>
          <p:nvPr>
            <p:ph type="sldNum" sz="quarter" idx="12"/>
          </p:nvPr>
        </p:nvSpPr>
        <p:spPr/>
        <p:txBody>
          <a:bodyPr/>
          <a:lstStyle/>
          <a:p>
            <a:fld id="{EE712C2A-37BA-44EA-BD2F-90885D60DE60}" type="slidenum">
              <a:rPr lang="en-IN" smtClean="0"/>
              <a:t>‹#›</a:t>
            </a:fld>
            <a:endParaRPr lang="en-IN"/>
          </a:p>
        </p:txBody>
      </p:sp>
    </p:spTree>
    <p:extLst>
      <p:ext uri="{BB962C8B-B14F-4D97-AF65-F5344CB8AC3E}">
        <p14:creationId xmlns:p14="http://schemas.microsoft.com/office/powerpoint/2010/main" val="195426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DB06D-C5CB-9DFE-E6BA-B8109E5127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EF88CF-F48B-B273-210A-6000B28063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26B90C-FB70-6D43-37BC-8A1A27D3AC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7B1DC5C-DD5F-6E77-A3B8-C016E73284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0040AD-33DB-2BAF-187B-B618331079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4BF38A0-3DA0-B375-3F9C-D31A070F8232}"/>
              </a:ext>
            </a:extLst>
          </p:cNvPr>
          <p:cNvSpPr>
            <a:spLocks noGrp="1"/>
          </p:cNvSpPr>
          <p:nvPr>
            <p:ph type="dt" sz="half" idx="10"/>
          </p:nvPr>
        </p:nvSpPr>
        <p:spPr/>
        <p:txBody>
          <a:bodyPr/>
          <a:lstStyle/>
          <a:p>
            <a:fld id="{1FEF7011-C7D1-4838-A5E4-DCA8F77085DB}" type="datetimeFigureOut">
              <a:rPr lang="en-IN" smtClean="0"/>
              <a:t>14-05-2023</a:t>
            </a:fld>
            <a:endParaRPr lang="en-IN"/>
          </a:p>
        </p:txBody>
      </p:sp>
      <p:sp>
        <p:nvSpPr>
          <p:cNvPr id="8" name="Footer Placeholder 7">
            <a:extLst>
              <a:ext uri="{FF2B5EF4-FFF2-40B4-BE49-F238E27FC236}">
                <a16:creationId xmlns:a16="http://schemas.microsoft.com/office/drawing/2014/main" id="{5E30821E-1FC5-0D79-ACEB-CCEBD7E317E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D230813-4F87-C6B6-9319-58F6FD4CB514}"/>
              </a:ext>
            </a:extLst>
          </p:cNvPr>
          <p:cNvSpPr>
            <a:spLocks noGrp="1"/>
          </p:cNvSpPr>
          <p:nvPr>
            <p:ph type="sldNum" sz="quarter" idx="12"/>
          </p:nvPr>
        </p:nvSpPr>
        <p:spPr/>
        <p:txBody>
          <a:bodyPr/>
          <a:lstStyle/>
          <a:p>
            <a:fld id="{EE712C2A-37BA-44EA-BD2F-90885D60DE60}" type="slidenum">
              <a:rPr lang="en-IN" smtClean="0"/>
              <a:t>‹#›</a:t>
            </a:fld>
            <a:endParaRPr lang="en-IN"/>
          </a:p>
        </p:txBody>
      </p:sp>
    </p:spTree>
    <p:extLst>
      <p:ext uri="{BB962C8B-B14F-4D97-AF65-F5344CB8AC3E}">
        <p14:creationId xmlns:p14="http://schemas.microsoft.com/office/powerpoint/2010/main" val="519229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B94DC-E05B-EA25-02EA-5B40BF774AD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E4C7EB9-D610-742B-E480-F5490006393F}"/>
              </a:ext>
            </a:extLst>
          </p:cNvPr>
          <p:cNvSpPr>
            <a:spLocks noGrp="1"/>
          </p:cNvSpPr>
          <p:nvPr>
            <p:ph type="dt" sz="half" idx="10"/>
          </p:nvPr>
        </p:nvSpPr>
        <p:spPr/>
        <p:txBody>
          <a:bodyPr/>
          <a:lstStyle/>
          <a:p>
            <a:fld id="{1FEF7011-C7D1-4838-A5E4-DCA8F77085DB}" type="datetimeFigureOut">
              <a:rPr lang="en-IN" smtClean="0"/>
              <a:t>14-05-2023</a:t>
            </a:fld>
            <a:endParaRPr lang="en-IN"/>
          </a:p>
        </p:txBody>
      </p:sp>
      <p:sp>
        <p:nvSpPr>
          <p:cNvPr id="4" name="Footer Placeholder 3">
            <a:extLst>
              <a:ext uri="{FF2B5EF4-FFF2-40B4-BE49-F238E27FC236}">
                <a16:creationId xmlns:a16="http://schemas.microsoft.com/office/drawing/2014/main" id="{452A6C1A-4C3C-70C5-C36B-03F5B6D57B3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9C0533A-B9B0-AD5F-3527-6D579AC17F9F}"/>
              </a:ext>
            </a:extLst>
          </p:cNvPr>
          <p:cNvSpPr>
            <a:spLocks noGrp="1"/>
          </p:cNvSpPr>
          <p:nvPr>
            <p:ph type="sldNum" sz="quarter" idx="12"/>
          </p:nvPr>
        </p:nvSpPr>
        <p:spPr/>
        <p:txBody>
          <a:bodyPr/>
          <a:lstStyle/>
          <a:p>
            <a:fld id="{EE712C2A-37BA-44EA-BD2F-90885D60DE60}" type="slidenum">
              <a:rPr lang="en-IN" smtClean="0"/>
              <a:t>‹#›</a:t>
            </a:fld>
            <a:endParaRPr lang="en-IN"/>
          </a:p>
        </p:txBody>
      </p:sp>
    </p:spTree>
    <p:extLst>
      <p:ext uri="{BB962C8B-B14F-4D97-AF65-F5344CB8AC3E}">
        <p14:creationId xmlns:p14="http://schemas.microsoft.com/office/powerpoint/2010/main" val="3381787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3DC676-5AB1-D6EC-6801-1257A964B799}"/>
              </a:ext>
            </a:extLst>
          </p:cNvPr>
          <p:cNvSpPr>
            <a:spLocks noGrp="1"/>
          </p:cNvSpPr>
          <p:nvPr>
            <p:ph type="dt" sz="half" idx="10"/>
          </p:nvPr>
        </p:nvSpPr>
        <p:spPr/>
        <p:txBody>
          <a:bodyPr/>
          <a:lstStyle/>
          <a:p>
            <a:fld id="{1FEF7011-C7D1-4838-A5E4-DCA8F77085DB}" type="datetimeFigureOut">
              <a:rPr lang="en-IN" smtClean="0"/>
              <a:t>14-05-2023</a:t>
            </a:fld>
            <a:endParaRPr lang="en-IN"/>
          </a:p>
        </p:txBody>
      </p:sp>
      <p:sp>
        <p:nvSpPr>
          <p:cNvPr id="3" name="Footer Placeholder 2">
            <a:extLst>
              <a:ext uri="{FF2B5EF4-FFF2-40B4-BE49-F238E27FC236}">
                <a16:creationId xmlns:a16="http://schemas.microsoft.com/office/drawing/2014/main" id="{C154B27C-09C9-4AEE-8F5F-570D62C3E12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298EBFF-B07D-C02F-56C2-5D2272349CA6}"/>
              </a:ext>
            </a:extLst>
          </p:cNvPr>
          <p:cNvSpPr>
            <a:spLocks noGrp="1"/>
          </p:cNvSpPr>
          <p:nvPr>
            <p:ph type="sldNum" sz="quarter" idx="12"/>
          </p:nvPr>
        </p:nvSpPr>
        <p:spPr/>
        <p:txBody>
          <a:bodyPr/>
          <a:lstStyle/>
          <a:p>
            <a:fld id="{EE712C2A-37BA-44EA-BD2F-90885D60DE60}" type="slidenum">
              <a:rPr lang="en-IN" smtClean="0"/>
              <a:t>‹#›</a:t>
            </a:fld>
            <a:endParaRPr lang="en-IN"/>
          </a:p>
        </p:txBody>
      </p:sp>
    </p:spTree>
    <p:extLst>
      <p:ext uri="{BB962C8B-B14F-4D97-AF65-F5344CB8AC3E}">
        <p14:creationId xmlns:p14="http://schemas.microsoft.com/office/powerpoint/2010/main" val="807087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D168-8E0A-6CA6-4644-D850303A84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C6A2902-1714-7A0E-F317-127E06DF18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28B8AE6-7968-0187-D5E9-C823A82EF6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4C7D4E-1AE8-F26B-EDFE-52772A18BC6F}"/>
              </a:ext>
            </a:extLst>
          </p:cNvPr>
          <p:cNvSpPr>
            <a:spLocks noGrp="1"/>
          </p:cNvSpPr>
          <p:nvPr>
            <p:ph type="dt" sz="half" idx="10"/>
          </p:nvPr>
        </p:nvSpPr>
        <p:spPr/>
        <p:txBody>
          <a:bodyPr/>
          <a:lstStyle/>
          <a:p>
            <a:fld id="{1FEF7011-C7D1-4838-A5E4-DCA8F77085DB}" type="datetimeFigureOut">
              <a:rPr lang="en-IN" smtClean="0"/>
              <a:t>14-05-2023</a:t>
            </a:fld>
            <a:endParaRPr lang="en-IN"/>
          </a:p>
        </p:txBody>
      </p:sp>
      <p:sp>
        <p:nvSpPr>
          <p:cNvPr id="6" name="Footer Placeholder 5">
            <a:extLst>
              <a:ext uri="{FF2B5EF4-FFF2-40B4-BE49-F238E27FC236}">
                <a16:creationId xmlns:a16="http://schemas.microsoft.com/office/drawing/2014/main" id="{EEE34D07-9BE8-D184-B1DC-F67043C0B0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40D08D-9797-0962-7BA6-B80B5D434359}"/>
              </a:ext>
            </a:extLst>
          </p:cNvPr>
          <p:cNvSpPr>
            <a:spLocks noGrp="1"/>
          </p:cNvSpPr>
          <p:nvPr>
            <p:ph type="sldNum" sz="quarter" idx="12"/>
          </p:nvPr>
        </p:nvSpPr>
        <p:spPr/>
        <p:txBody>
          <a:bodyPr/>
          <a:lstStyle/>
          <a:p>
            <a:fld id="{EE712C2A-37BA-44EA-BD2F-90885D60DE60}" type="slidenum">
              <a:rPr lang="en-IN" smtClean="0"/>
              <a:t>‹#›</a:t>
            </a:fld>
            <a:endParaRPr lang="en-IN"/>
          </a:p>
        </p:txBody>
      </p:sp>
    </p:spTree>
    <p:extLst>
      <p:ext uri="{BB962C8B-B14F-4D97-AF65-F5344CB8AC3E}">
        <p14:creationId xmlns:p14="http://schemas.microsoft.com/office/powerpoint/2010/main" val="2489101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C0279-6DE7-C082-42D8-00656E1465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3326DAF-2EE9-0D46-472F-EBCE7FF18A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12D142F-6449-BAA0-BC2B-1C2441E8C1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4DA56A-1B61-6E7C-21A2-A3A2F058A9CD}"/>
              </a:ext>
            </a:extLst>
          </p:cNvPr>
          <p:cNvSpPr>
            <a:spLocks noGrp="1"/>
          </p:cNvSpPr>
          <p:nvPr>
            <p:ph type="dt" sz="half" idx="10"/>
          </p:nvPr>
        </p:nvSpPr>
        <p:spPr/>
        <p:txBody>
          <a:bodyPr/>
          <a:lstStyle/>
          <a:p>
            <a:fld id="{1FEF7011-C7D1-4838-A5E4-DCA8F77085DB}" type="datetimeFigureOut">
              <a:rPr lang="en-IN" smtClean="0"/>
              <a:t>14-05-2023</a:t>
            </a:fld>
            <a:endParaRPr lang="en-IN"/>
          </a:p>
        </p:txBody>
      </p:sp>
      <p:sp>
        <p:nvSpPr>
          <p:cNvPr id="6" name="Footer Placeholder 5">
            <a:extLst>
              <a:ext uri="{FF2B5EF4-FFF2-40B4-BE49-F238E27FC236}">
                <a16:creationId xmlns:a16="http://schemas.microsoft.com/office/drawing/2014/main" id="{28E1A2E7-40CB-41E6-CF5A-06FED7C79A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C6441B-B070-CA92-A7BA-C1A6638584AF}"/>
              </a:ext>
            </a:extLst>
          </p:cNvPr>
          <p:cNvSpPr>
            <a:spLocks noGrp="1"/>
          </p:cNvSpPr>
          <p:nvPr>
            <p:ph type="sldNum" sz="quarter" idx="12"/>
          </p:nvPr>
        </p:nvSpPr>
        <p:spPr/>
        <p:txBody>
          <a:bodyPr/>
          <a:lstStyle/>
          <a:p>
            <a:fld id="{EE712C2A-37BA-44EA-BD2F-90885D60DE60}" type="slidenum">
              <a:rPr lang="en-IN" smtClean="0"/>
              <a:t>‹#›</a:t>
            </a:fld>
            <a:endParaRPr lang="en-IN"/>
          </a:p>
        </p:txBody>
      </p:sp>
    </p:spTree>
    <p:extLst>
      <p:ext uri="{BB962C8B-B14F-4D97-AF65-F5344CB8AC3E}">
        <p14:creationId xmlns:p14="http://schemas.microsoft.com/office/powerpoint/2010/main" val="4087894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C41D58-E955-8400-BE37-CC6615DBD6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9A2EED-8626-D64E-0043-45ECE929A1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6E7EA3-18E7-0218-CF35-006AEA973A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EF7011-C7D1-4838-A5E4-DCA8F77085DB}" type="datetimeFigureOut">
              <a:rPr lang="en-IN" smtClean="0"/>
              <a:t>14-05-2023</a:t>
            </a:fld>
            <a:endParaRPr lang="en-IN"/>
          </a:p>
        </p:txBody>
      </p:sp>
      <p:sp>
        <p:nvSpPr>
          <p:cNvPr id="5" name="Footer Placeholder 4">
            <a:extLst>
              <a:ext uri="{FF2B5EF4-FFF2-40B4-BE49-F238E27FC236}">
                <a16:creationId xmlns:a16="http://schemas.microsoft.com/office/drawing/2014/main" id="{3DF4F14F-5949-A5B6-2D29-B6A8AA8F5A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C7F1234-1EC0-C494-681C-78F26730D9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12C2A-37BA-44EA-BD2F-90885D60DE60}" type="slidenum">
              <a:rPr lang="en-IN" smtClean="0"/>
              <a:t>‹#›</a:t>
            </a:fld>
            <a:endParaRPr lang="en-IN"/>
          </a:p>
        </p:txBody>
      </p:sp>
    </p:spTree>
    <p:extLst>
      <p:ext uri="{BB962C8B-B14F-4D97-AF65-F5344CB8AC3E}">
        <p14:creationId xmlns:p14="http://schemas.microsoft.com/office/powerpoint/2010/main" val="3914892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A8D8D-AC12-2B7E-BF60-6FC913BD0FE9}"/>
              </a:ext>
            </a:extLst>
          </p:cNvPr>
          <p:cNvSpPr>
            <a:spLocks noGrp="1"/>
          </p:cNvSpPr>
          <p:nvPr>
            <p:ph type="ctrTitle"/>
          </p:nvPr>
        </p:nvSpPr>
        <p:spPr>
          <a:xfrm>
            <a:off x="662473" y="632012"/>
            <a:ext cx="10814180" cy="2100678"/>
          </a:xfrm>
        </p:spPr>
        <p:txBody>
          <a:bodyPr>
            <a:normAutofit/>
          </a:bodyPr>
          <a:lstStyle/>
          <a:p>
            <a:r>
              <a:rPr lang="en-US" sz="3600" b="1" i="1" dirty="0">
                <a:latin typeface="Times New Roman" panose="02020603050405020304" pitchFamily="18" charset="0"/>
                <a:cs typeface="Times New Roman" panose="02020603050405020304" pitchFamily="18" charset="0"/>
              </a:rPr>
              <a:t>PROFESSIONAL GUEST MANAGEMENT SYSTEM </a:t>
            </a:r>
            <a:br>
              <a:rPr lang="en-US" sz="3600" b="1" dirty="0">
                <a:latin typeface="Times New Roman" panose="02020603050405020304" pitchFamily="18" charset="0"/>
                <a:cs typeface="Times New Roman" panose="02020603050405020304" pitchFamily="18" charset="0"/>
              </a:rPr>
            </a:br>
            <a:r>
              <a:rPr lang="en-US" sz="3600" b="1" i="1" dirty="0">
                <a:latin typeface="Times New Roman" panose="02020603050405020304" pitchFamily="18" charset="0"/>
                <a:cs typeface="Times New Roman" panose="02020603050405020304" pitchFamily="18" charset="0"/>
              </a:rPr>
              <a:t>AND</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 </a:t>
            </a:r>
            <a:r>
              <a:rPr lang="en-US" sz="3600" b="1" i="1" dirty="0">
                <a:latin typeface="Times New Roman" panose="02020603050405020304" pitchFamily="18" charset="0"/>
                <a:cs typeface="Times New Roman" panose="02020603050405020304" pitchFamily="18" charset="0"/>
              </a:rPr>
              <a:t>AUTOMATED LINUX SCRIPT(VULSOLN)</a:t>
            </a:r>
            <a:endParaRPr lang="en-IN" sz="3600" b="1" i="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D9FF1B6-EACE-5B1D-B748-07AC5393C47F}"/>
              </a:ext>
            </a:extLst>
          </p:cNvPr>
          <p:cNvSpPr>
            <a:spLocks noGrp="1"/>
          </p:cNvSpPr>
          <p:nvPr>
            <p:ph type="subTitle" idx="1"/>
          </p:nvPr>
        </p:nvSpPr>
        <p:spPr>
          <a:xfrm>
            <a:off x="1524000" y="4665306"/>
            <a:ext cx="9569824" cy="1744825"/>
          </a:xfrm>
        </p:spPr>
        <p:txBody>
          <a:bodyPr>
            <a:normAutofit lnSpcReduction="10000"/>
          </a:bodyPr>
          <a:lstStyle/>
          <a:p>
            <a:r>
              <a:rPr lang="en-IN" b="1" dirty="0">
                <a:latin typeface="Times New Roman" panose="02020603050405020304" pitchFamily="18" charset="0"/>
                <a:cs typeface="Times New Roman" panose="02020603050405020304" pitchFamily="18" charset="0"/>
              </a:rPr>
              <a:t>Presented By:</a:t>
            </a:r>
          </a:p>
          <a:p>
            <a:r>
              <a:rPr lang="en-IN" dirty="0">
                <a:latin typeface="Times New Roman" panose="02020603050405020304" pitchFamily="18" charset="0"/>
                <a:cs typeface="Times New Roman" panose="02020603050405020304" pitchFamily="18" charset="0"/>
              </a:rPr>
              <a:t>Kashish 12111693 </a:t>
            </a:r>
          </a:p>
          <a:p>
            <a:r>
              <a:rPr lang="en-IN" dirty="0">
                <a:latin typeface="Times New Roman" panose="02020603050405020304" pitchFamily="18" charset="0"/>
                <a:cs typeface="Times New Roman" panose="02020603050405020304" pitchFamily="18" charset="0"/>
              </a:rPr>
              <a:t>Monika Rastogi 12101666 </a:t>
            </a:r>
          </a:p>
          <a:p>
            <a:r>
              <a:rPr lang="en-IN" dirty="0">
                <a:latin typeface="Times New Roman" panose="02020603050405020304" pitchFamily="18" charset="0"/>
                <a:cs typeface="Times New Roman" panose="02020603050405020304" pitchFamily="18" charset="0"/>
              </a:rPr>
              <a:t>Anchal Sagar 12100174</a:t>
            </a:r>
          </a:p>
        </p:txBody>
      </p:sp>
    </p:spTree>
    <p:extLst>
      <p:ext uri="{BB962C8B-B14F-4D97-AF65-F5344CB8AC3E}">
        <p14:creationId xmlns:p14="http://schemas.microsoft.com/office/powerpoint/2010/main" val="1250468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A632BE-6995-7076-39A8-834754D5A263}"/>
              </a:ext>
            </a:extLst>
          </p:cNvPr>
          <p:cNvPicPr>
            <a:picLocks noChangeAspect="1"/>
          </p:cNvPicPr>
          <p:nvPr/>
        </p:nvPicPr>
        <p:blipFill>
          <a:blip r:embed="rId2"/>
          <a:stretch>
            <a:fillRect/>
          </a:stretch>
        </p:blipFill>
        <p:spPr>
          <a:xfrm>
            <a:off x="412378" y="336175"/>
            <a:ext cx="5683622" cy="2810437"/>
          </a:xfrm>
          <a:prstGeom prst="rect">
            <a:avLst/>
          </a:prstGeom>
        </p:spPr>
      </p:pic>
      <p:pic>
        <p:nvPicPr>
          <p:cNvPr id="7" name="Picture 6">
            <a:extLst>
              <a:ext uri="{FF2B5EF4-FFF2-40B4-BE49-F238E27FC236}">
                <a16:creationId xmlns:a16="http://schemas.microsoft.com/office/drawing/2014/main" id="{AFD58736-0E4F-84EE-C785-A2D10411F56F}"/>
              </a:ext>
            </a:extLst>
          </p:cNvPr>
          <p:cNvPicPr>
            <a:picLocks noChangeAspect="1"/>
          </p:cNvPicPr>
          <p:nvPr/>
        </p:nvPicPr>
        <p:blipFill>
          <a:blip r:embed="rId3"/>
          <a:stretch>
            <a:fillRect/>
          </a:stretch>
        </p:blipFill>
        <p:spPr>
          <a:xfrm>
            <a:off x="6246722" y="336175"/>
            <a:ext cx="5398431" cy="2857060"/>
          </a:xfrm>
          <a:prstGeom prst="rect">
            <a:avLst/>
          </a:prstGeom>
        </p:spPr>
      </p:pic>
      <p:pic>
        <p:nvPicPr>
          <p:cNvPr id="9" name="Picture 8">
            <a:extLst>
              <a:ext uri="{FF2B5EF4-FFF2-40B4-BE49-F238E27FC236}">
                <a16:creationId xmlns:a16="http://schemas.microsoft.com/office/drawing/2014/main" id="{1E9B7ADE-2CA4-EF6D-D515-1D9C4D6142CD}"/>
              </a:ext>
            </a:extLst>
          </p:cNvPr>
          <p:cNvPicPr>
            <a:picLocks noChangeAspect="1"/>
          </p:cNvPicPr>
          <p:nvPr/>
        </p:nvPicPr>
        <p:blipFill>
          <a:blip r:embed="rId4"/>
          <a:stretch>
            <a:fillRect/>
          </a:stretch>
        </p:blipFill>
        <p:spPr>
          <a:xfrm>
            <a:off x="423072" y="3307975"/>
            <a:ext cx="5672928" cy="2843609"/>
          </a:xfrm>
          <a:prstGeom prst="rect">
            <a:avLst/>
          </a:prstGeom>
        </p:spPr>
      </p:pic>
      <p:pic>
        <p:nvPicPr>
          <p:cNvPr id="11" name="Picture 10">
            <a:extLst>
              <a:ext uri="{FF2B5EF4-FFF2-40B4-BE49-F238E27FC236}">
                <a16:creationId xmlns:a16="http://schemas.microsoft.com/office/drawing/2014/main" id="{BB390D2C-8786-9106-96EF-900789165E52}"/>
              </a:ext>
            </a:extLst>
          </p:cNvPr>
          <p:cNvPicPr>
            <a:picLocks noChangeAspect="1"/>
          </p:cNvPicPr>
          <p:nvPr/>
        </p:nvPicPr>
        <p:blipFill>
          <a:blip r:embed="rId5"/>
          <a:stretch>
            <a:fillRect/>
          </a:stretch>
        </p:blipFill>
        <p:spPr>
          <a:xfrm>
            <a:off x="6246722" y="3307976"/>
            <a:ext cx="5210172" cy="3334872"/>
          </a:xfrm>
          <a:prstGeom prst="rect">
            <a:avLst/>
          </a:prstGeom>
        </p:spPr>
      </p:pic>
    </p:spTree>
    <p:extLst>
      <p:ext uri="{BB962C8B-B14F-4D97-AF65-F5344CB8AC3E}">
        <p14:creationId xmlns:p14="http://schemas.microsoft.com/office/powerpoint/2010/main" val="755647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4DAD9-CB42-A3B7-1C56-13BF9972BD51}"/>
              </a:ext>
            </a:extLst>
          </p:cNvPr>
          <p:cNvSpPr>
            <a:spLocks noGrp="1"/>
          </p:cNvSpPr>
          <p:nvPr>
            <p:ph type="title"/>
          </p:nvPr>
        </p:nvSpPr>
        <p:spPr>
          <a:xfrm>
            <a:off x="838200" y="365126"/>
            <a:ext cx="10515600" cy="885606"/>
          </a:xfrm>
        </p:spPr>
        <p:txBody>
          <a:bodyPr>
            <a:normAutofit/>
          </a:bodyPr>
          <a:lstStyle/>
          <a:p>
            <a:r>
              <a:rPr lang="en-IN" sz="3600" b="1" dirty="0">
                <a:latin typeface="Times New Roman" panose="02020603050405020304" pitchFamily="18" charset="0"/>
                <a:cs typeface="Times New Roman" panose="02020603050405020304" pitchFamily="18" charset="0"/>
              </a:rPr>
              <a:t>Hosting of website</a:t>
            </a:r>
          </a:p>
        </p:txBody>
      </p:sp>
      <p:sp>
        <p:nvSpPr>
          <p:cNvPr id="3" name="Content Placeholder 2">
            <a:extLst>
              <a:ext uri="{FF2B5EF4-FFF2-40B4-BE49-F238E27FC236}">
                <a16:creationId xmlns:a16="http://schemas.microsoft.com/office/drawing/2014/main" id="{84C8B215-479D-1CEF-B4E3-97245070BB3F}"/>
              </a:ext>
            </a:extLst>
          </p:cNvPr>
          <p:cNvSpPr>
            <a:spLocks noGrp="1"/>
          </p:cNvSpPr>
          <p:nvPr>
            <p:ph idx="1"/>
          </p:nvPr>
        </p:nvSpPr>
        <p:spPr>
          <a:xfrm>
            <a:off x="838200" y="1250731"/>
            <a:ext cx="10515600" cy="4926232"/>
          </a:xfrm>
        </p:spPr>
        <p:txBody>
          <a:bodyPr>
            <a:noAutofit/>
          </a:bodyPr>
          <a:lstStyle/>
          <a:p>
            <a:pPr>
              <a:lnSpc>
                <a:spcPct val="120000"/>
              </a:lnSpc>
            </a:pPr>
            <a:r>
              <a:rPr lang="en-US" sz="1800" b="1" dirty="0">
                <a:latin typeface="Times New Roman" panose="02020603050405020304" pitchFamily="18" charset="0"/>
                <a:cs typeface="Times New Roman" panose="02020603050405020304" pitchFamily="18" charset="0"/>
              </a:rPr>
              <a:t>Online Presence: </a:t>
            </a:r>
            <a:r>
              <a:rPr lang="en-US" sz="1800" dirty="0">
                <a:latin typeface="Times New Roman" panose="02020603050405020304" pitchFamily="18" charset="0"/>
                <a:cs typeface="Times New Roman" panose="02020603050405020304" pitchFamily="18" charset="0"/>
              </a:rPr>
              <a:t>Hosting a website allows you to establish an online presence and make your website available to users worldwide</a:t>
            </a:r>
          </a:p>
          <a:p>
            <a:pPr>
              <a:lnSpc>
                <a:spcPct val="120000"/>
              </a:lnSpc>
            </a:pPr>
            <a:r>
              <a:rPr lang="en-US" sz="1800" b="1" dirty="0">
                <a:latin typeface="Times New Roman" panose="02020603050405020304" pitchFamily="18" charset="0"/>
                <a:cs typeface="Times New Roman" panose="02020603050405020304" pitchFamily="18" charset="0"/>
              </a:rPr>
              <a:t>Website Accessibility: </a:t>
            </a:r>
            <a:r>
              <a:rPr lang="en-US" sz="1800" dirty="0">
                <a:latin typeface="Times New Roman" panose="02020603050405020304" pitchFamily="18" charset="0"/>
                <a:cs typeface="Times New Roman" panose="02020603050405020304" pitchFamily="18" charset="0"/>
              </a:rPr>
              <a:t>By hosting a website, you ensure that it is accessible to anyone with an internet connection. Users can access your website by typing in your domain name or clicking on a link, and the hosting server delivers the web pages and content to their browsers.</a:t>
            </a:r>
          </a:p>
          <a:p>
            <a:pPr>
              <a:lnSpc>
                <a:spcPct val="120000"/>
              </a:lnSpc>
            </a:pPr>
            <a:r>
              <a:rPr lang="en-US" sz="1800" b="1" dirty="0">
                <a:latin typeface="Times New Roman" panose="02020603050405020304" pitchFamily="18" charset="0"/>
                <a:cs typeface="Times New Roman" panose="02020603050405020304" pitchFamily="18" charset="0"/>
              </a:rPr>
              <a:t>File Storage and Management: </a:t>
            </a:r>
            <a:r>
              <a:rPr lang="en-US" sz="1800" dirty="0">
                <a:latin typeface="Times New Roman" panose="02020603050405020304" pitchFamily="18" charset="0"/>
                <a:cs typeface="Times New Roman" panose="02020603050405020304" pitchFamily="18" charset="0"/>
              </a:rPr>
              <a:t>Web hosting provides server space where you can store your website files, such as HTML, CSS, JavaScript, images, videos, and other resources. Hosting servers are designed to handle large amounts of data and deliver it to users quickly and efficiently.</a:t>
            </a:r>
          </a:p>
          <a:p>
            <a:pPr>
              <a:lnSpc>
                <a:spcPct val="120000"/>
              </a:lnSpc>
            </a:pPr>
            <a:r>
              <a:rPr lang="en-US" sz="1800" b="1" dirty="0">
                <a:latin typeface="Times New Roman" panose="02020603050405020304" pitchFamily="18" charset="0"/>
                <a:cs typeface="Times New Roman" panose="02020603050405020304" pitchFamily="18" charset="0"/>
              </a:rPr>
              <a:t>Data Security: </a:t>
            </a:r>
            <a:r>
              <a:rPr lang="en-US" sz="1800" dirty="0">
                <a:latin typeface="Times New Roman" panose="02020603050405020304" pitchFamily="18" charset="0"/>
                <a:cs typeface="Times New Roman" panose="02020603050405020304" pitchFamily="18" charset="0"/>
              </a:rPr>
              <a:t>Hosting services often provide security measures to protect your website and data. These may include firewall protection, DDoS (Distributed Denial of Service) mitigation, malware scanning, and regular security updates. </a:t>
            </a:r>
          </a:p>
          <a:p>
            <a:pPr>
              <a:lnSpc>
                <a:spcPct val="120000"/>
              </a:lnSpc>
            </a:pPr>
            <a:r>
              <a:rPr lang="en-US" sz="1800" b="1" dirty="0">
                <a:latin typeface="Times New Roman" panose="02020603050405020304" pitchFamily="18" charset="0"/>
                <a:cs typeface="Times New Roman" panose="02020603050405020304" pitchFamily="18" charset="0"/>
              </a:rPr>
              <a:t>Domain Name Mapping: </a:t>
            </a:r>
            <a:r>
              <a:rPr lang="en-US" sz="1800" dirty="0">
                <a:latin typeface="Times New Roman" panose="02020603050405020304" pitchFamily="18" charset="0"/>
                <a:cs typeface="Times New Roman" panose="02020603050405020304" pitchFamily="18" charset="0"/>
              </a:rPr>
              <a:t>When you host a website, you can associate it with a unique domain name, such as "www. professionalguestmanagementsystem.com". Hosting services allow you to link your domain name to the hosting server's IP address, enabling users to access your website using the memorable and branded domain name.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8573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62CF3AA-5FBA-50A8-18E1-655C529502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285230" cy="2918460"/>
          </a:xfrm>
          <a:prstGeom prst="rect">
            <a:avLst/>
          </a:prstGeom>
          <a:noFill/>
          <a:ln>
            <a:noFill/>
          </a:ln>
        </p:spPr>
      </p:pic>
      <p:pic>
        <p:nvPicPr>
          <p:cNvPr id="3" name="Picture 2">
            <a:extLst>
              <a:ext uri="{FF2B5EF4-FFF2-40B4-BE49-F238E27FC236}">
                <a16:creationId xmlns:a16="http://schemas.microsoft.com/office/drawing/2014/main" id="{30637F57-77F0-E024-307F-FD9FAB853F5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7400" y="-137160"/>
            <a:ext cx="6324600" cy="3055620"/>
          </a:xfrm>
          <a:prstGeom prst="rect">
            <a:avLst/>
          </a:prstGeom>
          <a:noFill/>
          <a:ln>
            <a:noFill/>
          </a:ln>
        </p:spPr>
      </p:pic>
      <p:pic>
        <p:nvPicPr>
          <p:cNvPr id="4" name="Picture 3">
            <a:extLst>
              <a:ext uri="{FF2B5EF4-FFF2-40B4-BE49-F238E27FC236}">
                <a16:creationId xmlns:a16="http://schemas.microsoft.com/office/drawing/2014/main" id="{03576209-E999-F861-D9A2-29C8DBFFAA7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 y="2918460"/>
            <a:ext cx="6204857" cy="3939540"/>
          </a:xfrm>
          <a:prstGeom prst="rect">
            <a:avLst/>
          </a:prstGeom>
          <a:noFill/>
          <a:ln>
            <a:noFill/>
          </a:ln>
        </p:spPr>
      </p:pic>
      <p:pic>
        <p:nvPicPr>
          <p:cNvPr id="5" name="Picture 4">
            <a:extLst>
              <a:ext uri="{FF2B5EF4-FFF2-40B4-BE49-F238E27FC236}">
                <a16:creationId xmlns:a16="http://schemas.microsoft.com/office/drawing/2014/main" id="{0D404C5B-178A-197C-D660-8CD114ABB014}"/>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0" y="2876550"/>
            <a:ext cx="6096000" cy="2011680"/>
          </a:xfrm>
          <a:prstGeom prst="rect">
            <a:avLst/>
          </a:prstGeom>
          <a:noFill/>
          <a:ln>
            <a:noFill/>
          </a:ln>
        </p:spPr>
      </p:pic>
      <p:pic>
        <p:nvPicPr>
          <p:cNvPr id="6" name="Picture 5">
            <a:extLst>
              <a:ext uri="{FF2B5EF4-FFF2-40B4-BE49-F238E27FC236}">
                <a16:creationId xmlns:a16="http://schemas.microsoft.com/office/drawing/2014/main" id="{AF0E393A-E89F-E6AA-84C9-91D1B86491E4}"/>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r="4577" b="35518"/>
          <a:stretch/>
        </p:blipFill>
        <p:spPr bwMode="auto">
          <a:xfrm>
            <a:off x="6096001" y="4829090"/>
            <a:ext cx="6096000" cy="2011679"/>
          </a:xfrm>
          <a:prstGeom prst="rect">
            <a:avLst/>
          </a:prstGeom>
          <a:noFill/>
          <a:ln>
            <a:noFill/>
          </a:ln>
        </p:spPr>
      </p:pic>
    </p:spTree>
    <p:extLst>
      <p:ext uri="{BB962C8B-B14F-4D97-AF65-F5344CB8AC3E}">
        <p14:creationId xmlns:p14="http://schemas.microsoft.com/office/powerpoint/2010/main" val="746207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77EF2-4BD0-6BBD-28E3-BB382D6DE5E7}"/>
              </a:ext>
            </a:extLst>
          </p:cNvPr>
          <p:cNvSpPr>
            <a:spLocks noGrp="1"/>
          </p:cNvSpPr>
          <p:nvPr>
            <p:ph type="title"/>
          </p:nvPr>
        </p:nvSpPr>
        <p:spPr>
          <a:xfrm>
            <a:off x="838200" y="115615"/>
            <a:ext cx="10515600" cy="1355833"/>
          </a:xfrm>
        </p:spPr>
        <p:txBody>
          <a:bodyPr>
            <a:normAutofit/>
          </a:bodyPr>
          <a:lstStyle/>
          <a:p>
            <a:r>
              <a:rPr lang="en-IN" sz="3600" b="1" dirty="0">
                <a:latin typeface="Times New Roman" panose="02020603050405020304" pitchFamily="18" charset="0"/>
                <a:cs typeface="Times New Roman" panose="02020603050405020304" pitchFamily="18" charset="0"/>
              </a:rPr>
              <a:t>Testing of website(Vulsoln)</a:t>
            </a:r>
          </a:p>
        </p:txBody>
      </p:sp>
      <p:sp>
        <p:nvSpPr>
          <p:cNvPr id="3" name="Content Placeholder 2">
            <a:extLst>
              <a:ext uri="{FF2B5EF4-FFF2-40B4-BE49-F238E27FC236}">
                <a16:creationId xmlns:a16="http://schemas.microsoft.com/office/drawing/2014/main" id="{7ACE2447-80A7-C1D1-5AEF-930A92083EF2}"/>
              </a:ext>
            </a:extLst>
          </p:cNvPr>
          <p:cNvSpPr>
            <a:spLocks noGrp="1"/>
          </p:cNvSpPr>
          <p:nvPr>
            <p:ph idx="1"/>
          </p:nvPr>
        </p:nvSpPr>
        <p:spPr>
          <a:xfrm>
            <a:off x="588579" y="1261242"/>
            <a:ext cx="11414235" cy="4915722"/>
          </a:xfrm>
        </p:spPr>
        <p:txBody>
          <a:bodyPr>
            <a:noAutofit/>
          </a:bodyPr>
          <a:lstStyle/>
          <a:p>
            <a:r>
              <a:rPr lang="en-US" sz="1800" dirty="0">
                <a:latin typeface="Times New Roman" panose="02020603050405020304" pitchFamily="18" charset="0"/>
                <a:cs typeface="Times New Roman" panose="02020603050405020304" pitchFamily="18" charset="0"/>
              </a:rPr>
              <a:t>Once the development is completed, the system goes through rigorous testing to identify and fix any bugs, errors, or issues. This includes functional testing to ensure that the system meets the requirements, usability testing to evaluate the system's user-friendliness, performance testing to check for system performance under different loads, and security testing to identify and fix any security vulnerabilities.</a:t>
            </a:r>
          </a:p>
          <a:p>
            <a:r>
              <a:rPr lang="en-US" sz="1800" dirty="0" err="1">
                <a:latin typeface="Times New Roman" panose="02020603050405020304" pitchFamily="18" charset="0"/>
                <a:cs typeface="Times New Roman" panose="02020603050405020304" pitchFamily="18" charset="0"/>
              </a:rPr>
              <a:t>VulSoln</a:t>
            </a:r>
            <a:r>
              <a:rPr lang="en-US" sz="1800" dirty="0">
                <a:latin typeface="Times New Roman" panose="02020603050405020304" pitchFamily="18" charset="0"/>
                <a:cs typeface="Times New Roman" panose="02020603050405020304" pitchFamily="18" charset="0"/>
              </a:rPr>
              <a:t> is a command-line tool designed to perform security checks on web servers. It is a bash script that runs on Linux and Unix operating systems and checks for SSL/TLS vulnerabilities and other potential security weaknesses. </a:t>
            </a:r>
          </a:p>
          <a:p>
            <a:pPr marL="447675" indent="0">
              <a:buNone/>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Supports SSL/TLS protocols: </a:t>
            </a:r>
            <a:r>
              <a:rPr lang="en-US" sz="1800" dirty="0" err="1">
                <a:latin typeface="Times New Roman" panose="02020603050405020304" pitchFamily="18" charset="0"/>
                <a:cs typeface="Times New Roman" panose="02020603050405020304" pitchFamily="18" charset="0"/>
              </a:rPr>
              <a:t>VulSoln</a:t>
            </a:r>
            <a:r>
              <a:rPr lang="en-US" sz="1800" dirty="0">
                <a:latin typeface="Times New Roman" panose="02020603050405020304" pitchFamily="18" charset="0"/>
                <a:cs typeface="Times New Roman" panose="02020603050405020304" pitchFamily="18" charset="0"/>
              </a:rPr>
              <a:t> supports various SSL/TLS protocols such as SSLv2, SSLv3, TLSv1.0, TLSv1.1, and TLSv1.2. This allows security professionals to test the security of their systems against various SSL/TLS vulnerabilities.</a:t>
            </a:r>
          </a:p>
          <a:p>
            <a:pPr marL="447675" indent="0">
              <a:buNone/>
            </a:pPr>
            <a:r>
              <a:rPr lang="en-US" sz="1800" dirty="0">
                <a:latin typeface="Times New Roman" panose="02020603050405020304" pitchFamily="18" charset="0"/>
                <a:cs typeface="Times New Roman" panose="02020603050405020304" pitchFamily="18" charset="0"/>
              </a:rPr>
              <a:t> • </a:t>
            </a:r>
            <a:r>
              <a:rPr lang="en-US" sz="1800" b="1" dirty="0">
                <a:latin typeface="Times New Roman" panose="02020603050405020304" pitchFamily="18" charset="0"/>
                <a:cs typeface="Times New Roman" panose="02020603050405020304" pitchFamily="18" charset="0"/>
              </a:rPr>
              <a:t>Supports Cipher Suites: </a:t>
            </a:r>
            <a:r>
              <a:rPr lang="en-US" sz="1800" dirty="0" err="1">
                <a:latin typeface="Times New Roman" panose="02020603050405020304" pitchFamily="18" charset="0"/>
                <a:cs typeface="Times New Roman" panose="02020603050405020304" pitchFamily="18" charset="0"/>
              </a:rPr>
              <a:t>VulSoln</a:t>
            </a:r>
            <a:r>
              <a:rPr lang="en-US" sz="1800" dirty="0">
                <a:latin typeface="Times New Roman" panose="02020603050405020304" pitchFamily="18" charset="0"/>
                <a:cs typeface="Times New Roman" panose="02020603050405020304" pitchFamily="18" charset="0"/>
              </a:rPr>
              <a:t> supports various cipher suites such as RC4, DES, 3DES, AES, and ChaCha20. This helps security professionals to test the security of their systems against various cipher suite vulnerabilities.</a:t>
            </a:r>
          </a:p>
          <a:p>
            <a:pPr marL="447675" indent="0">
              <a:buNone/>
            </a:pPr>
            <a:r>
              <a:rPr lang="en-US" sz="1800" dirty="0">
                <a:latin typeface="Times New Roman" panose="02020603050405020304" pitchFamily="18" charset="0"/>
                <a:cs typeface="Times New Roman" panose="02020603050405020304" pitchFamily="18" charset="0"/>
              </a:rPr>
              <a:t> • </a:t>
            </a:r>
            <a:r>
              <a:rPr lang="en-US" sz="1800" b="1" dirty="0">
                <a:latin typeface="Times New Roman" panose="02020603050405020304" pitchFamily="18" charset="0"/>
                <a:cs typeface="Times New Roman" panose="02020603050405020304" pitchFamily="18" charset="0"/>
              </a:rPr>
              <a:t>Checks for Vulnerabilities: </a:t>
            </a:r>
            <a:r>
              <a:rPr lang="en-US" sz="1800" dirty="0" err="1">
                <a:latin typeface="Times New Roman" panose="02020603050405020304" pitchFamily="18" charset="0"/>
                <a:cs typeface="Times New Roman" panose="02020603050405020304" pitchFamily="18" charset="0"/>
              </a:rPr>
              <a:t>VulSoln</a:t>
            </a:r>
            <a:r>
              <a:rPr lang="en-US" sz="1800" dirty="0">
                <a:latin typeface="Times New Roman" panose="02020603050405020304" pitchFamily="18" charset="0"/>
                <a:cs typeface="Times New Roman" panose="02020603050405020304" pitchFamily="18" charset="0"/>
              </a:rPr>
              <a:t> checks for various vulnerabilities such as Owasp top 10, POODLE, Heartbleed, DROWN, and BEAST. This helps security professionals to identify potential vulnerabilities in their systems and take necessary actions to fix them. </a:t>
            </a:r>
          </a:p>
          <a:p>
            <a:pPr marL="447675" indent="0">
              <a:buNone/>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Easy to use: </a:t>
            </a:r>
            <a:r>
              <a:rPr lang="en-US" sz="1800" dirty="0" err="1">
                <a:latin typeface="Times New Roman" panose="02020603050405020304" pitchFamily="18" charset="0"/>
                <a:cs typeface="Times New Roman" panose="02020603050405020304" pitchFamily="18" charset="0"/>
              </a:rPr>
              <a:t>VulSoln</a:t>
            </a:r>
            <a:r>
              <a:rPr lang="en-US" sz="1800" dirty="0">
                <a:latin typeface="Times New Roman" panose="02020603050405020304" pitchFamily="18" charset="0"/>
                <a:cs typeface="Times New Roman" panose="02020603050405020304" pitchFamily="18" charset="0"/>
              </a:rPr>
              <a:t> is a command-line tool and is easy to use. It requires no installation and can be used directly from the command line.</a:t>
            </a:r>
          </a:p>
          <a:p>
            <a:pPr marL="0" indent="0">
              <a:buNone/>
            </a:pPr>
            <a:r>
              <a:rPr lang="en-US" sz="1800" dirty="0">
                <a:highlight>
                  <a:srgbClr val="FFFF00"/>
                </a:highlight>
                <a:latin typeface="Times New Roman" panose="02020603050405020304" pitchFamily="18" charset="0"/>
                <a:cs typeface="Times New Roman" panose="02020603050405020304" pitchFamily="18" charset="0"/>
              </a:rPr>
              <a:t>./vulsoln.sh [options] [:port]</a:t>
            </a:r>
            <a:endParaRPr lang="en-IN" sz="1800" dirty="0">
              <a:highlight>
                <a:srgbClr val="FFFF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4070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B1D1284-F9BE-FA20-118F-6042B0B91CE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
            <a:ext cx="6438900" cy="3200400"/>
          </a:xfrm>
          <a:prstGeom prst="rect">
            <a:avLst/>
          </a:prstGeom>
          <a:noFill/>
          <a:ln>
            <a:noFill/>
          </a:ln>
        </p:spPr>
      </p:pic>
      <p:pic>
        <p:nvPicPr>
          <p:cNvPr id="5" name="Picture 4">
            <a:extLst>
              <a:ext uri="{FF2B5EF4-FFF2-40B4-BE49-F238E27FC236}">
                <a16:creationId xmlns:a16="http://schemas.microsoft.com/office/drawing/2014/main" id="{BA9CA9E2-073E-9F94-3FF7-69BA127EF52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99584" y="0"/>
            <a:ext cx="6192416" cy="3200401"/>
          </a:xfrm>
          <a:prstGeom prst="rect">
            <a:avLst/>
          </a:prstGeom>
          <a:noFill/>
          <a:ln>
            <a:noFill/>
          </a:ln>
        </p:spPr>
      </p:pic>
      <p:pic>
        <p:nvPicPr>
          <p:cNvPr id="6" name="Picture 5">
            <a:extLst>
              <a:ext uri="{FF2B5EF4-FFF2-40B4-BE49-F238E27FC236}">
                <a16:creationId xmlns:a16="http://schemas.microsoft.com/office/drawing/2014/main" id="{548094C6-44D0-9A7F-F9AD-E2A9F1E2B08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6187"/>
          <a:stretch/>
        </p:blipFill>
        <p:spPr bwMode="auto">
          <a:xfrm>
            <a:off x="0" y="3200400"/>
            <a:ext cx="5999584" cy="3589176"/>
          </a:xfrm>
          <a:prstGeom prst="rect">
            <a:avLst/>
          </a:prstGeom>
          <a:noFill/>
          <a:ln>
            <a:noFill/>
          </a:ln>
        </p:spPr>
      </p:pic>
      <p:pic>
        <p:nvPicPr>
          <p:cNvPr id="7" name="Picture 6">
            <a:extLst>
              <a:ext uri="{FF2B5EF4-FFF2-40B4-BE49-F238E27FC236}">
                <a16:creationId xmlns:a16="http://schemas.microsoft.com/office/drawing/2014/main" id="{625C3980-2DF1-2733-0961-93D65B8346A0}"/>
              </a:ext>
            </a:extLst>
          </p:cNvPr>
          <p:cNvPicPr>
            <a:picLocks noChangeAspect="1"/>
          </p:cNvPicPr>
          <p:nvPr/>
        </p:nvPicPr>
        <p:blipFill rotWithShape="1">
          <a:blip r:embed="rId5">
            <a:extLst>
              <a:ext uri="{28A0092B-C50C-407E-A947-70E740481C1C}">
                <a14:useLocalDpi xmlns:a14="http://schemas.microsoft.com/office/drawing/2010/main" val="0"/>
              </a:ext>
            </a:extLst>
          </a:blip>
          <a:srcRect r="7489"/>
          <a:stretch/>
        </p:blipFill>
        <p:spPr bwMode="auto">
          <a:xfrm>
            <a:off x="5878286" y="3196787"/>
            <a:ext cx="6313714" cy="3589176"/>
          </a:xfrm>
          <a:prstGeom prst="rect">
            <a:avLst/>
          </a:prstGeom>
          <a:noFill/>
          <a:ln>
            <a:noFill/>
          </a:ln>
        </p:spPr>
      </p:pic>
    </p:spTree>
    <p:extLst>
      <p:ext uri="{BB962C8B-B14F-4D97-AF65-F5344CB8AC3E}">
        <p14:creationId xmlns:p14="http://schemas.microsoft.com/office/powerpoint/2010/main" val="3308615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E8DCC-EB8A-2F3B-DA87-C06A59301A37}"/>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0F46A83B-AE38-C31F-99BC-FA0CF91F8270}"/>
              </a:ext>
            </a:extLst>
          </p:cNvPr>
          <p:cNvSpPr>
            <a:spLocks noGrp="1"/>
          </p:cNvSpPr>
          <p:nvPr>
            <p:ph idx="1"/>
          </p:nvPr>
        </p:nvSpPr>
        <p:spPr>
          <a:xfrm>
            <a:off x="838200" y="1513490"/>
            <a:ext cx="10515600" cy="4663473"/>
          </a:xfrm>
        </p:spPr>
        <p:txBody>
          <a:bodyPr>
            <a:noAutofit/>
          </a:bodyPr>
          <a:lstStyle/>
          <a:p>
            <a:pPr>
              <a:lnSpc>
                <a:spcPct val="100000"/>
              </a:lnSpc>
            </a:pPr>
            <a:r>
              <a:rPr lang="en-US" sz="1800" b="1" dirty="0">
                <a:latin typeface="Times New Roman" panose="02020603050405020304" pitchFamily="18" charset="0"/>
                <a:cs typeface="Times New Roman" panose="02020603050405020304" pitchFamily="18" charset="0"/>
              </a:rPr>
              <a:t>Personalization and AI: </a:t>
            </a:r>
            <a:r>
              <a:rPr lang="en-US" sz="1800" dirty="0">
                <a:latin typeface="Times New Roman" panose="02020603050405020304" pitchFamily="18" charset="0"/>
                <a:cs typeface="Times New Roman" panose="02020603050405020304" pitchFamily="18" charset="0"/>
              </a:rPr>
              <a:t>Integrating artificial intelligence (AI) technologies into websites can enhance user experiences through personalized recommendations, chatbots, and intelligent search functions. Integrating artificial intelligence (AI) technologies into automated Linux script includes Anomaly Detection, Threat Intelligence, Intelligent incident response, Security testing and vulnerability scanning, and Continuous compliance monitoring.</a:t>
            </a:r>
          </a:p>
          <a:p>
            <a:pPr>
              <a:lnSpc>
                <a:spcPct val="100000"/>
              </a:lnSpc>
            </a:pPr>
            <a:r>
              <a:rPr lang="en-US" sz="1800" b="1" dirty="0">
                <a:latin typeface="Times New Roman" panose="02020603050405020304" pitchFamily="18" charset="0"/>
                <a:cs typeface="Times New Roman" panose="02020603050405020304" pitchFamily="18" charset="0"/>
              </a:rPr>
              <a:t>Mobile optimization: </a:t>
            </a:r>
            <a:r>
              <a:rPr lang="en-US" sz="1800" dirty="0">
                <a:latin typeface="Times New Roman" panose="02020603050405020304" pitchFamily="18" charset="0"/>
                <a:cs typeface="Times New Roman" panose="02020603050405020304" pitchFamily="18" charset="0"/>
              </a:rPr>
              <a:t>With the increasing use of smartphones and tablets, optimizing websites for mobile devices is crucial to reach a wider audience and provide a seamless browsing experience.</a:t>
            </a:r>
          </a:p>
          <a:p>
            <a:pPr>
              <a:lnSpc>
                <a:spcPct val="100000"/>
              </a:lnSpc>
            </a:pPr>
            <a:r>
              <a:rPr lang="en-US" sz="1800" b="1" dirty="0">
                <a:latin typeface="Times New Roman" panose="02020603050405020304" pitchFamily="18" charset="0"/>
                <a:cs typeface="Times New Roman" panose="02020603050405020304" pitchFamily="18" charset="0"/>
              </a:rPr>
              <a:t>Cloud computing: </a:t>
            </a:r>
            <a:r>
              <a:rPr lang="en-US" sz="1800" dirty="0">
                <a:latin typeface="Times New Roman" panose="02020603050405020304" pitchFamily="18" charset="0"/>
                <a:cs typeface="Times New Roman" panose="02020603050405020304" pitchFamily="18" charset="0"/>
              </a:rPr>
              <a:t>With the increasing adoption of cloud services, automated Linux scripts can help in managing cloud resources, provisioning and configuring virtual machines, and optimizing cloud infrastructure.</a:t>
            </a:r>
          </a:p>
          <a:p>
            <a:pPr>
              <a:lnSpc>
                <a:spcPct val="100000"/>
              </a:lnSpc>
            </a:pPr>
            <a:r>
              <a:rPr lang="en-US" sz="1800" b="1" dirty="0">
                <a:latin typeface="Times New Roman" panose="02020603050405020304" pitchFamily="18" charset="0"/>
                <a:cs typeface="Times New Roman" panose="02020603050405020304" pitchFamily="18" charset="0"/>
              </a:rPr>
              <a:t>Security and compliance: </a:t>
            </a:r>
            <a:r>
              <a:rPr lang="en-US" sz="1800" dirty="0">
                <a:latin typeface="Times New Roman" panose="02020603050405020304" pitchFamily="18" charset="0"/>
                <a:cs typeface="Times New Roman" panose="02020603050405020304" pitchFamily="18" charset="0"/>
              </a:rPr>
              <a:t>Automated scripts can assist in performing security audits, vulnerability assessments, and compliance checks on Linux systems, ensuring they adhere to industry standards and best practices</a:t>
            </a:r>
          </a:p>
          <a:p>
            <a:pPr marL="0" indent="0">
              <a:lnSpc>
                <a:spcPct val="100000"/>
              </a:lnSpc>
              <a:buNone/>
            </a:pPr>
            <a:r>
              <a:rPr lang="en-US" sz="1800" dirty="0">
                <a:latin typeface="Times New Roman" panose="02020603050405020304" pitchFamily="18" charset="0"/>
                <a:cs typeface="Times New Roman" panose="02020603050405020304" pitchFamily="18" charset="0"/>
              </a:rPr>
              <a:t>In both cases, staying up-to-date with the latest trends and technologies, such as AI, mobile optimization, cloud computing, and cybersecurity, will be crucial for long-term success. Additionally, considering user needs, market demands, and scalability will help shape the future scope of websites and automated Linux scripts.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1513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3ED31-B503-7CF3-4F81-A24ADFA53A45}"/>
              </a:ext>
            </a:extLst>
          </p:cNvPr>
          <p:cNvSpPr>
            <a:spLocks noGrp="1"/>
          </p:cNvSpPr>
          <p:nvPr>
            <p:ph type="title"/>
          </p:nvPr>
        </p:nvSpPr>
        <p:spPr>
          <a:xfrm>
            <a:off x="2836506" y="2766218"/>
            <a:ext cx="8451980" cy="1325563"/>
          </a:xfrm>
        </p:spPr>
        <p:txBody>
          <a:bodyPr>
            <a:normAutofit/>
          </a:bodyPr>
          <a:lstStyle/>
          <a:p>
            <a:r>
              <a:rPr lang="en-IN" sz="72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108782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513CB-8F98-FDE8-6ACA-C719226487C4}"/>
              </a:ext>
            </a:extLst>
          </p:cNvPr>
          <p:cNvSpPr>
            <a:spLocks noGrp="1"/>
          </p:cNvSpPr>
          <p:nvPr>
            <p:ph type="title"/>
          </p:nvPr>
        </p:nvSpPr>
        <p:spPr/>
        <p:txBody>
          <a:bodyPr>
            <a:normAutofit/>
          </a:bodyPr>
          <a:lstStyle/>
          <a:p>
            <a:r>
              <a:rPr lang="en-IN" sz="3600" b="1" i="0" dirty="0">
                <a:effectLst/>
                <a:latin typeface="Times New Roman" panose="02020603050405020304" pitchFamily="18" charset="0"/>
                <a:cs typeface="Times New Roman" panose="02020603050405020304" pitchFamily="18" charset="0"/>
              </a:rPr>
              <a:t>Introduction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2A098F-849B-7446-59C9-481F340231E8}"/>
              </a:ext>
            </a:extLst>
          </p:cNvPr>
          <p:cNvSpPr>
            <a:spLocks noGrp="1"/>
          </p:cNvSpPr>
          <p:nvPr>
            <p:ph idx="1"/>
          </p:nvPr>
        </p:nvSpPr>
        <p:spPr/>
        <p:txBody>
          <a:bodyPr>
            <a:normAutofit/>
          </a:bodyPr>
          <a:lstStyle/>
          <a:p>
            <a:pPr algn="just">
              <a:buFont typeface="Arial" panose="020B0604020202020204" pitchFamily="34" charset="0"/>
              <a:buChar char="•"/>
            </a:pPr>
            <a:r>
              <a:rPr lang="en-US" sz="1900" i="0" dirty="0">
                <a:effectLst/>
                <a:latin typeface="Times New Roman" panose="02020603050405020304" pitchFamily="18" charset="0"/>
                <a:cs typeface="Times New Roman" panose="02020603050405020304" pitchFamily="18" charset="0"/>
              </a:rPr>
              <a:t>A Professional Guest Management system is a website designed to rent out rooms or beds to paying guests</a:t>
            </a:r>
            <a:endParaRPr lang="en-US" sz="19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The objective of this project is to create a user-friendly platform for finding and renting PG accommodations.</a:t>
            </a:r>
          </a:p>
          <a:p>
            <a:pPr algn="just"/>
            <a:r>
              <a:rPr lang="en-US" sz="1900" b="0" i="0" dirty="0">
                <a:effectLst/>
                <a:latin typeface="Times New Roman" panose="02020603050405020304" pitchFamily="18" charset="0"/>
                <a:cs typeface="Times New Roman" panose="02020603050405020304" pitchFamily="18" charset="0"/>
              </a:rPr>
              <a:t>Purpose of the Website is to create a streamlined platform for users to easily search, view, and book PG accommodations.</a:t>
            </a:r>
          </a:p>
          <a:p>
            <a:pPr algn="just"/>
            <a:r>
              <a:rPr lang="en-US" sz="1900" dirty="0">
                <a:latin typeface="Times New Roman" panose="02020603050405020304" pitchFamily="18" charset="0"/>
                <a:cs typeface="Times New Roman" panose="02020603050405020304" pitchFamily="18" charset="0"/>
              </a:rPr>
              <a:t>In the current era of technology and cybersecurity, it is critical to identify vulnerabilities and security flaws in computer systems before attackers can exploit them. Penetration testing and vulnerability assessments are essential tools for identifying and resolving vulnerabilities in computer systems. </a:t>
            </a:r>
          </a:p>
          <a:p>
            <a:pPr algn="just"/>
            <a:r>
              <a:rPr lang="en-US" sz="1900" dirty="0">
                <a:latin typeface="Times New Roman" panose="02020603050405020304" pitchFamily="18" charset="0"/>
                <a:cs typeface="Times New Roman" panose="02020603050405020304" pitchFamily="18" charset="0"/>
              </a:rPr>
              <a:t>Automated testing scripts are an effective way to streamline these processes. This report provides an overview of automated testing scripts for vulnerability assessment and penetration testing in cybersecurity.</a:t>
            </a:r>
            <a:endParaRPr lang="en-US" sz="1900" b="0" i="0" dirty="0">
              <a:effectLst/>
              <a:latin typeface="Times New Roman" panose="02020603050405020304" pitchFamily="18" charset="0"/>
              <a:cs typeface="Times New Roman" panose="02020603050405020304" pitchFamily="18" charset="0"/>
            </a:endParaRPr>
          </a:p>
          <a:p>
            <a:pPr marL="0" indent="0" algn="just">
              <a:buNone/>
            </a:pPr>
            <a:endParaRPr lang="en-IN" dirty="0"/>
          </a:p>
        </p:txBody>
      </p:sp>
    </p:spTree>
    <p:extLst>
      <p:ext uri="{BB962C8B-B14F-4D97-AF65-F5344CB8AC3E}">
        <p14:creationId xmlns:p14="http://schemas.microsoft.com/office/powerpoint/2010/main" val="1470823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EA734-AA0D-DD66-6A12-29DD893ADCF6}"/>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Life Cycle </a:t>
            </a:r>
          </a:p>
        </p:txBody>
      </p:sp>
      <p:pic>
        <p:nvPicPr>
          <p:cNvPr id="5" name="Content Placeholder 4">
            <a:extLst>
              <a:ext uri="{FF2B5EF4-FFF2-40B4-BE49-F238E27FC236}">
                <a16:creationId xmlns:a16="http://schemas.microsoft.com/office/drawing/2014/main" id="{413A30FF-5A02-EB28-5420-AEE6EDE6063F}"/>
              </a:ext>
            </a:extLst>
          </p:cNvPr>
          <p:cNvPicPr>
            <a:picLocks noGrp="1" noChangeAspect="1"/>
          </p:cNvPicPr>
          <p:nvPr>
            <p:ph idx="1"/>
          </p:nvPr>
        </p:nvPicPr>
        <p:blipFill>
          <a:blip r:embed="rId2"/>
          <a:stretch>
            <a:fillRect/>
          </a:stretch>
        </p:blipFill>
        <p:spPr>
          <a:xfrm>
            <a:off x="228774" y="1944966"/>
            <a:ext cx="10719444" cy="3448128"/>
          </a:xfrm>
        </p:spPr>
      </p:pic>
    </p:spTree>
    <p:extLst>
      <p:ext uri="{BB962C8B-B14F-4D97-AF65-F5344CB8AC3E}">
        <p14:creationId xmlns:p14="http://schemas.microsoft.com/office/powerpoint/2010/main" val="3069736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665DD-1CC8-C947-F487-F87D165EDC17}"/>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System Design</a:t>
            </a:r>
          </a:p>
        </p:txBody>
      </p:sp>
      <p:sp>
        <p:nvSpPr>
          <p:cNvPr id="3" name="Content Placeholder 2">
            <a:extLst>
              <a:ext uri="{FF2B5EF4-FFF2-40B4-BE49-F238E27FC236}">
                <a16:creationId xmlns:a16="http://schemas.microsoft.com/office/drawing/2014/main" id="{B8C2012A-10DC-C640-5F0C-81B7D6830304}"/>
              </a:ext>
            </a:extLst>
          </p:cNvPr>
          <p:cNvSpPr>
            <a:spLocks noGrp="1"/>
          </p:cNvSpPr>
          <p:nvPr>
            <p:ph idx="1"/>
          </p:nvPr>
        </p:nvSpPr>
        <p:spPr>
          <a:xfrm>
            <a:off x="485030" y="1690687"/>
            <a:ext cx="11219290" cy="4718063"/>
          </a:xfrm>
        </p:spPr>
        <p:txBody>
          <a:bodyPr>
            <a:noAutofit/>
          </a:bodyPr>
          <a:lstStyle/>
          <a:p>
            <a:pPr algn="just"/>
            <a:r>
              <a:rPr lang="en-US" sz="1800" b="1" dirty="0">
                <a:latin typeface="Times New Roman" panose="02020603050405020304" pitchFamily="18" charset="0"/>
                <a:cs typeface="Times New Roman" panose="02020603050405020304" pitchFamily="18" charset="0"/>
              </a:rPr>
              <a:t>User Interface (UI) Design: </a:t>
            </a:r>
            <a:r>
              <a:rPr lang="en-US" sz="1800" dirty="0">
                <a:latin typeface="Times New Roman" panose="02020603050405020304" pitchFamily="18" charset="0"/>
                <a:cs typeface="Times New Roman" panose="02020603050405020304" pitchFamily="18" charset="0"/>
              </a:rPr>
              <a:t>The UI design focuses on creating an intuitive and visually appealing interface for users. It involves designing elements such as layouts, typography, colors, buttons, forms, navigation menus, and other interactive components.</a:t>
            </a:r>
          </a:p>
          <a:p>
            <a:pPr algn="just"/>
            <a:r>
              <a:rPr lang="en-US" sz="1800" b="1" dirty="0">
                <a:latin typeface="Times New Roman" panose="02020603050405020304" pitchFamily="18" charset="0"/>
                <a:cs typeface="Times New Roman" panose="02020603050405020304" pitchFamily="18" charset="0"/>
              </a:rPr>
              <a:t>Front-End Development: </a:t>
            </a:r>
            <a:r>
              <a:rPr lang="en-US" sz="1800" dirty="0">
                <a:latin typeface="Times New Roman" panose="02020603050405020304" pitchFamily="18" charset="0"/>
                <a:cs typeface="Times New Roman" panose="02020603050405020304" pitchFamily="18" charset="0"/>
              </a:rPr>
              <a:t>Front-end development is the implementation of the UI design using web technologies like HTML, and CSS. It includes writing code to structure web pages, style them, and add interactivity. Consider responsiveness to ensure the website is accessible and displays properly across different devices and screen sizes.</a:t>
            </a:r>
          </a:p>
          <a:p>
            <a:pPr algn="just"/>
            <a:r>
              <a:rPr lang="en-US" sz="1800" b="1" dirty="0">
                <a:latin typeface="Times New Roman" panose="02020603050405020304" pitchFamily="18" charset="0"/>
                <a:cs typeface="Times New Roman" panose="02020603050405020304" pitchFamily="18" charset="0"/>
              </a:rPr>
              <a:t>Back-End Development: </a:t>
            </a:r>
            <a:r>
              <a:rPr lang="en-US" sz="1800" dirty="0">
                <a:latin typeface="Times New Roman" panose="02020603050405020304" pitchFamily="18" charset="0"/>
                <a:cs typeface="Times New Roman" panose="02020603050405020304" pitchFamily="18" charset="0"/>
              </a:rPr>
              <a:t>Back-end development deals with a website's server-side logic and functionality. It involves creating a server, managing databases, handling user authentication and authorization, implementing business logic, and integrating with external services or APIs. Popular back-end technologies Python.</a:t>
            </a:r>
          </a:p>
          <a:p>
            <a:pPr algn="just"/>
            <a:r>
              <a:rPr lang="en-US" sz="1800" b="1" dirty="0">
                <a:latin typeface="Times New Roman" panose="02020603050405020304" pitchFamily="18" charset="0"/>
                <a:cs typeface="Times New Roman" panose="02020603050405020304" pitchFamily="18" charset="0"/>
              </a:rPr>
              <a:t>Database Design: </a:t>
            </a:r>
            <a:r>
              <a:rPr lang="en-US" sz="1800" dirty="0">
                <a:latin typeface="Times New Roman" panose="02020603050405020304" pitchFamily="18" charset="0"/>
                <a:cs typeface="Times New Roman" panose="02020603050405020304" pitchFamily="18" charset="0"/>
              </a:rPr>
              <a:t>If your website requires storing and retrieving data, you'll need to design a database schema. This involves defining the structure of the database, organizing tables, establishing relationships between entities, and optimizing the database for efficient data retrieval and storage.</a:t>
            </a:r>
          </a:p>
          <a:p>
            <a:pPr algn="just"/>
            <a:r>
              <a:rPr lang="en-US" sz="1800" b="1" dirty="0">
                <a:latin typeface="Times New Roman" panose="02020603050405020304" pitchFamily="18" charset="0"/>
                <a:cs typeface="Times New Roman" panose="02020603050405020304" pitchFamily="18" charset="0"/>
              </a:rPr>
              <a:t>Security: </a:t>
            </a:r>
            <a:r>
              <a:rPr lang="en-US" sz="1800" dirty="0">
                <a:latin typeface="Times New Roman" panose="02020603050405020304" pitchFamily="18" charset="0"/>
                <a:cs typeface="Times New Roman" panose="02020603050405020304" pitchFamily="18" charset="0"/>
              </a:rPr>
              <a:t>Security is crucial for protecting user data and maintaining the integrity of your website. Implement measures such as secure authentication, encryption, input validation, protection against common web vulnerabilities (e.g., cross-site scripting,  SQL injection), and regular security audits. </a:t>
            </a:r>
          </a:p>
          <a:p>
            <a:pPr marL="0" indent="0" algn="just">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4124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8E6F8-2792-8355-042F-C9F7279378C2}"/>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Technologies Used</a:t>
            </a:r>
          </a:p>
        </p:txBody>
      </p:sp>
      <p:sp>
        <p:nvSpPr>
          <p:cNvPr id="3" name="Content Placeholder 2">
            <a:extLst>
              <a:ext uri="{FF2B5EF4-FFF2-40B4-BE49-F238E27FC236}">
                <a16:creationId xmlns:a16="http://schemas.microsoft.com/office/drawing/2014/main" id="{E29254FE-1520-9EB1-5DF8-C2970D29A961}"/>
              </a:ext>
            </a:extLst>
          </p:cNvPr>
          <p:cNvSpPr>
            <a:spLocks noGrp="1"/>
          </p:cNvSpPr>
          <p:nvPr>
            <p:ph idx="1"/>
          </p:nvPr>
        </p:nvSpPr>
        <p:spPr>
          <a:xfrm>
            <a:off x="838200" y="1690688"/>
            <a:ext cx="10515600" cy="4486275"/>
          </a:xfrm>
        </p:spPr>
        <p:txBody>
          <a:bodyPr>
            <a:normAutofit/>
          </a:bodyPr>
          <a:lstStyle/>
          <a:p>
            <a:r>
              <a:rPr lang="en-IN" sz="1800" b="1" dirty="0">
                <a:latin typeface="Times New Roman" panose="02020603050405020304" pitchFamily="18" charset="0"/>
                <a:cs typeface="Times New Roman" panose="02020603050405020304" pitchFamily="18" charset="0"/>
              </a:rPr>
              <a:t>For Development:</a:t>
            </a:r>
          </a:p>
          <a:p>
            <a:pPr marL="1166813" indent="0"/>
            <a:r>
              <a:rPr lang="en-IN" sz="1800" dirty="0">
                <a:latin typeface="Times New Roman" panose="02020603050405020304" pitchFamily="18" charset="0"/>
                <a:cs typeface="Times New Roman" panose="02020603050405020304" pitchFamily="18" charset="0"/>
              </a:rPr>
              <a:t>HTML</a:t>
            </a:r>
          </a:p>
          <a:p>
            <a:pPr marL="1166813" indent="0"/>
            <a:r>
              <a:rPr lang="en-IN" sz="1800" dirty="0">
                <a:latin typeface="Times New Roman" panose="02020603050405020304" pitchFamily="18" charset="0"/>
                <a:cs typeface="Times New Roman" panose="02020603050405020304" pitchFamily="18" charset="0"/>
              </a:rPr>
              <a:t>CSS</a:t>
            </a:r>
          </a:p>
          <a:p>
            <a:pPr marL="1166813" indent="0"/>
            <a:r>
              <a:rPr lang="en-IN" sz="1800" dirty="0">
                <a:latin typeface="Times New Roman" panose="02020603050405020304" pitchFamily="18" charset="0"/>
                <a:cs typeface="Times New Roman" panose="02020603050405020304" pitchFamily="18" charset="0"/>
              </a:rPr>
              <a:t>PHP</a:t>
            </a:r>
          </a:p>
          <a:p>
            <a:pPr marL="1166813" indent="0"/>
            <a:r>
              <a:rPr lang="en-IN" sz="1800" dirty="0">
                <a:latin typeface="Times New Roman" panose="02020603050405020304" pitchFamily="18" charset="0"/>
                <a:cs typeface="Times New Roman" panose="02020603050405020304" pitchFamily="18" charset="0"/>
              </a:rPr>
              <a:t>MY SQL</a:t>
            </a:r>
          </a:p>
          <a:p>
            <a:pPr marL="0" indent="0"/>
            <a:r>
              <a:rPr lang="en-IN" sz="1800" b="1" dirty="0">
                <a:latin typeface="Times New Roman" panose="02020603050405020304" pitchFamily="18" charset="0"/>
                <a:cs typeface="Times New Roman" panose="02020603050405020304" pitchFamily="18" charset="0"/>
              </a:rPr>
              <a:t>For Hosting:</a:t>
            </a:r>
          </a:p>
          <a:p>
            <a:pPr marL="1166813" indent="0"/>
            <a:r>
              <a:rPr lang="en-IN" sz="1800" dirty="0">
                <a:latin typeface="Times New Roman" panose="02020603050405020304" pitchFamily="18" charset="0"/>
                <a:cs typeface="Times New Roman" panose="02020603050405020304" pitchFamily="18" charset="0"/>
              </a:rPr>
              <a:t>Hostinger</a:t>
            </a:r>
          </a:p>
          <a:p>
            <a:pPr marL="0" indent="0"/>
            <a:r>
              <a:rPr lang="en-IN" sz="1800" b="1" dirty="0">
                <a:latin typeface="Times New Roman" panose="02020603050405020304" pitchFamily="18" charset="0"/>
                <a:cs typeface="Times New Roman" panose="02020603050405020304" pitchFamily="18" charset="0"/>
              </a:rPr>
              <a:t>For Testing:</a:t>
            </a:r>
          </a:p>
          <a:p>
            <a:pPr marL="1166813" indent="0"/>
            <a:r>
              <a:rPr lang="en-IN" sz="1800" dirty="0">
                <a:latin typeface="Times New Roman" panose="02020603050405020304" pitchFamily="18" charset="0"/>
                <a:cs typeface="Times New Roman" panose="02020603050405020304" pitchFamily="18" charset="0"/>
              </a:rPr>
              <a:t>Created an automated testing script named Vulsoln(Bash)</a:t>
            </a:r>
          </a:p>
        </p:txBody>
      </p:sp>
    </p:spTree>
    <p:extLst>
      <p:ext uri="{BB962C8B-B14F-4D97-AF65-F5344CB8AC3E}">
        <p14:creationId xmlns:p14="http://schemas.microsoft.com/office/powerpoint/2010/main" val="1239445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9788C-AFC9-7C0C-BE82-48BD7D2B31E2}"/>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Development</a:t>
            </a:r>
          </a:p>
        </p:txBody>
      </p:sp>
      <p:sp>
        <p:nvSpPr>
          <p:cNvPr id="3" name="Content Placeholder 2">
            <a:extLst>
              <a:ext uri="{FF2B5EF4-FFF2-40B4-BE49-F238E27FC236}">
                <a16:creationId xmlns:a16="http://schemas.microsoft.com/office/drawing/2014/main" id="{CE00A173-F08D-2CEB-2AC8-E8CA6E792EAD}"/>
              </a:ext>
            </a:extLst>
          </p:cNvPr>
          <p:cNvSpPr>
            <a:spLocks noGrp="1"/>
          </p:cNvSpPr>
          <p:nvPr>
            <p:ph idx="1"/>
          </p:nvPr>
        </p:nvSpPr>
        <p:spPr/>
        <p:txBody>
          <a:bodyPr>
            <a:normAutofit/>
          </a:bodyPr>
          <a:lstStyle/>
          <a:p>
            <a:pPr algn="just">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The front-end implementation of the website used HTML and CSS to create the user interface.</a:t>
            </a:r>
          </a:p>
          <a:p>
            <a:pPr algn="just">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The server-side processing layer was implemented using PHP, which allowed for dynamic content generation and database connectivity.</a:t>
            </a:r>
          </a:p>
          <a:p>
            <a:pPr algn="just">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The back-end database was designed using MySQL, which stored user and listing information.</a:t>
            </a:r>
          </a:p>
          <a:p>
            <a:pPr algn="just"/>
            <a:r>
              <a:rPr lang="en-US" sz="1900" b="0" i="0" dirty="0">
                <a:effectLst/>
                <a:latin typeface="Times New Roman" panose="02020603050405020304" pitchFamily="18" charset="0"/>
                <a:cs typeface="Times New Roman" panose="02020603050405020304" pitchFamily="18" charset="0"/>
              </a:rPr>
              <a:t>Integration of HTML, CSS, and PHP, along with proper database design, ensures a functional PG Rental System that provides a user-friendly interface, seamless functionality, and efficient data management for finding and renting PG accommodations.</a:t>
            </a: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3758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4D560A0-AAD5-2688-844B-D5418709226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2282" y="518505"/>
            <a:ext cx="8552330" cy="5658458"/>
          </a:xfrm>
          <a:prstGeom prst="rect">
            <a:avLst/>
          </a:prstGeom>
          <a:noFill/>
          <a:ln>
            <a:noFill/>
          </a:ln>
        </p:spPr>
      </p:pic>
    </p:spTree>
    <p:extLst>
      <p:ext uri="{BB962C8B-B14F-4D97-AF65-F5344CB8AC3E}">
        <p14:creationId xmlns:p14="http://schemas.microsoft.com/office/powerpoint/2010/main" val="3048261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EC662-24B8-4202-E536-AE0419CA383F}"/>
              </a:ext>
            </a:extLst>
          </p:cNvPr>
          <p:cNvSpPr>
            <a:spLocks noGrp="1"/>
          </p:cNvSpPr>
          <p:nvPr>
            <p:ph type="title"/>
          </p:nvPr>
        </p:nvSpPr>
        <p:spPr>
          <a:xfrm>
            <a:off x="838200" y="365126"/>
            <a:ext cx="10515600" cy="875846"/>
          </a:xfrm>
        </p:spPr>
        <p:txBody>
          <a:bodyPr>
            <a:normAutofit/>
          </a:bodyPr>
          <a:lstStyle/>
          <a:p>
            <a:r>
              <a:rPr lang="en-IN" sz="3600" b="1" dirty="0">
                <a:latin typeface="Times New Roman" panose="02020603050405020304" pitchFamily="18" charset="0"/>
                <a:cs typeface="Times New Roman" panose="02020603050405020304" pitchFamily="18" charset="0"/>
              </a:rPr>
              <a:t>Testing</a:t>
            </a:r>
          </a:p>
        </p:txBody>
      </p:sp>
      <p:pic>
        <p:nvPicPr>
          <p:cNvPr id="6" name="Picture 5">
            <a:extLst>
              <a:ext uri="{FF2B5EF4-FFF2-40B4-BE49-F238E27FC236}">
                <a16:creationId xmlns:a16="http://schemas.microsoft.com/office/drawing/2014/main" id="{DA37D714-7F1A-E5CE-D4F8-6BF54F2BCE43}"/>
              </a:ext>
            </a:extLst>
          </p:cNvPr>
          <p:cNvPicPr>
            <a:picLocks noChangeAspect="1"/>
          </p:cNvPicPr>
          <p:nvPr/>
        </p:nvPicPr>
        <p:blipFill rotWithShape="1">
          <a:blip r:embed="rId2"/>
          <a:srcRect t="3849" b="12947"/>
          <a:stretch/>
        </p:blipFill>
        <p:spPr>
          <a:xfrm>
            <a:off x="2365241" y="1791477"/>
            <a:ext cx="6957663" cy="4096139"/>
          </a:xfrm>
          <a:prstGeom prst="rect">
            <a:avLst/>
          </a:prstGeom>
        </p:spPr>
      </p:pic>
    </p:spTree>
    <p:extLst>
      <p:ext uri="{BB962C8B-B14F-4D97-AF65-F5344CB8AC3E}">
        <p14:creationId xmlns:p14="http://schemas.microsoft.com/office/powerpoint/2010/main" val="3207431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E1716-9EA5-087B-D76E-F4C77955B8A7}"/>
              </a:ext>
            </a:extLst>
          </p:cNvPr>
          <p:cNvSpPr>
            <a:spLocks noGrp="1"/>
          </p:cNvSpPr>
          <p:nvPr>
            <p:ph type="title"/>
          </p:nvPr>
        </p:nvSpPr>
        <p:spPr>
          <a:xfrm>
            <a:off x="838200" y="365126"/>
            <a:ext cx="10515600" cy="1066110"/>
          </a:xfrm>
        </p:spPr>
        <p:txBody>
          <a:bodyPr>
            <a:normAutofit/>
          </a:bodyPr>
          <a:lstStyle/>
          <a:p>
            <a:r>
              <a:rPr lang="en-US" sz="3600" b="1" spc="25" dirty="0">
                <a:effectLst/>
                <a:latin typeface="Times New Roman" panose="02020603050405020304" pitchFamily="18" charset="0"/>
                <a:ea typeface="Times New Roman" panose="02020603050405020304" pitchFamily="18" charset="0"/>
              </a:rPr>
              <a:t>Implementation of Website</a:t>
            </a:r>
            <a:endParaRPr lang="en-IN" sz="3600" dirty="0"/>
          </a:p>
        </p:txBody>
      </p:sp>
      <p:sp>
        <p:nvSpPr>
          <p:cNvPr id="3" name="Content Placeholder 2">
            <a:extLst>
              <a:ext uri="{FF2B5EF4-FFF2-40B4-BE49-F238E27FC236}">
                <a16:creationId xmlns:a16="http://schemas.microsoft.com/office/drawing/2014/main" id="{5A73E870-022B-3D82-5481-064CE01823F8}"/>
              </a:ext>
            </a:extLst>
          </p:cNvPr>
          <p:cNvSpPr>
            <a:spLocks noGrp="1"/>
          </p:cNvSpPr>
          <p:nvPr>
            <p:ph idx="1"/>
          </p:nvPr>
        </p:nvSpPr>
        <p:spPr>
          <a:xfrm>
            <a:off x="632012" y="1506071"/>
            <a:ext cx="10721788" cy="4670892"/>
          </a:xfrm>
        </p:spPr>
        <p:txBody>
          <a:bodyPr>
            <a:noAutofit/>
          </a:bodyPr>
          <a:lstStyle/>
          <a:p>
            <a:pPr algn="just"/>
            <a:r>
              <a:rPr lang="en-US" sz="1800" b="1" spc="25" dirty="0">
                <a:effectLst/>
                <a:latin typeface="Times New Roman" panose="02020603050405020304" pitchFamily="18" charset="0"/>
                <a:ea typeface="Times New Roman" panose="02020603050405020304" pitchFamily="18" charset="0"/>
                <a:cs typeface="Times New Roman" panose="02020603050405020304" pitchFamily="18" charset="0"/>
              </a:rPr>
              <a:t>Planning: </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This involves defining the goals and requirements of the PG rental system and creating a plan for its development. The review paper may evaluate how well the planning process was executed, and if the goals and requirements were met.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800" b="1" spc="25" dirty="0">
                <a:effectLst/>
                <a:latin typeface="Times New Roman" panose="02020603050405020304" pitchFamily="18" charset="0"/>
                <a:ea typeface="Times New Roman" panose="02020603050405020304" pitchFamily="18" charset="0"/>
                <a:cs typeface="Times New Roman" panose="02020603050405020304" pitchFamily="18" charset="0"/>
              </a:rPr>
              <a:t>Design: </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This involves creating a design for the user interface and the database schema. The review paper may assess the design choices made, such as the use of responsive design to ensure compatibility with various devices, and the normalization of the database schema to ensure data integrity.</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800" b="1" spc="25" dirty="0">
                <a:effectLst/>
                <a:latin typeface="Times New Roman" panose="02020603050405020304" pitchFamily="18" charset="0"/>
                <a:ea typeface="Times New Roman" panose="02020603050405020304" pitchFamily="18" charset="0"/>
                <a:cs typeface="Times New Roman" panose="02020603050405020304" pitchFamily="18" charset="0"/>
              </a:rPr>
              <a:t>Coding: </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This involves writing the HTML, CSS, and PHP code for the system. The review paper may evaluate the quality of the code, such as the use of commenting to enhance code readability, and the use of security measures to prevent hacking.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800" b="1" spc="25" dirty="0">
                <a:effectLst/>
                <a:latin typeface="Times New Roman" panose="02020603050405020304" pitchFamily="18" charset="0"/>
                <a:ea typeface="Times New Roman" panose="02020603050405020304" pitchFamily="18" charset="0"/>
                <a:cs typeface="Times New Roman" panose="02020603050405020304" pitchFamily="18" charset="0"/>
              </a:rPr>
              <a:t>Testing: </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This involves testing the system for functionality, performance, and security. The review paper may evaluate the effectiveness of the testing process and the methods used to identify and fix bugs and security vulnerabilities.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800" b="1" spc="25" dirty="0">
                <a:effectLst/>
                <a:latin typeface="Times New Roman" panose="02020603050405020304" pitchFamily="18" charset="0"/>
                <a:ea typeface="Times New Roman" panose="02020603050405020304" pitchFamily="18" charset="0"/>
                <a:cs typeface="Times New Roman" panose="02020603050405020304" pitchFamily="18" charset="0"/>
              </a:rPr>
              <a:t>Deployment: </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This involves deploying the system to a production environment. The review paper may evaluate the deployment process, such as the use of version control to ensure consistency across different environments, and the use of backups to protect against data loss.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4562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TotalTime>
  <Words>1490</Words>
  <Application>Microsoft Office PowerPoint</Application>
  <PresentationFormat>Widescreen</PresentationFormat>
  <Paragraphs>61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PROFESSIONAL GUEST MANAGEMENT SYSTEM  AND  AUTOMATED LINUX SCRIPT(VULSOLN)</vt:lpstr>
      <vt:lpstr>Introduction</vt:lpstr>
      <vt:lpstr>Life Cycle </vt:lpstr>
      <vt:lpstr>System Design</vt:lpstr>
      <vt:lpstr>Technologies Used</vt:lpstr>
      <vt:lpstr>Development</vt:lpstr>
      <vt:lpstr>PowerPoint Presentation</vt:lpstr>
      <vt:lpstr>Testing</vt:lpstr>
      <vt:lpstr>Implementation of Website</vt:lpstr>
      <vt:lpstr>PowerPoint Presentation</vt:lpstr>
      <vt:lpstr>Hosting of website</vt:lpstr>
      <vt:lpstr>PowerPoint Presentation</vt:lpstr>
      <vt:lpstr>Testing of website(Vulsoln)</vt:lpstr>
      <vt:lpstr>PowerPoint Presentation</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kashish kuki</dc:creator>
  <cp:lastModifiedBy>kashish kuki</cp:lastModifiedBy>
  <cp:revision>14</cp:revision>
  <dcterms:created xsi:type="dcterms:W3CDTF">2023-05-07T10:17:06Z</dcterms:created>
  <dcterms:modified xsi:type="dcterms:W3CDTF">2023-05-14T09:25:08Z</dcterms:modified>
</cp:coreProperties>
</file>