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90" r:id="rId8"/>
    <p:sldId id="292" r:id="rId9"/>
    <p:sldId id="262" r:id="rId10"/>
    <p:sldId id="288" r:id="rId11"/>
    <p:sldId id="289" r:id="rId12"/>
    <p:sldId id="291" r:id="rId13"/>
    <p:sldId id="263" r:id="rId14"/>
    <p:sldId id="294" r:id="rId15"/>
    <p:sldId id="295" r:id="rId16"/>
    <p:sldId id="296" r:id="rId17"/>
    <p:sldId id="297" r:id="rId18"/>
    <p:sldId id="298" r:id="rId19"/>
    <p:sldId id="299" r:id="rId20"/>
    <p:sldId id="264" r:id="rId21"/>
    <p:sldId id="265" r:id="rId22"/>
    <p:sldId id="266" r:id="rId23"/>
    <p:sldId id="300" r:id="rId24"/>
    <p:sldId id="267" r:id="rId25"/>
    <p:sldId id="268" r:id="rId26"/>
    <p:sldId id="293"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302" r:id="rId43"/>
    <p:sldId id="301" r:id="rId44"/>
    <p:sldId id="303" r:id="rId45"/>
    <p:sldId id="304" r:id="rId46"/>
    <p:sldId id="284" r:id="rId47"/>
    <p:sldId id="305" r:id="rId48"/>
    <p:sldId id="285" r:id="rId49"/>
    <p:sldId id="286" r:id="rId50"/>
    <p:sldId id="28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406A42B-FABF-4CFE-BBCE-05CCF66140DF}" type="datetimeFigureOut">
              <a:rPr lang="en-IN" smtClean="0"/>
              <a:t>05-09-2023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A5E0232-D8A6-4325-AEF6-4F8414BC8A18}"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06A42B-FABF-4CFE-BBCE-05CCF66140DF}"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E0232-D8A6-4325-AEF6-4F8414BC8A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06A42B-FABF-4CFE-BBCE-05CCF66140DF}"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E0232-D8A6-4325-AEF6-4F8414BC8A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406A42B-FABF-4CFE-BBCE-05CCF66140DF}"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E0232-D8A6-4325-AEF6-4F8414BC8A18}"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406A42B-FABF-4CFE-BBCE-05CCF66140DF}" type="datetimeFigureOut">
              <a:rPr lang="en-IN" smtClean="0"/>
              <a:t>05-09-2023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A5E0232-D8A6-4325-AEF6-4F8414BC8A1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406A42B-FABF-4CFE-BBCE-05CCF66140DF}"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E0232-D8A6-4325-AEF6-4F8414BC8A18}"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406A42B-FABF-4CFE-BBCE-05CCF66140DF}" type="datetimeFigureOut">
              <a:rPr lang="en-IN" smtClean="0"/>
              <a:t>05-09-2023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5E0232-D8A6-4325-AEF6-4F8414BC8A18}"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406A42B-FABF-4CFE-BBCE-05CCF66140DF}" type="datetimeFigureOut">
              <a:rPr lang="en-IN" smtClean="0"/>
              <a:t>05-09-2023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5E0232-D8A6-4325-AEF6-4F8414BC8A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6A42B-FABF-4CFE-BBCE-05CCF66140DF}" type="datetimeFigureOut">
              <a:rPr lang="en-IN" smtClean="0"/>
              <a:t>05-09-2023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5E0232-D8A6-4325-AEF6-4F8414BC8A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406A42B-FABF-4CFE-BBCE-05CCF66140DF}"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E0232-D8A6-4325-AEF6-4F8414BC8A18}"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406A42B-FABF-4CFE-BBCE-05CCF66140DF}" type="datetimeFigureOut">
              <a:rPr lang="en-IN" smtClean="0"/>
              <a:t>05-09-2023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3A5E0232-D8A6-4325-AEF6-4F8414BC8A18}"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406A42B-FABF-4CFE-BBCE-05CCF66140DF}" type="datetimeFigureOut">
              <a:rPr lang="en-IN" smtClean="0"/>
              <a:t>05-09-2023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A5E0232-D8A6-4325-AEF6-4F8414BC8A1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w3schools.com/html/tryit.asp?filename=tryhtml5_geolocatio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explain-the-form-new-input-types-in-html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w3schools.com/html/html_form_elements.as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w3schools.com/html/html5_semantic_elements.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w3schools.com/html/html5_webstorage.as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w3schools.com/html/tryit.asp?filename=tryhtml5_webworker"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html5-introduct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5400" dirty="0"/>
              <a:t>UNIT - II</a:t>
            </a:r>
          </a:p>
        </p:txBody>
      </p:sp>
      <p:sp>
        <p:nvSpPr>
          <p:cNvPr id="2" name="Title 1"/>
          <p:cNvSpPr>
            <a:spLocks noGrp="1"/>
          </p:cNvSpPr>
          <p:nvPr>
            <p:ph type="ctrTitle"/>
          </p:nvPr>
        </p:nvSpPr>
        <p:spPr/>
        <p:txBody>
          <a:bodyPr/>
          <a:lstStyle/>
          <a:p>
            <a:r>
              <a:rPr lang="en-IN" dirty="0"/>
              <a:t>HTML 5</a:t>
            </a:r>
          </a:p>
        </p:txBody>
      </p:sp>
      <p:pic>
        <p:nvPicPr>
          <p:cNvPr id="4" name="Picture 2" descr="Blended Learning School | Online Distance Education Courses &amp; Universities">
            <a:extLst>
              <a:ext uri="{FF2B5EF4-FFF2-40B4-BE49-F238E27FC236}">
                <a16:creationId xmlns:a16="http://schemas.microsoft.com/office/drawing/2014/main" id="{74D14F9B-7D52-4477-8F8F-10C77654F3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7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F3D4-EAB4-46DF-B440-7184626A1EEF}"/>
              </a:ext>
            </a:extLst>
          </p:cNvPr>
          <p:cNvSpPr>
            <a:spLocks noGrp="1"/>
          </p:cNvSpPr>
          <p:nvPr>
            <p:ph type="title"/>
          </p:nvPr>
        </p:nvSpPr>
        <p:spPr>
          <a:xfrm>
            <a:off x="685800" y="404664"/>
            <a:ext cx="7772400" cy="652934"/>
          </a:xfrm>
        </p:spPr>
        <p:txBody>
          <a:bodyPr>
            <a:normAutofit fontScale="90000"/>
          </a:bodyPr>
          <a:lstStyle/>
          <a:p>
            <a:r>
              <a:rPr lang="en-IN" dirty="0"/>
              <a:t>To draw a circle using canvas</a:t>
            </a:r>
          </a:p>
        </p:txBody>
      </p:sp>
      <p:sp>
        <p:nvSpPr>
          <p:cNvPr id="4" name="Rectangle 3">
            <a:extLst>
              <a:ext uri="{FF2B5EF4-FFF2-40B4-BE49-F238E27FC236}">
                <a16:creationId xmlns:a16="http://schemas.microsoft.com/office/drawing/2014/main" id="{536DB171-A6F1-4E5F-A11F-C3E44EF7F9A6}"/>
              </a:ext>
            </a:extLst>
          </p:cNvPr>
          <p:cNvSpPr/>
          <p:nvPr/>
        </p:nvSpPr>
        <p:spPr>
          <a:xfrm>
            <a:off x="827584" y="1196752"/>
            <a:ext cx="6174432" cy="5078313"/>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&lt;canvas id="</a:t>
            </a:r>
            <a:r>
              <a:rPr lang="en-IN" dirty="0" err="1"/>
              <a:t>myCanvas</a:t>
            </a:r>
            <a:r>
              <a:rPr lang="en-IN" dirty="0"/>
              <a:t>" width="200" height="100" style="border:1px solid #d3d3d3;"&gt;</a:t>
            </a:r>
          </a:p>
          <a:p>
            <a:r>
              <a:rPr lang="en-IN" dirty="0"/>
              <a:t>Your browser does not support the HTML canvas tag.&lt;/canvas&gt;</a:t>
            </a:r>
          </a:p>
          <a:p>
            <a:endParaRPr lang="en-IN" dirty="0"/>
          </a:p>
          <a:p>
            <a:r>
              <a:rPr lang="en-IN" dirty="0"/>
              <a:t>&lt;script&gt;</a:t>
            </a:r>
          </a:p>
          <a:p>
            <a:r>
              <a:rPr lang="en-IN" dirty="0"/>
              <a:t>var c = </a:t>
            </a:r>
            <a:r>
              <a:rPr lang="en-IN" dirty="0" err="1"/>
              <a:t>document.getElementById</a:t>
            </a:r>
            <a:r>
              <a:rPr lang="en-IN" dirty="0"/>
              <a:t>("</a:t>
            </a:r>
            <a:r>
              <a:rPr lang="en-IN" dirty="0" err="1"/>
              <a:t>myCanvas</a:t>
            </a:r>
            <a:r>
              <a:rPr lang="en-IN" dirty="0"/>
              <a:t>");</a:t>
            </a:r>
          </a:p>
          <a:p>
            <a:r>
              <a:rPr lang="en-IN" dirty="0"/>
              <a:t>var </a:t>
            </a:r>
            <a:r>
              <a:rPr lang="en-IN" dirty="0" err="1"/>
              <a:t>ctx</a:t>
            </a:r>
            <a:r>
              <a:rPr lang="en-IN" dirty="0"/>
              <a:t> = </a:t>
            </a:r>
            <a:r>
              <a:rPr lang="en-IN" dirty="0" err="1"/>
              <a:t>c.getContext</a:t>
            </a:r>
            <a:r>
              <a:rPr lang="en-IN" dirty="0"/>
              <a:t>("2d");</a:t>
            </a:r>
          </a:p>
          <a:p>
            <a:r>
              <a:rPr lang="en-IN" dirty="0" err="1"/>
              <a:t>ctx.beginPath</a:t>
            </a:r>
            <a:r>
              <a:rPr lang="en-IN" dirty="0"/>
              <a:t>();</a:t>
            </a:r>
          </a:p>
          <a:p>
            <a:r>
              <a:rPr lang="en-IN" dirty="0"/>
              <a:t>ctx.arc(95,50,40,0,2*</a:t>
            </a:r>
            <a:r>
              <a:rPr lang="en-IN" dirty="0" err="1"/>
              <a:t>Math.PI</a:t>
            </a:r>
            <a:r>
              <a:rPr lang="en-IN" dirty="0"/>
              <a:t>);</a:t>
            </a:r>
          </a:p>
          <a:p>
            <a:r>
              <a:rPr lang="en-IN" dirty="0" err="1"/>
              <a:t>ctx.stroke</a:t>
            </a:r>
            <a:r>
              <a:rPr lang="en-IN" dirty="0"/>
              <a:t>();</a:t>
            </a:r>
          </a:p>
          <a:p>
            <a:r>
              <a:rPr lang="en-IN" dirty="0"/>
              <a:t>&lt;/script&gt; </a:t>
            </a:r>
          </a:p>
          <a:p>
            <a:endParaRPr lang="en-IN" dirty="0"/>
          </a:p>
          <a:p>
            <a:r>
              <a:rPr lang="en-IN" dirty="0"/>
              <a:t>&lt;/body&gt;</a:t>
            </a:r>
          </a:p>
          <a:p>
            <a:r>
              <a:rPr lang="en-IN" dirty="0"/>
              <a:t>&lt;/html&gt;</a:t>
            </a:r>
          </a:p>
        </p:txBody>
      </p:sp>
      <p:pic>
        <p:nvPicPr>
          <p:cNvPr id="5" name="Picture 4">
            <a:extLst>
              <a:ext uri="{FF2B5EF4-FFF2-40B4-BE49-F238E27FC236}">
                <a16:creationId xmlns:a16="http://schemas.microsoft.com/office/drawing/2014/main" id="{7F7DE4EE-7CEF-47B4-8596-83E923FF0024}"/>
              </a:ext>
            </a:extLst>
          </p:cNvPr>
          <p:cNvPicPr>
            <a:picLocks noChangeAspect="1"/>
          </p:cNvPicPr>
          <p:nvPr/>
        </p:nvPicPr>
        <p:blipFill>
          <a:blip r:embed="rId2"/>
          <a:stretch>
            <a:fillRect/>
          </a:stretch>
        </p:blipFill>
        <p:spPr>
          <a:xfrm>
            <a:off x="5436096" y="4340970"/>
            <a:ext cx="3240360" cy="1934095"/>
          </a:xfrm>
          <a:prstGeom prst="rect">
            <a:avLst/>
          </a:prstGeom>
        </p:spPr>
      </p:pic>
    </p:spTree>
    <p:extLst>
      <p:ext uri="{BB962C8B-B14F-4D97-AF65-F5344CB8AC3E}">
        <p14:creationId xmlns:p14="http://schemas.microsoft.com/office/powerpoint/2010/main" val="253585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A4B4FD-BD15-4F1D-ABEB-4E2017DC6E65}"/>
              </a:ext>
            </a:extLst>
          </p:cNvPr>
          <p:cNvPicPr>
            <a:picLocks noChangeAspect="1"/>
          </p:cNvPicPr>
          <p:nvPr/>
        </p:nvPicPr>
        <p:blipFill>
          <a:blip r:embed="rId2"/>
          <a:stretch>
            <a:fillRect/>
          </a:stretch>
        </p:blipFill>
        <p:spPr>
          <a:xfrm>
            <a:off x="1403648" y="1700808"/>
            <a:ext cx="6336704" cy="3384375"/>
          </a:xfrm>
          <a:prstGeom prst="rect">
            <a:avLst/>
          </a:prstGeom>
        </p:spPr>
      </p:pic>
    </p:spTree>
    <p:extLst>
      <p:ext uri="{BB962C8B-B14F-4D97-AF65-F5344CB8AC3E}">
        <p14:creationId xmlns:p14="http://schemas.microsoft.com/office/powerpoint/2010/main" val="207206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08B1C5-434E-4379-830A-46BF0BD91229}"/>
              </a:ext>
            </a:extLst>
          </p:cNvPr>
          <p:cNvSpPr/>
          <p:nvPr/>
        </p:nvSpPr>
        <p:spPr>
          <a:xfrm>
            <a:off x="323528" y="1052736"/>
            <a:ext cx="8748464" cy="5078313"/>
          </a:xfrm>
          <a:prstGeom prst="rect">
            <a:avLst/>
          </a:prstGeom>
        </p:spPr>
        <p:txBody>
          <a:bodyPr wrap="square">
            <a:spAutoFit/>
          </a:bodyPr>
          <a:lstStyle/>
          <a:p>
            <a:r>
              <a:rPr lang="en-IN" sz="1400" dirty="0">
                <a:latin typeface="Arial" panose="020B0604020202020204" pitchFamily="34" charset="0"/>
                <a:cs typeface="Arial" panose="020B0604020202020204" pitchFamily="34" charset="0"/>
              </a:rPr>
              <a:t>&lt;!DOCTYPE html&gt;</a:t>
            </a:r>
          </a:p>
          <a:p>
            <a:r>
              <a:rPr lang="en-IN" sz="1400" dirty="0">
                <a:latin typeface="Arial" panose="020B0604020202020204" pitchFamily="34" charset="0"/>
                <a:cs typeface="Arial" panose="020B0604020202020204" pitchFamily="34" charset="0"/>
              </a:rPr>
              <a:t>&lt;html&gt;</a:t>
            </a:r>
          </a:p>
          <a:p>
            <a:r>
              <a:rPr lang="en-IN" sz="1400" dirty="0">
                <a:latin typeface="Arial" panose="020B0604020202020204" pitchFamily="34" charset="0"/>
                <a:cs typeface="Arial" panose="020B0604020202020204" pitchFamily="34" charset="0"/>
              </a:rPr>
              <a:t>&lt;body&gt;</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&lt;p&gt;Image to use:&lt;/p&gt;</a:t>
            </a:r>
          </a:p>
          <a:p>
            <a:r>
              <a:rPr lang="en-IN" sz="1400" dirty="0">
                <a:latin typeface="Arial" panose="020B0604020202020204" pitchFamily="34" charset="0"/>
                <a:cs typeface="Arial" panose="020B0604020202020204" pitchFamily="34" charset="0"/>
              </a:rPr>
              <a:t>&lt;</a:t>
            </a:r>
            <a:r>
              <a:rPr lang="en-IN" sz="1400" dirty="0" err="1">
                <a:latin typeface="Arial" panose="020B0604020202020204" pitchFamily="34" charset="0"/>
                <a:cs typeface="Arial" panose="020B0604020202020204" pitchFamily="34" charset="0"/>
              </a:rPr>
              <a:t>img</a:t>
            </a:r>
            <a:r>
              <a:rPr lang="en-IN" sz="1400" dirty="0">
                <a:latin typeface="Arial" panose="020B0604020202020204" pitchFamily="34" charset="0"/>
                <a:cs typeface="Arial" panose="020B0604020202020204" pitchFamily="34" charset="0"/>
              </a:rPr>
              <a:t> id="scream" </a:t>
            </a:r>
            <a:r>
              <a:rPr lang="en-IN" sz="1400" dirty="0" err="1">
                <a:latin typeface="Arial" panose="020B0604020202020204" pitchFamily="34" charset="0"/>
                <a:cs typeface="Arial" panose="020B0604020202020204" pitchFamily="34" charset="0"/>
              </a:rPr>
              <a:t>src</a:t>
            </a:r>
            <a:r>
              <a:rPr lang="en-IN" sz="1400" dirty="0">
                <a:latin typeface="Arial" panose="020B0604020202020204" pitchFamily="34" charset="0"/>
                <a:cs typeface="Arial" panose="020B0604020202020204" pitchFamily="34" charset="0"/>
              </a:rPr>
              <a:t>="img_the_scream.jpg" alt="The Scream" width="220" height="277"&gt;</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&lt;p&gt;Canvas to fill:&lt;/p&gt;</a:t>
            </a:r>
          </a:p>
          <a:p>
            <a:r>
              <a:rPr lang="en-IN" sz="1400" dirty="0">
                <a:latin typeface="Arial" panose="020B0604020202020204" pitchFamily="34" charset="0"/>
                <a:cs typeface="Arial" panose="020B0604020202020204" pitchFamily="34" charset="0"/>
              </a:rPr>
              <a:t>&lt;canvas id="</a:t>
            </a:r>
            <a:r>
              <a:rPr lang="en-IN" sz="1400" dirty="0" err="1">
                <a:latin typeface="Arial" panose="020B0604020202020204" pitchFamily="34" charset="0"/>
                <a:cs typeface="Arial" panose="020B0604020202020204" pitchFamily="34" charset="0"/>
              </a:rPr>
              <a:t>myCanvas</a:t>
            </a:r>
            <a:r>
              <a:rPr lang="en-IN" sz="1400" dirty="0">
                <a:latin typeface="Arial" panose="020B0604020202020204" pitchFamily="34" charset="0"/>
                <a:cs typeface="Arial" panose="020B0604020202020204" pitchFamily="34" charset="0"/>
              </a:rPr>
              <a:t>" width="250" height="300"</a:t>
            </a:r>
          </a:p>
          <a:p>
            <a:r>
              <a:rPr lang="en-IN" sz="1400" dirty="0">
                <a:latin typeface="Arial" panose="020B0604020202020204" pitchFamily="34" charset="0"/>
                <a:cs typeface="Arial" panose="020B0604020202020204" pitchFamily="34" charset="0"/>
              </a:rPr>
              <a:t>style="border:1px solid #d3d3d3;"&gt;</a:t>
            </a:r>
          </a:p>
          <a:p>
            <a:r>
              <a:rPr lang="en-IN" sz="1400" dirty="0">
                <a:latin typeface="Arial" panose="020B0604020202020204" pitchFamily="34" charset="0"/>
                <a:cs typeface="Arial" panose="020B0604020202020204" pitchFamily="34" charset="0"/>
              </a:rPr>
              <a:t>Your browser does not support the HTML canvas tag.&lt;/canvas&gt;</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&lt;p&gt;&lt;button onclick="</a:t>
            </a:r>
            <a:r>
              <a:rPr lang="en-IN" sz="1400" dirty="0" err="1">
                <a:latin typeface="Arial" panose="020B0604020202020204" pitchFamily="34" charset="0"/>
                <a:cs typeface="Arial" panose="020B0604020202020204" pitchFamily="34" charset="0"/>
              </a:rPr>
              <a:t>myCanvas</a:t>
            </a:r>
            <a:r>
              <a:rPr lang="en-IN" sz="1400" dirty="0">
                <a:latin typeface="Arial" panose="020B0604020202020204" pitchFamily="34" charset="0"/>
                <a:cs typeface="Arial" panose="020B0604020202020204" pitchFamily="34" charset="0"/>
              </a:rPr>
              <a:t>()"&gt;Try it&lt;/button&gt;&lt;/p&gt;</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&lt;script&gt;</a:t>
            </a:r>
          </a:p>
          <a:p>
            <a:r>
              <a:rPr lang="en-IN" sz="1400" dirty="0">
                <a:latin typeface="Arial" panose="020B0604020202020204" pitchFamily="34" charset="0"/>
                <a:cs typeface="Arial" panose="020B0604020202020204" pitchFamily="34" charset="0"/>
              </a:rPr>
              <a:t>function </a:t>
            </a:r>
            <a:r>
              <a:rPr lang="en-IN" sz="1400" dirty="0" err="1">
                <a:latin typeface="Arial" panose="020B0604020202020204" pitchFamily="34" charset="0"/>
                <a:cs typeface="Arial" panose="020B0604020202020204" pitchFamily="34" charset="0"/>
              </a:rPr>
              <a:t>myCanvas</a:t>
            </a:r>
            <a:r>
              <a:rPr lang="en-IN" sz="1400" dirty="0">
                <a:latin typeface="Arial" panose="020B0604020202020204" pitchFamily="34" charset="0"/>
                <a:cs typeface="Arial" panose="020B0604020202020204" pitchFamily="34" charset="0"/>
              </a:rPr>
              <a:t>() {</a:t>
            </a:r>
          </a:p>
          <a:p>
            <a:r>
              <a:rPr lang="en-IN" sz="1400" dirty="0">
                <a:latin typeface="Arial" panose="020B0604020202020204" pitchFamily="34" charset="0"/>
                <a:cs typeface="Arial" panose="020B0604020202020204" pitchFamily="34" charset="0"/>
              </a:rPr>
              <a:t>  var c = </a:t>
            </a:r>
            <a:r>
              <a:rPr lang="en-IN" sz="1400" dirty="0" err="1">
                <a:latin typeface="Arial" panose="020B0604020202020204" pitchFamily="34" charset="0"/>
                <a:cs typeface="Arial" panose="020B0604020202020204" pitchFamily="34" charset="0"/>
              </a:rPr>
              <a:t>document.getElementById</a:t>
            </a:r>
            <a:r>
              <a:rPr lang="en-IN" sz="1400" dirty="0">
                <a:latin typeface="Arial" panose="020B0604020202020204" pitchFamily="34" charset="0"/>
                <a:cs typeface="Arial" panose="020B0604020202020204" pitchFamily="34" charset="0"/>
              </a:rPr>
              <a:t>("</a:t>
            </a:r>
            <a:r>
              <a:rPr lang="en-IN" sz="1400" dirty="0" err="1">
                <a:latin typeface="Arial" panose="020B0604020202020204" pitchFamily="34" charset="0"/>
                <a:cs typeface="Arial" panose="020B0604020202020204" pitchFamily="34" charset="0"/>
              </a:rPr>
              <a:t>myCanvas</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  var </a:t>
            </a:r>
            <a:r>
              <a:rPr lang="en-IN" sz="1400" dirty="0" err="1">
                <a:latin typeface="Arial" panose="020B0604020202020204" pitchFamily="34" charset="0"/>
                <a:cs typeface="Arial" panose="020B0604020202020204" pitchFamily="34" charset="0"/>
              </a:rPr>
              <a:t>ctx</a:t>
            </a:r>
            <a:r>
              <a:rPr lang="en-IN" sz="1400" dirty="0">
                <a:latin typeface="Arial" panose="020B0604020202020204" pitchFamily="34" charset="0"/>
                <a:cs typeface="Arial" panose="020B0604020202020204" pitchFamily="34" charset="0"/>
              </a:rPr>
              <a:t> = </a:t>
            </a:r>
            <a:r>
              <a:rPr lang="en-IN" sz="1400" dirty="0" err="1">
                <a:latin typeface="Arial" panose="020B0604020202020204" pitchFamily="34" charset="0"/>
                <a:cs typeface="Arial" panose="020B0604020202020204" pitchFamily="34" charset="0"/>
              </a:rPr>
              <a:t>c.getContext</a:t>
            </a:r>
            <a:r>
              <a:rPr lang="en-IN" sz="1400" dirty="0">
                <a:latin typeface="Arial" panose="020B0604020202020204" pitchFamily="34" charset="0"/>
                <a:cs typeface="Arial" panose="020B0604020202020204" pitchFamily="34" charset="0"/>
              </a:rPr>
              <a:t>("2d");</a:t>
            </a:r>
          </a:p>
          <a:p>
            <a:r>
              <a:rPr lang="en-IN" sz="1400" dirty="0">
                <a:latin typeface="Arial" panose="020B0604020202020204" pitchFamily="34" charset="0"/>
                <a:cs typeface="Arial" panose="020B0604020202020204" pitchFamily="34" charset="0"/>
              </a:rPr>
              <a:t>  var </a:t>
            </a:r>
            <a:r>
              <a:rPr lang="en-IN" sz="1400" dirty="0" err="1">
                <a:latin typeface="Arial" panose="020B0604020202020204" pitchFamily="34" charset="0"/>
                <a:cs typeface="Arial" panose="020B0604020202020204" pitchFamily="34" charset="0"/>
              </a:rPr>
              <a:t>img</a:t>
            </a:r>
            <a:r>
              <a:rPr lang="en-IN" sz="1400" dirty="0">
                <a:latin typeface="Arial" panose="020B0604020202020204" pitchFamily="34" charset="0"/>
                <a:cs typeface="Arial" panose="020B0604020202020204" pitchFamily="34" charset="0"/>
              </a:rPr>
              <a:t> = </a:t>
            </a:r>
            <a:r>
              <a:rPr lang="en-IN" sz="1400" dirty="0" err="1">
                <a:latin typeface="Arial" panose="020B0604020202020204" pitchFamily="34" charset="0"/>
                <a:cs typeface="Arial" panose="020B0604020202020204" pitchFamily="34" charset="0"/>
              </a:rPr>
              <a:t>document.getElementById</a:t>
            </a:r>
            <a:r>
              <a:rPr lang="en-IN" sz="1400" dirty="0">
                <a:latin typeface="Arial" panose="020B0604020202020204" pitchFamily="34" charset="0"/>
                <a:cs typeface="Arial" panose="020B0604020202020204" pitchFamily="34" charset="0"/>
              </a:rPr>
              <a:t>("scream");</a:t>
            </a:r>
          </a:p>
          <a:p>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ctx.drawImage</a:t>
            </a:r>
            <a:r>
              <a:rPr lang="en-IN" sz="1400" dirty="0">
                <a:latin typeface="Arial" panose="020B0604020202020204" pitchFamily="34" charset="0"/>
                <a:cs typeface="Arial" panose="020B0604020202020204" pitchFamily="34" charset="0"/>
              </a:rPr>
              <a:t>(img,10,10);</a:t>
            </a:r>
          </a:p>
          <a:p>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&lt;/script&gt;</a:t>
            </a:r>
          </a:p>
          <a:p>
            <a:endParaRPr lang="en-IN" sz="16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EE20C319-B987-45A7-879B-18E7D6C09629}"/>
              </a:ext>
            </a:extLst>
          </p:cNvPr>
          <p:cNvSpPr/>
          <p:nvPr/>
        </p:nvSpPr>
        <p:spPr>
          <a:xfrm>
            <a:off x="323528" y="188640"/>
            <a:ext cx="597666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IMAGE</a:t>
            </a:r>
          </a:p>
        </p:txBody>
      </p:sp>
    </p:spTree>
    <p:extLst>
      <p:ext uri="{BB962C8B-B14F-4D97-AF65-F5344CB8AC3E}">
        <p14:creationId xmlns:p14="http://schemas.microsoft.com/office/powerpoint/2010/main" val="387682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SVG</a:t>
            </a:r>
          </a:p>
        </p:txBody>
      </p:sp>
      <p:sp>
        <p:nvSpPr>
          <p:cNvPr id="3" name="Content Placeholder 2"/>
          <p:cNvSpPr>
            <a:spLocks noGrp="1"/>
          </p:cNvSpPr>
          <p:nvPr>
            <p:ph sz="quarter" idx="1"/>
          </p:nvPr>
        </p:nvSpPr>
        <p:spPr>
          <a:xfrm>
            <a:off x="457200" y="1600201"/>
            <a:ext cx="8229600" cy="2620887"/>
          </a:xfrm>
        </p:spPr>
        <p:txBody>
          <a:bodyPr>
            <a:normAutofit lnSpcReduction="10000"/>
          </a:bodyPr>
          <a:lstStyle/>
          <a:p>
            <a:r>
              <a:rPr lang="en-US" dirty="0"/>
              <a:t>SVG defines vector-based graphics in XML format.</a:t>
            </a:r>
          </a:p>
          <a:p>
            <a:r>
              <a:rPr lang="en-US" dirty="0"/>
              <a:t>SVG stands for Scalable Vector Graphics</a:t>
            </a:r>
          </a:p>
          <a:p>
            <a:r>
              <a:rPr lang="en-US" dirty="0"/>
              <a:t>SVG is used to define graphics for the Web</a:t>
            </a:r>
          </a:p>
          <a:p>
            <a:r>
              <a:rPr lang="en-US" dirty="0"/>
              <a:t>The HTML &lt;</a:t>
            </a:r>
            <a:r>
              <a:rPr lang="en-US" dirty="0" err="1"/>
              <a:t>svg</a:t>
            </a:r>
            <a:r>
              <a:rPr lang="en-US" dirty="0"/>
              <a:t>&gt; element is a container for SVG graphics.</a:t>
            </a:r>
          </a:p>
          <a:p>
            <a:r>
              <a:rPr lang="en-US" dirty="0"/>
              <a:t>SVG has several methods for drawing paths, boxes, circles, text, and graphic images.</a:t>
            </a:r>
          </a:p>
        </p:txBody>
      </p:sp>
      <p:sp>
        <p:nvSpPr>
          <p:cNvPr id="4" name="Rectangle 3"/>
          <p:cNvSpPr/>
          <p:nvPr/>
        </p:nvSpPr>
        <p:spPr>
          <a:xfrm>
            <a:off x="251520" y="4451514"/>
            <a:ext cx="4572000" cy="132343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000" dirty="0"/>
              <a:t>&lt;</a:t>
            </a:r>
            <a:r>
              <a:rPr lang="en-US" sz="2000" dirty="0" err="1"/>
              <a:t>svg</a:t>
            </a:r>
            <a:r>
              <a:rPr lang="en-US" sz="2000" dirty="0"/>
              <a:t> width="100" height="100"&gt;</a:t>
            </a:r>
            <a:br>
              <a:rPr lang="en-US" sz="2000" dirty="0"/>
            </a:br>
            <a:r>
              <a:rPr lang="en-US" sz="2000" dirty="0"/>
              <a:t>  &lt;circle cx="50" cy="50" r="40" stroke="green" stroke-width="4" fill="yellow" /&gt;</a:t>
            </a:r>
            <a:br>
              <a:rPr lang="en-US" sz="2000" dirty="0"/>
            </a:br>
            <a:r>
              <a:rPr lang="en-US" sz="2000" dirty="0"/>
              <a:t>&lt;/</a:t>
            </a:r>
            <a:r>
              <a:rPr lang="en-US" sz="2000" dirty="0" err="1"/>
              <a:t>svg</a:t>
            </a:r>
            <a:r>
              <a:rPr lang="en-US" sz="2000" dirty="0"/>
              <a:t>&gt;</a:t>
            </a:r>
            <a:endParaRPr lang="en-IN" sz="20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624" t="34583" r="19610" b="30694"/>
          <a:stretch/>
        </p:blipFill>
        <p:spPr bwMode="auto">
          <a:xfrm>
            <a:off x="5148064" y="4149080"/>
            <a:ext cx="3629025" cy="2381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6" name="Picture 2" descr="Blended Learning School | Online Distance Education Courses &amp; Universities">
            <a:extLst>
              <a:ext uri="{FF2B5EF4-FFF2-40B4-BE49-F238E27FC236}">
                <a16:creationId xmlns:a16="http://schemas.microsoft.com/office/drawing/2014/main" id="{0D7413E6-30B4-40E6-88C9-EC53F5B092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90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F565-7E48-4963-91EE-914D78B7ED9C}"/>
              </a:ext>
            </a:extLst>
          </p:cNvPr>
          <p:cNvSpPr>
            <a:spLocks noGrp="1"/>
          </p:cNvSpPr>
          <p:nvPr>
            <p:ph type="title"/>
          </p:nvPr>
        </p:nvSpPr>
        <p:spPr/>
        <p:txBody>
          <a:bodyPr/>
          <a:lstStyle/>
          <a:p>
            <a:r>
              <a:rPr lang="en-IN" dirty="0"/>
              <a:t>SVG Rectangle</a:t>
            </a:r>
          </a:p>
        </p:txBody>
      </p:sp>
      <p:sp>
        <p:nvSpPr>
          <p:cNvPr id="4" name="Rectangle 3">
            <a:extLst>
              <a:ext uri="{FF2B5EF4-FFF2-40B4-BE49-F238E27FC236}">
                <a16:creationId xmlns:a16="http://schemas.microsoft.com/office/drawing/2014/main" id="{4A0C5C4B-14BB-4B76-AC46-7D66758170D8}"/>
              </a:ext>
            </a:extLst>
          </p:cNvPr>
          <p:cNvSpPr/>
          <p:nvPr/>
        </p:nvSpPr>
        <p:spPr>
          <a:xfrm>
            <a:off x="923033" y="1988840"/>
            <a:ext cx="4572000" cy="3416320"/>
          </a:xfrm>
          <a:prstGeom prst="rect">
            <a:avLst/>
          </a:prstGeom>
        </p:spPr>
        <p:txBody>
          <a:bodyPr>
            <a:spAutoFit/>
          </a:bodyPr>
          <a:lstStyle/>
          <a:p>
            <a:r>
              <a:rPr lang="en-IN" dirty="0"/>
              <a:t>&lt;!DOCTYPE html&gt;</a:t>
            </a:r>
          </a:p>
          <a:p>
            <a:r>
              <a:rPr lang="en-IN" dirty="0"/>
              <a:t>&lt;html&gt;</a:t>
            </a:r>
          </a:p>
          <a:p>
            <a:r>
              <a:rPr lang="en-IN" dirty="0"/>
              <a:t>&lt;body&gt;</a:t>
            </a:r>
          </a:p>
          <a:p>
            <a:endParaRPr lang="en-IN" dirty="0"/>
          </a:p>
          <a:p>
            <a:r>
              <a:rPr lang="en-IN" dirty="0"/>
              <a:t>&lt;</a:t>
            </a:r>
            <a:r>
              <a:rPr lang="en-IN" dirty="0" err="1"/>
              <a:t>svg</a:t>
            </a:r>
            <a:r>
              <a:rPr lang="en-IN" dirty="0"/>
              <a:t> width="500" height="200"&gt;</a:t>
            </a:r>
          </a:p>
          <a:p>
            <a:r>
              <a:rPr lang="en-IN" dirty="0"/>
              <a:t>  &lt;</a:t>
            </a:r>
            <a:r>
              <a:rPr lang="en-IN" dirty="0" err="1"/>
              <a:t>rect</a:t>
            </a:r>
            <a:r>
              <a:rPr lang="en-IN" dirty="0"/>
              <a:t> x="50" y="20" width="400" height="70" fill="blue" stroke="red" stroke-width="10" </a:t>
            </a:r>
            <a:r>
              <a:rPr lang="en-IN" dirty="0" err="1"/>
              <a:t>rx</a:t>
            </a:r>
            <a:r>
              <a:rPr lang="en-IN" dirty="0"/>
              <a:t>="10" opacity="0.5" /&gt;</a:t>
            </a:r>
          </a:p>
          <a:p>
            <a:r>
              <a:rPr lang="en-IN" dirty="0"/>
              <a:t>&lt;/</a:t>
            </a:r>
            <a:r>
              <a:rPr lang="en-IN" dirty="0" err="1"/>
              <a:t>svg</a:t>
            </a:r>
            <a:r>
              <a:rPr lang="en-IN" dirty="0"/>
              <a:t>&gt;</a:t>
            </a:r>
          </a:p>
          <a:p>
            <a:r>
              <a:rPr lang="en-IN" dirty="0"/>
              <a:t> </a:t>
            </a:r>
          </a:p>
          <a:p>
            <a:r>
              <a:rPr lang="en-IN" dirty="0"/>
              <a:t>&lt;/body&gt;</a:t>
            </a:r>
          </a:p>
          <a:p>
            <a:r>
              <a:rPr lang="en-IN" dirty="0"/>
              <a:t>&lt;/html&gt;</a:t>
            </a:r>
          </a:p>
        </p:txBody>
      </p:sp>
      <p:pic>
        <p:nvPicPr>
          <p:cNvPr id="5" name="Picture 4">
            <a:extLst>
              <a:ext uri="{FF2B5EF4-FFF2-40B4-BE49-F238E27FC236}">
                <a16:creationId xmlns:a16="http://schemas.microsoft.com/office/drawing/2014/main" id="{E4523476-3542-4A53-8814-42F7A886F776}"/>
              </a:ext>
            </a:extLst>
          </p:cNvPr>
          <p:cNvPicPr>
            <a:picLocks noChangeAspect="1"/>
          </p:cNvPicPr>
          <p:nvPr/>
        </p:nvPicPr>
        <p:blipFill>
          <a:blip r:embed="rId2"/>
          <a:stretch>
            <a:fillRect/>
          </a:stretch>
        </p:blipFill>
        <p:spPr>
          <a:xfrm>
            <a:off x="3212053" y="4653136"/>
            <a:ext cx="5174428" cy="1714649"/>
          </a:xfrm>
          <a:prstGeom prst="rect">
            <a:avLst/>
          </a:prstGeom>
        </p:spPr>
      </p:pic>
    </p:spTree>
    <p:extLst>
      <p:ext uri="{BB962C8B-B14F-4D97-AF65-F5344CB8AC3E}">
        <p14:creationId xmlns:p14="http://schemas.microsoft.com/office/powerpoint/2010/main" val="3302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52E3-FCF1-434E-B920-FE117160A6B7}"/>
              </a:ext>
            </a:extLst>
          </p:cNvPr>
          <p:cNvSpPr>
            <a:spLocks noGrp="1"/>
          </p:cNvSpPr>
          <p:nvPr>
            <p:ph type="title"/>
          </p:nvPr>
        </p:nvSpPr>
        <p:spPr/>
        <p:txBody>
          <a:bodyPr/>
          <a:lstStyle/>
          <a:p>
            <a:r>
              <a:rPr lang="en-IN" dirty="0"/>
              <a:t>SVG Ellipse</a:t>
            </a:r>
          </a:p>
        </p:txBody>
      </p:sp>
      <p:sp>
        <p:nvSpPr>
          <p:cNvPr id="4" name="Rectangle 3">
            <a:extLst>
              <a:ext uri="{FF2B5EF4-FFF2-40B4-BE49-F238E27FC236}">
                <a16:creationId xmlns:a16="http://schemas.microsoft.com/office/drawing/2014/main" id="{4A397C54-866E-4891-828C-DDA51609A593}"/>
              </a:ext>
            </a:extLst>
          </p:cNvPr>
          <p:cNvSpPr/>
          <p:nvPr/>
        </p:nvSpPr>
        <p:spPr>
          <a:xfrm>
            <a:off x="683568" y="1916832"/>
            <a:ext cx="4464496" cy="3416320"/>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a:t>
            </a:r>
            <a:r>
              <a:rPr lang="en-IN" dirty="0" err="1"/>
              <a:t>svg</a:t>
            </a:r>
            <a:r>
              <a:rPr lang="en-IN" dirty="0"/>
              <a:t> width="300" height="200" style="border:1px solid black"&gt;</a:t>
            </a:r>
          </a:p>
          <a:p>
            <a:r>
              <a:rPr lang="en-IN" dirty="0"/>
              <a:t>&lt;ellipse cx="80" cy="80" </a:t>
            </a:r>
            <a:r>
              <a:rPr lang="en-IN" dirty="0" err="1"/>
              <a:t>rx</a:t>
            </a:r>
            <a:r>
              <a:rPr lang="en-IN" dirty="0"/>
              <a:t>="50" </a:t>
            </a:r>
            <a:r>
              <a:rPr lang="en-IN" dirty="0" err="1"/>
              <a:t>ry</a:t>
            </a:r>
            <a:r>
              <a:rPr lang="en-IN" dirty="0"/>
              <a:t>="70" fill="red" stroke="blue" stroke-width="5" /&gt;</a:t>
            </a:r>
          </a:p>
          <a:p>
            <a:r>
              <a:rPr lang="en-IN" dirty="0"/>
              <a:t>&lt;/</a:t>
            </a:r>
            <a:r>
              <a:rPr lang="en-IN" dirty="0" err="1"/>
              <a:t>svg</a:t>
            </a:r>
            <a:r>
              <a:rPr lang="en-IN" dirty="0"/>
              <a:t>&gt;</a:t>
            </a:r>
          </a:p>
          <a:p>
            <a:r>
              <a:rPr lang="en-IN" dirty="0"/>
              <a:t> </a:t>
            </a:r>
          </a:p>
          <a:p>
            <a:r>
              <a:rPr lang="en-IN" dirty="0"/>
              <a:t>&lt;/body&gt;</a:t>
            </a:r>
          </a:p>
          <a:p>
            <a:r>
              <a:rPr lang="en-IN" dirty="0"/>
              <a:t>&lt;/html&gt;</a:t>
            </a:r>
          </a:p>
        </p:txBody>
      </p:sp>
      <p:pic>
        <p:nvPicPr>
          <p:cNvPr id="5" name="Picture 4">
            <a:extLst>
              <a:ext uri="{FF2B5EF4-FFF2-40B4-BE49-F238E27FC236}">
                <a16:creationId xmlns:a16="http://schemas.microsoft.com/office/drawing/2014/main" id="{ED49C2E1-3881-4951-AACB-B22F672A505F}"/>
              </a:ext>
            </a:extLst>
          </p:cNvPr>
          <p:cNvPicPr>
            <a:picLocks noChangeAspect="1"/>
          </p:cNvPicPr>
          <p:nvPr/>
        </p:nvPicPr>
        <p:blipFill>
          <a:blip r:embed="rId2"/>
          <a:stretch>
            <a:fillRect/>
          </a:stretch>
        </p:blipFill>
        <p:spPr>
          <a:xfrm>
            <a:off x="4932040" y="2348880"/>
            <a:ext cx="4038950" cy="2865368"/>
          </a:xfrm>
          <a:prstGeom prst="rect">
            <a:avLst/>
          </a:prstGeom>
        </p:spPr>
      </p:pic>
    </p:spTree>
    <p:extLst>
      <p:ext uri="{BB962C8B-B14F-4D97-AF65-F5344CB8AC3E}">
        <p14:creationId xmlns:p14="http://schemas.microsoft.com/office/powerpoint/2010/main" val="202944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408A-8C6E-4CE6-9749-6492C5148A6B}"/>
              </a:ext>
            </a:extLst>
          </p:cNvPr>
          <p:cNvSpPr>
            <a:spLocks noGrp="1"/>
          </p:cNvSpPr>
          <p:nvPr>
            <p:ph type="title"/>
          </p:nvPr>
        </p:nvSpPr>
        <p:spPr/>
        <p:txBody>
          <a:bodyPr/>
          <a:lstStyle/>
          <a:p>
            <a:r>
              <a:rPr lang="en-IN" dirty="0"/>
              <a:t>SVG Polygon</a:t>
            </a:r>
          </a:p>
        </p:txBody>
      </p:sp>
      <p:pic>
        <p:nvPicPr>
          <p:cNvPr id="5" name="Picture 4">
            <a:extLst>
              <a:ext uri="{FF2B5EF4-FFF2-40B4-BE49-F238E27FC236}">
                <a16:creationId xmlns:a16="http://schemas.microsoft.com/office/drawing/2014/main" id="{A6854D1C-1277-40D1-A246-BD2353D20F69}"/>
              </a:ext>
            </a:extLst>
          </p:cNvPr>
          <p:cNvPicPr>
            <a:picLocks noChangeAspect="1"/>
          </p:cNvPicPr>
          <p:nvPr/>
        </p:nvPicPr>
        <p:blipFill>
          <a:blip r:embed="rId2"/>
          <a:stretch>
            <a:fillRect/>
          </a:stretch>
        </p:blipFill>
        <p:spPr>
          <a:xfrm>
            <a:off x="696894" y="2060848"/>
            <a:ext cx="7750212" cy="3452159"/>
          </a:xfrm>
          <a:prstGeom prst="rect">
            <a:avLst/>
          </a:prstGeom>
        </p:spPr>
      </p:pic>
    </p:spTree>
    <p:extLst>
      <p:ext uri="{BB962C8B-B14F-4D97-AF65-F5344CB8AC3E}">
        <p14:creationId xmlns:p14="http://schemas.microsoft.com/office/powerpoint/2010/main" val="1149505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F92648-5F64-47A5-97B4-884A34D5F124}"/>
              </a:ext>
            </a:extLst>
          </p:cNvPr>
          <p:cNvPicPr>
            <a:picLocks noChangeAspect="1"/>
          </p:cNvPicPr>
          <p:nvPr/>
        </p:nvPicPr>
        <p:blipFill>
          <a:blip r:embed="rId2"/>
          <a:stretch>
            <a:fillRect/>
          </a:stretch>
        </p:blipFill>
        <p:spPr>
          <a:xfrm>
            <a:off x="921703" y="1245681"/>
            <a:ext cx="7300593" cy="4366638"/>
          </a:xfrm>
          <a:prstGeom prst="rect">
            <a:avLst/>
          </a:prstGeom>
        </p:spPr>
      </p:pic>
    </p:spTree>
    <p:extLst>
      <p:ext uri="{BB962C8B-B14F-4D97-AF65-F5344CB8AC3E}">
        <p14:creationId xmlns:p14="http://schemas.microsoft.com/office/powerpoint/2010/main" val="3990573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5FBFBB-A8BE-4463-98FC-19B21FC130F2}"/>
              </a:ext>
            </a:extLst>
          </p:cNvPr>
          <p:cNvSpPr/>
          <p:nvPr/>
        </p:nvSpPr>
        <p:spPr>
          <a:xfrm>
            <a:off x="791580" y="548680"/>
            <a:ext cx="6840760" cy="3416320"/>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a:t>
            </a:r>
            <a:r>
              <a:rPr lang="en-IN" dirty="0" err="1"/>
              <a:t>svg</a:t>
            </a:r>
            <a:r>
              <a:rPr lang="en-IN" dirty="0"/>
              <a:t> width="400" height="400" style="border:1px solid black"&gt;</a:t>
            </a:r>
          </a:p>
          <a:p>
            <a:r>
              <a:rPr lang="en-IN" dirty="0"/>
              <a:t>  &lt;polygon points="80,50 30,120 140,120" fill="red" stroke="blue" stroke-width="4"  /&gt;</a:t>
            </a:r>
          </a:p>
          <a:p>
            <a:r>
              <a:rPr lang="en-IN" dirty="0"/>
              <a:t>&lt;/</a:t>
            </a:r>
            <a:r>
              <a:rPr lang="en-IN" dirty="0" err="1"/>
              <a:t>svg</a:t>
            </a:r>
            <a:r>
              <a:rPr lang="en-IN" dirty="0"/>
              <a:t>&gt;</a:t>
            </a:r>
          </a:p>
          <a:p>
            <a:r>
              <a:rPr lang="en-IN" dirty="0"/>
              <a:t> </a:t>
            </a:r>
          </a:p>
          <a:p>
            <a:r>
              <a:rPr lang="en-IN" dirty="0"/>
              <a:t>&lt;/body&gt;</a:t>
            </a:r>
          </a:p>
          <a:p>
            <a:r>
              <a:rPr lang="en-IN" dirty="0"/>
              <a:t>&lt;/html&gt;</a:t>
            </a:r>
          </a:p>
          <a:p>
            <a:endParaRPr lang="en-IN" dirty="0"/>
          </a:p>
        </p:txBody>
      </p:sp>
      <p:pic>
        <p:nvPicPr>
          <p:cNvPr id="5" name="Picture 4">
            <a:extLst>
              <a:ext uri="{FF2B5EF4-FFF2-40B4-BE49-F238E27FC236}">
                <a16:creationId xmlns:a16="http://schemas.microsoft.com/office/drawing/2014/main" id="{DDCBC979-E42D-46F0-9A30-1E6BB818E273}"/>
              </a:ext>
            </a:extLst>
          </p:cNvPr>
          <p:cNvPicPr>
            <a:picLocks noChangeAspect="1"/>
          </p:cNvPicPr>
          <p:nvPr/>
        </p:nvPicPr>
        <p:blipFill>
          <a:blip r:embed="rId2"/>
          <a:stretch>
            <a:fillRect/>
          </a:stretch>
        </p:blipFill>
        <p:spPr>
          <a:xfrm>
            <a:off x="4202899" y="2420888"/>
            <a:ext cx="4336156" cy="4298052"/>
          </a:xfrm>
          <a:prstGeom prst="rect">
            <a:avLst/>
          </a:prstGeom>
        </p:spPr>
      </p:pic>
    </p:spTree>
    <p:extLst>
      <p:ext uri="{BB962C8B-B14F-4D97-AF65-F5344CB8AC3E}">
        <p14:creationId xmlns:p14="http://schemas.microsoft.com/office/powerpoint/2010/main" val="1108327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4F5AF8-D2D8-41FA-9BB4-F1015E88D1F0}"/>
              </a:ext>
            </a:extLst>
          </p:cNvPr>
          <p:cNvSpPr/>
          <p:nvPr/>
        </p:nvSpPr>
        <p:spPr>
          <a:xfrm>
            <a:off x="467544" y="476672"/>
            <a:ext cx="7920880" cy="3416320"/>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a:t>
            </a:r>
            <a:r>
              <a:rPr lang="en-IN" dirty="0" err="1"/>
              <a:t>svg</a:t>
            </a:r>
            <a:r>
              <a:rPr lang="en-IN" dirty="0"/>
              <a:t> width="300" height="200"&gt;</a:t>
            </a:r>
          </a:p>
          <a:p>
            <a:r>
              <a:rPr lang="en-IN" dirty="0"/>
              <a:t>  &lt;polygon points="100,10 30,198 190,78 10,78 160,198"</a:t>
            </a:r>
          </a:p>
          <a:p>
            <a:r>
              <a:rPr lang="en-IN" dirty="0"/>
              <a:t> fill="lime" stroke="purple" stroke-width="5" fill-rule="</a:t>
            </a:r>
            <a:r>
              <a:rPr lang="en-IN" dirty="0" err="1"/>
              <a:t>evenodd</a:t>
            </a:r>
            <a:r>
              <a:rPr lang="en-IN" dirty="0"/>
              <a:t>" /&gt;</a:t>
            </a:r>
          </a:p>
          <a:p>
            <a:r>
              <a:rPr lang="en-IN" dirty="0"/>
              <a:t>&lt;/</a:t>
            </a:r>
            <a:r>
              <a:rPr lang="en-IN" dirty="0" err="1"/>
              <a:t>svg</a:t>
            </a:r>
            <a:r>
              <a:rPr lang="en-IN" dirty="0"/>
              <a:t>&gt;</a:t>
            </a:r>
          </a:p>
          <a:p>
            <a:r>
              <a:rPr lang="en-IN" dirty="0"/>
              <a:t> </a:t>
            </a:r>
          </a:p>
          <a:p>
            <a:r>
              <a:rPr lang="en-IN" dirty="0"/>
              <a:t>&lt;/body&gt;</a:t>
            </a:r>
          </a:p>
          <a:p>
            <a:r>
              <a:rPr lang="en-IN" dirty="0"/>
              <a:t>&lt;/html&gt;</a:t>
            </a:r>
          </a:p>
          <a:p>
            <a:endParaRPr lang="en-IN" dirty="0"/>
          </a:p>
        </p:txBody>
      </p:sp>
      <p:pic>
        <p:nvPicPr>
          <p:cNvPr id="3" name="Picture 2">
            <a:extLst>
              <a:ext uri="{FF2B5EF4-FFF2-40B4-BE49-F238E27FC236}">
                <a16:creationId xmlns:a16="http://schemas.microsoft.com/office/drawing/2014/main" id="{0A8A7BEB-454B-4221-B713-FDD4F0136963}"/>
              </a:ext>
            </a:extLst>
          </p:cNvPr>
          <p:cNvPicPr>
            <a:picLocks noChangeAspect="1"/>
          </p:cNvPicPr>
          <p:nvPr/>
        </p:nvPicPr>
        <p:blipFill>
          <a:blip r:embed="rId2"/>
          <a:stretch>
            <a:fillRect/>
          </a:stretch>
        </p:blipFill>
        <p:spPr>
          <a:xfrm>
            <a:off x="4499992" y="3140968"/>
            <a:ext cx="3240360" cy="3095324"/>
          </a:xfrm>
          <a:prstGeom prst="rect">
            <a:avLst/>
          </a:prstGeom>
        </p:spPr>
      </p:pic>
    </p:spTree>
    <p:extLst>
      <p:ext uri="{BB962C8B-B14F-4D97-AF65-F5344CB8AC3E}">
        <p14:creationId xmlns:p14="http://schemas.microsoft.com/office/powerpoint/2010/main" val="375106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7772400" cy="864096"/>
          </a:xfrm>
        </p:spPr>
        <p:txBody>
          <a:bodyPr/>
          <a:lstStyle/>
          <a:p>
            <a:r>
              <a:rPr lang="en-IN" dirty="0"/>
              <a:t>HTML 5</a:t>
            </a:r>
          </a:p>
        </p:txBody>
      </p:sp>
      <p:sp>
        <p:nvSpPr>
          <p:cNvPr id="3" name="Content Placeholder 2"/>
          <p:cNvSpPr>
            <a:spLocks noGrp="1"/>
          </p:cNvSpPr>
          <p:nvPr>
            <p:ph sz="quarter" idx="1"/>
          </p:nvPr>
        </p:nvSpPr>
        <p:spPr>
          <a:xfrm>
            <a:off x="395536" y="1196752"/>
            <a:ext cx="8229600" cy="5256584"/>
          </a:xfrm>
        </p:spPr>
        <p:txBody>
          <a:bodyPr>
            <a:noAutofit/>
          </a:bodyPr>
          <a:lstStyle/>
          <a:p>
            <a:pPr marL="0" indent="0" algn="just">
              <a:buNone/>
            </a:pPr>
            <a:r>
              <a:rPr lang="en-US" sz="2000" dirty="0"/>
              <a:t>HTML 5 is the fifth and current version of HTML. It has improved the markup available for documents and has introduced application programming interfaces (API) and Document Object Model (DOM). </a:t>
            </a:r>
          </a:p>
          <a:p>
            <a:pPr algn="just"/>
            <a:endParaRPr lang="en-US" sz="2000" dirty="0"/>
          </a:p>
          <a:p>
            <a:pPr marL="0" indent="0" algn="just" fontAlgn="base">
              <a:buNone/>
            </a:pPr>
            <a:r>
              <a:rPr lang="en-US" sz="2000" b="1" dirty="0"/>
              <a:t>Features:</a:t>
            </a:r>
            <a:endParaRPr lang="en-US" sz="2000" dirty="0"/>
          </a:p>
          <a:p>
            <a:pPr algn="just" fontAlgn="base"/>
            <a:r>
              <a:rPr lang="en-US" sz="2000" dirty="0"/>
              <a:t>It has introduced new multimedia features which supports both audio and video controls by using &lt;audio&gt; and &lt;video&gt; tags.</a:t>
            </a:r>
          </a:p>
          <a:p>
            <a:pPr algn="just" fontAlgn="base"/>
            <a:r>
              <a:rPr lang="en-US" sz="2000" dirty="0"/>
              <a:t>There are new graphics elements including vector graphics and tags.</a:t>
            </a:r>
          </a:p>
          <a:p>
            <a:pPr algn="just" fontAlgn="base"/>
            <a:r>
              <a:rPr lang="en-US" sz="2000" dirty="0"/>
              <a:t>Enrich semantic content by including &lt;header&gt; &lt;footer&gt;, &lt;article&gt;, &lt;section&gt; and &lt;figure&gt; are added.</a:t>
            </a:r>
          </a:p>
          <a:p>
            <a:pPr algn="just" fontAlgn="base"/>
            <a:r>
              <a:rPr lang="en-US" sz="2000" dirty="0"/>
              <a:t>Drag and Drop- The user can grab an object and drag it further dropping it to a new location.</a:t>
            </a:r>
          </a:p>
          <a:p>
            <a:pPr algn="just" fontAlgn="base"/>
            <a:r>
              <a:rPr lang="en-US" sz="2000" dirty="0"/>
              <a:t>Geo-location services- It helps to locate the geographical location of a client.</a:t>
            </a:r>
          </a:p>
          <a:p>
            <a:pPr algn="just"/>
            <a:endParaRPr lang="en-IN" sz="2000" dirty="0"/>
          </a:p>
        </p:txBody>
      </p:sp>
      <p:pic>
        <p:nvPicPr>
          <p:cNvPr id="4" name="Picture 2" descr="Blended Learning School | Online Distance Education Courses &amp; Universities">
            <a:extLst>
              <a:ext uri="{FF2B5EF4-FFF2-40B4-BE49-F238E27FC236}">
                <a16:creationId xmlns:a16="http://schemas.microsoft.com/office/drawing/2014/main" id="{ECCE35BB-6C4F-40F1-ABB9-10680CFD11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09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570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Drag/Drop</a:t>
            </a:r>
          </a:p>
        </p:txBody>
      </p:sp>
      <p:sp>
        <p:nvSpPr>
          <p:cNvPr id="3" name="Content Placeholder 2"/>
          <p:cNvSpPr>
            <a:spLocks noGrp="1"/>
          </p:cNvSpPr>
          <p:nvPr>
            <p:ph sz="quarter" idx="1"/>
          </p:nvPr>
        </p:nvSpPr>
        <p:spPr/>
        <p:txBody>
          <a:bodyPr>
            <a:normAutofit/>
          </a:bodyPr>
          <a:lstStyle/>
          <a:p>
            <a:pPr algn="just"/>
            <a:r>
              <a:rPr lang="en-US" dirty="0"/>
              <a:t>Drag and Drop is a very interactive and user-friendly concept that makes it easier to move an object to a different location by grabbing it.</a:t>
            </a:r>
          </a:p>
          <a:p>
            <a:pPr algn="just"/>
            <a:r>
              <a:rPr lang="en-US" dirty="0"/>
              <a:t> This allows the user to click and hold the mouse button over an element, drag it to another location, and release the mouse button to drop the element there. </a:t>
            </a:r>
          </a:p>
          <a:p>
            <a:pPr algn="just"/>
            <a:r>
              <a:rPr lang="en-US" dirty="0"/>
              <a:t>In HTML 5 Drag and Drop are much easier to code and any element in it is </a:t>
            </a:r>
            <a:r>
              <a:rPr lang="en-US" dirty="0" err="1"/>
              <a:t>draggable</a:t>
            </a:r>
            <a:r>
              <a:rPr lang="en-US" dirty="0"/>
              <a:t>.</a:t>
            </a:r>
          </a:p>
          <a:p>
            <a:pPr marL="0" indent="0" algn="just">
              <a:buNone/>
            </a:pPr>
            <a:endParaRPr lang="en-US" dirty="0"/>
          </a:p>
          <a:p>
            <a:pPr algn="just"/>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EF14520E-98A5-477F-BD46-8D315EE64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02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Drag &amp; Drop Events</a:t>
            </a:r>
          </a:p>
        </p:txBody>
      </p:sp>
      <p:sp>
        <p:nvSpPr>
          <p:cNvPr id="3" name="Content Placeholder 2"/>
          <p:cNvSpPr>
            <a:spLocks noGrp="1"/>
          </p:cNvSpPr>
          <p:nvPr>
            <p:ph sz="quarter" idx="1"/>
          </p:nvPr>
        </p:nvSpPr>
        <p:spPr/>
        <p:txBody>
          <a:bodyPr>
            <a:normAutofit fontScale="92500"/>
          </a:bodyPr>
          <a:lstStyle/>
          <a:p>
            <a:pPr fontAlgn="base"/>
            <a:r>
              <a:rPr lang="en-US" b="1" dirty="0" err="1"/>
              <a:t>ondrag</a:t>
            </a:r>
            <a:r>
              <a:rPr lang="en-US" b="1" dirty="0"/>
              <a:t>: </a:t>
            </a:r>
            <a:r>
              <a:rPr lang="en-US" dirty="0"/>
              <a:t>It is used to use when the element or text selection is being dragged in HTML.</a:t>
            </a:r>
          </a:p>
          <a:p>
            <a:pPr fontAlgn="base"/>
            <a:r>
              <a:rPr lang="en-US" b="1" dirty="0" err="1"/>
              <a:t>Ondragstart</a:t>
            </a:r>
            <a:r>
              <a:rPr lang="en-US" dirty="0"/>
              <a:t>: It is used to call a function, drag(event), that specifies what data to be dragged.</a:t>
            </a:r>
          </a:p>
          <a:p>
            <a:pPr fontAlgn="base"/>
            <a:r>
              <a:rPr lang="en-US" b="1" dirty="0" err="1"/>
              <a:t>ondragleave</a:t>
            </a:r>
            <a:r>
              <a:rPr lang="en-US" dirty="0"/>
              <a:t>: It occurs when the mouse leaves an element before a valid drop target while the drag is occurring.</a:t>
            </a:r>
          </a:p>
          <a:p>
            <a:pPr fontAlgn="base"/>
            <a:r>
              <a:rPr lang="en-US" b="1" dirty="0" err="1"/>
              <a:t>ondragover</a:t>
            </a:r>
            <a:r>
              <a:rPr lang="en-US" dirty="0"/>
              <a:t>: It specifies where the dragged data can be dropped.</a:t>
            </a:r>
          </a:p>
          <a:p>
            <a:pPr fontAlgn="base"/>
            <a:r>
              <a:rPr lang="en-US" b="1" dirty="0" err="1"/>
              <a:t>ondrop</a:t>
            </a:r>
            <a:r>
              <a:rPr lang="en-US" dirty="0"/>
              <a:t>: It specifies where the drop has occurred at the end of the drag operation.</a:t>
            </a:r>
          </a:p>
          <a:p>
            <a:pPr fontAlgn="base"/>
            <a:r>
              <a:rPr lang="en-US" b="1" dirty="0" err="1"/>
              <a:t>ondragend</a:t>
            </a:r>
            <a:r>
              <a:rPr lang="en-US" dirty="0"/>
              <a:t>: It occurs when the user has finished dragging an element</a:t>
            </a:r>
          </a:p>
          <a:p>
            <a:pPr marL="0" indent="0">
              <a:buNone/>
            </a:pP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261BA535-FF5E-43E6-A956-4B8167257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96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Procedure </a:t>
            </a:r>
          </a:p>
        </p:txBody>
      </p:sp>
      <p:sp>
        <p:nvSpPr>
          <p:cNvPr id="3" name="Content Placeholder 2"/>
          <p:cNvSpPr>
            <a:spLocks noGrp="1"/>
          </p:cNvSpPr>
          <p:nvPr>
            <p:ph sz="quarter" idx="1"/>
          </p:nvPr>
        </p:nvSpPr>
        <p:spPr>
          <a:xfrm>
            <a:off x="467544" y="1052736"/>
            <a:ext cx="8229600" cy="5112568"/>
          </a:xfrm>
        </p:spPr>
        <p:txBody>
          <a:bodyPr>
            <a:noAutofit/>
          </a:bodyPr>
          <a:lstStyle/>
          <a:p>
            <a:pPr algn="just" fontAlgn="base"/>
            <a:r>
              <a:rPr lang="en-US" sz="2200" b="1" dirty="0"/>
              <a:t>Step 1:</a:t>
            </a:r>
            <a:r>
              <a:rPr lang="en-US" sz="2200" dirty="0"/>
              <a:t> </a:t>
            </a:r>
            <a:r>
              <a:rPr lang="en-US" sz="2000" dirty="0"/>
              <a:t>Make an object </a:t>
            </a:r>
            <a:r>
              <a:rPr lang="en-US" sz="2000" dirty="0" err="1"/>
              <a:t>draggable</a:t>
            </a:r>
            <a:r>
              <a:rPr lang="en-US" sz="2000" dirty="0"/>
              <a:t> </a:t>
            </a:r>
          </a:p>
          <a:p>
            <a:pPr lvl="1" algn="just" fontAlgn="base">
              <a:buFont typeface="Wingdings" pitchFamily="2" charset="2"/>
              <a:buChar char="Ø"/>
            </a:pPr>
            <a:r>
              <a:rPr lang="en-US" sz="2000" dirty="0"/>
              <a:t>First set the </a:t>
            </a:r>
            <a:r>
              <a:rPr lang="en-US" sz="2000" dirty="0" err="1"/>
              <a:t>draggable</a:t>
            </a:r>
            <a:r>
              <a:rPr lang="en-US" sz="2000" dirty="0"/>
              <a:t> attribute to true for that element to be </a:t>
            </a:r>
            <a:r>
              <a:rPr lang="en-US" sz="2000" dirty="0" err="1"/>
              <a:t>draggable</a:t>
            </a:r>
            <a:r>
              <a:rPr lang="en-US" sz="2000" dirty="0"/>
              <a:t> &lt;</a:t>
            </a:r>
            <a:r>
              <a:rPr lang="en-US" sz="2000" dirty="0" err="1"/>
              <a:t>img</a:t>
            </a:r>
            <a:r>
              <a:rPr lang="en-US" sz="2000" dirty="0"/>
              <a:t> </a:t>
            </a:r>
            <a:r>
              <a:rPr lang="en-US" sz="2000" dirty="0" err="1"/>
              <a:t>draggable</a:t>
            </a:r>
            <a:r>
              <a:rPr lang="en-US" sz="2000" dirty="0"/>
              <a:t> = “true”&gt;</a:t>
            </a:r>
          </a:p>
          <a:p>
            <a:pPr lvl="1" algn="just" fontAlgn="base">
              <a:buFont typeface="Wingdings" pitchFamily="2" charset="2"/>
              <a:buChar char="Ø"/>
            </a:pPr>
            <a:r>
              <a:rPr lang="en-US" sz="2000" dirty="0"/>
              <a:t>Then, specify what should happen when the element is dragged. The </a:t>
            </a:r>
            <a:r>
              <a:rPr lang="en-US" sz="2000" i="1" dirty="0" err="1"/>
              <a:t>ondragstart</a:t>
            </a:r>
            <a:r>
              <a:rPr lang="en-US" sz="2000" dirty="0"/>
              <a:t> attribute calls a function, drag(event), that specifies what data to be dragged. The </a:t>
            </a:r>
            <a:r>
              <a:rPr lang="en-US" sz="2000" dirty="0" err="1"/>
              <a:t>dataTransfer.setData</a:t>
            </a:r>
            <a:r>
              <a:rPr lang="en-US" sz="2000" dirty="0"/>
              <a:t>() method sets the data type and the value of the dragged data</a:t>
            </a:r>
          </a:p>
          <a:p>
            <a:pPr lvl="1" algn="just" fontAlgn="base">
              <a:buFont typeface="Wingdings" pitchFamily="2" charset="2"/>
              <a:buChar char="Ø"/>
            </a:pPr>
            <a:r>
              <a:rPr lang="en-US" sz="2000" dirty="0"/>
              <a:t>The event listener </a:t>
            </a:r>
            <a:r>
              <a:rPr lang="en-US" sz="2000" i="1" dirty="0" err="1"/>
              <a:t>ondragstart</a:t>
            </a:r>
            <a:r>
              <a:rPr lang="en-US" sz="2000" i="1" dirty="0"/>
              <a:t> </a:t>
            </a:r>
            <a:r>
              <a:rPr lang="en-US" sz="2000" dirty="0"/>
              <a:t>will set the allowed effects (copy, move, link, or some combination).</a:t>
            </a:r>
          </a:p>
          <a:p>
            <a:pPr algn="just" fontAlgn="base"/>
            <a:r>
              <a:rPr lang="en-US" sz="2200" b="1" dirty="0"/>
              <a:t>Step 2:</a:t>
            </a:r>
            <a:r>
              <a:rPr lang="en-US" sz="2200" dirty="0"/>
              <a:t> </a:t>
            </a:r>
            <a:r>
              <a:rPr lang="en-US" sz="2000" dirty="0"/>
              <a:t>Dropping the Object</a:t>
            </a:r>
            <a:r>
              <a:rPr lang="en-US" sz="2200" dirty="0"/>
              <a:t> </a:t>
            </a:r>
          </a:p>
          <a:p>
            <a:pPr lvl="1" algn="just" fontAlgn="base">
              <a:buFont typeface="Wingdings" pitchFamily="2" charset="2"/>
              <a:buChar char="Ø"/>
            </a:pPr>
            <a:r>
              <a:rPr lang="en-US" sz="2000" dirty="0"/>
              <a:t>The </a:t>
            </a:r>
            <a:r>
              <a:rPr lang="en-US" sz="2000" i="1" dirty="0" err="1"/>
              <a:t>ondragover</a:t>
            </a:r>
            <a:r>
              <a:rPr lang="en-US" sz="2000" dirty="0"/>
              <a:t> event specifies where the dragged data can be dropped. By default, data/elements cannot be dropped in other elements. To allow a drop, it must prevent the default handling of the element. This is done by calling the </a:t>
            </a:r>
            <a:r>
              <a:rPr lang="en-US" sz="2000" dirty="0" err="1"/>
              <a:t>event.preventDefault</a:t>
            </a:r>
            <a:r>
              <a:rPr lang="en-US" sz="2000" dirty="0"/>
              <a:t>() method</a:t>
            </a:r>
          </a:p>
          <a:p>
            <a:pPr lvl="1" algn="just" fontAlgn="base">
              <a:buFont typeface="Wingdings" pitchFamily="2" charset="2"/>
              <a:buChar char="Ø"/>
            </a:pPr>
            <a:r>
              <a:rPr lang="en-US" sz="2000" dirty="0"/>
              <a:t>Finally, the drop event, which allows the actual drop to be performed</a:t>
            </a:r>
          </a:p>
          <a:p>
            <a:pPr algn="just">
              <a:buFont typeface="Wingdings" pitchFamily="2" charset="2"/>
              <a:buChar char="Ø"/>
            </a:pPr>
            <a:endParaRPr lang="en-IN" sz="2200" dirty="0"/>
          </a:p>
        </p:txBody>
      </p:sp>
      <p:pic>
        <p:nvPicPr>
          <p:cNvPr id="4" name="Picture 2" descr="Blended Learning School | Online Distance Education Courses &amp; Universities">
            <a:extLst>
              <a:ext uri="{FF2B5EF4-FFF2-40B4-BE49-F238E27FC236}">
                <a16:creationId xmlns:a16="http://schemas.microsoft.com/office/drawing/2014/main" id="{61591ABC-5F2D-4DFA-9BD0-CE8D04AC28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281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DF3539-FEF6-4F12-8FB6-7263253B2955}"/>
              </a:ext>
            </a:extLst>
          </p:cNvPr>
          <p:cNvSpPr/>
          <p:nvPr/>
        </p:nvSpPr>
        <p:spPr>
          <a:xfrm>
            <a:off x="251520" y="620688"/>
            <a:ext cx="4680520" cy="5693866"/>
          </a:xfrm>
          <a:prstGeom prst="rect">
            <a:avLst/>
          </a:prstGeom>
        </p:spPr>
        <p:txBody>
          <a:bodyPr wrap="square">
            <a:spAutoFit/>
          </a:bodyPr>
          <a:lstStyle/>
          <a:p>
            <a:r>
              <a:rPr lang="en-IN" sz="1400" dirty="0">
                <a:solidFill>
                  <a:srgbClr val="800000"/>
                </a:solidFill>
                <a:latin typeface="Times New Roman" panose="02020603050405020304" pitchFamily="18" charset="0"/>
                <a:cs typeface="Times New Roman" panose="02020603050405020304" pitchFamily="18" charset="0"/>
              </a:rPr>
              <a:t>&lt;!DOCTYPE</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E50000"/>
                </a:solidFill>
                <a:latin typeface="Times New Roman" panose="02020603050405020304" pitchFamily="18" charset="0"/>
                <a:cs typeface="Times New Roman" panose="02020603050405020304" pitchFamily="18" charset="0"/>
              </a:rPr>
              <a:t>HTML</a:t>
            </a:r>
            <a:r>
              <a:rPr lang="en-IN" sz="1400" dirty="0">
                <a:solidFill>
                  <a:srgbClr val="800000"/>
                </a:solidFill>
                <a:latin typeface="Times New Roman" panose="02020603050405020304" pitchFamily="18" charset="0"/>
                <a:cs typeface="Times New Roman" panose="02020603050405020304" pitchFamily="18" charset="0"/>
              </a:rPr>
              <a:t>&gt;</a:t>
            </a:r>
            <a:endParaRPr lang="en-IN" sz="1400" dirty="0">
              <a:solidFill>
                <a:srgbClr val="000000"/>
              </a:solidFill>
              <a:latin typeface="Times New Roman" panose="02020603050405020304" pitchFamily="18" charset="0"/>
              <a:cs typeface="Times New Roman" panose="02020603050405020304" pitchFamily="18" charset="0"/>
            </a:endParaRPr>
          </a:p>
          <a:p>
            <a:r>
              <a:rPr lang="en-IN" sz="1400" dirty="0">
                <a:solidFill>
                  <a:srgbClr val="800000"/>
                </a:solidFill>
                <a:latin typeface="Times New Roman" panose="02020603050405020304" pitchFamily="18" charset="0"/>
                <a:cs typeface="Times New Roman" panose="02020603050405020304" pitchFamily="18" charset="0"/>
              </a:rPr>
              <a:t>&lt;html&gt;&lt;head&gt;</a:t>
            </a:r>
            <a:endParaRPr lang="en-IN" sz="1400" dirty="0">
              <a:solidFill>
                <a:srgbClr val="000000"/>
              </a:solidFill>
              <a:latin typeface="Times New Roman" panose="02020603050405020304" pitchFamily="18" charset="0"/>
              <a:cs typeface="Times New Roman" panose="02020603050405020304" pitchFamily="18" charset="0"/>
            </a:endParaRP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800000"/>
                </a:solidFill>
                <a:latin typeface="Times New Roman" panose="02020603050405020304" pitchFamily="18" charset="0"/>
                <a:cs typeface="Times New Roman" panose="02020603050405020304" pitchFamily="18" charset="0"/>
              </a:rPr>
              <a:t>&lt;style&gt;</a:t>
            </a:r>
            <a:endParaRPr lang="en-IN" sz="1400" dirty="0">
              <a:solidFill>
                <a:srgbClr val="000000"/>
              </a:solidFill>
              <a:latin typeface="Times New Roman" panose="02020603050405020304" pitchFamily="18" charset="0"/>
              <a:cs typeface="Times New Roman" panose="02020603050405020304" pitchFamily="18" charset="0"/>
            </a:endParaRP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800000"/>
                </a:solidFill>
                <a:latin typeface="Times New Roman" panose="02020603050405020304" pitchFamily="18" charset="0"/>
                <a:cs typeface="Times New Roman" panose="02020603050405020304" pitchFamily="18" charset="0"/>
              </a:rPr>
              <a:t>#</a:t>
            </a:r>
            <a:r>
              <a:rPr lang="en-IN" sz="1400" dirty="0" err="1">
                <a:solidFill>
                  <a:srgbClr val="800000"/>
                </a:solidFill>
                <a:latin typeface="Times New Roman" panose="02020603050405020304" pitchFamily="18" charset="0"/>
                <a:cs typeface="Times New Roman" panose="02020603050405020304" pitchFamily="18" charset="0"/>
              </a:rPr>
              <a:t>getData</a:t>
            </a:r>
            <a:r>
              <a:rPr lang="en-IN" sz="1400" dirty="0">
                <a:solidFill>
                  <a:srgbClr val="000000"/>
                </a:solidFill>
                <a:latin typeface="Times New Roman" panose="02020603050405020304" pitchFamily="18" charset="0"/>
                <a:cs typeface="Times New Roman" panose="02020603050405020304" pitchFamily="18" charset="0"/>
              </a:rPr>
              <a:t> {</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E50000"/>
                </a:solidFill>
                <a:latin typeface="Times New Roman" panose="02020603050405020304" pitchFamily="18" charset="0"/>
                <a:cs typeface="Times New Roman" panose="02020603050405020304" pitchFamily="18" charset="0"/>
              </a:rPr>
              <a:t>width</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098658"/>
                </a:solidFill>
                <a:latin typeface="Times New Roman" panose="02020603050405020304" pitchFamily="18" charset="0"/>
                <a:cs typeface="Times New Roman" panose="02020603050405020304" pitchFamily="18" charset="0"/>
              </a:rPr>
              <a:t>250px</a:t>
            </a:r>
            <a:r>
              <a:rPr lang="en-IN" sz="1400" dirty="0">
                <a:solidFill>
                  <a:srgbClr val="000000"/>
                </a:solidFill>
                <a:latin typeface="Times New Roman" panose="02020603050405020304" pitchFamily="18" charset="0"/>
                <a:cs typeface="Times New Roman" panose="02020603050405020304" pitchFamily="18" charset="0"/>
              </a:rPr>
              <a:t>;</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E50000"/>
                </a:solidFill>
                <a:latin typeface="Times New Roman" panose="02020603050405020304" pitchFamily="18" charset="0"/>
                <a:cs typeface="Times New Roman" panose="02020603050405020304" pitchFamily="18" charset="0"/>
              </a:rPr>
              <a:t>height</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098658"/>
                </a:solidFill>
                <a:latin typeface="Times New Roman" panose="02020603050405020304" pitchFamily="18" charset="0"/>
                <a:cs typeface="Times New Roman" panose="02020603050405020304" pitchFamily="18" charset="0"/>
              </a:rPr>
              <a:t>200px</a:t>
            </a:r>
            <a:r>
              <a:rPr lang="en-IN" sz="1400" dirty="0">
                <a:solidFill>
                  <a:srgbClr val="000000"/>
                </a:solidFill>
                <a:latin typeface="Times New Roman" panose="02020603050405020304" pitchFamily="18" charset="0"/>
                <a:cs typeface="Times New Roman" panose="02020603050405020304" pitchFamily="18" charset="0"/>
              </a:rPr>
              <a:t>;</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E50000"/>
                </a:solidFill>
                <a:latin typeface="Times New Roman" panose="02020603050405020304" pitchFamily="18" charset="0"/>
                <a:cs typeface="Times New Roman" panose="02020603050405020304" pitchFamily="18" charset="0"/>
              </a:rPr>
              <a:t>padding</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098658"/>
                </a:solidFill>
                <a:latin typeface="Times New Roman" panose="02020603050405020304" pitchFamily="18" charset="0"/>
                <a:cs typeface="Times New Roman" panose="02020603050405020304" pitchFamily="18" charset="0"/>
              </a:rPr>
              <a:t>10px</a:t>
            </a:r>
            <a:r>
              <a:rPr lang="en-IN" sz="1400" dirty="0">
                <a:solidFill>
                  <a:srgbClr val="000000"/>
                </a:solidFill>
                <a:latin typeface="Times New Roman" panose="02020603050405020304" pitchFamily="18" charset="0"/>
                <a:cs typeface="Times New Roman" panose="02020603050405020304" pitchFamily="18" charset="0"/>
              </a:rPr>
              <a:t>;</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E50000"/>
                </a:solidFill>
                <a:latin typeface="Times New Roman" panose="02020603050405020304" pitchFamily="18" charset="0"/>
                <a:cs typeface="Times New Roman" panose="02020603050405020304" pitchFamily="18" charset="0"/>
              </a:rPr>
              <a:t>border</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098658"/>
                </a:solidFill>
                <a:latin typeface="Times New Roman" panose="02020603050405020304" pitchFamily="18" charset="0"/>
                <a:cs typeface="Times New Roman" panose="02020603050405020304" pitchFamily="18" charset="0"/>
              </a:rPr>
              <a:t>1px</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0451A5"/>
                </a:solidFill>
                <a:latin typeface="Times New Roman" panose="02020603050405020304" pitchFamily="18" charset="0"/>
                <a:cs typeface="Times New Roman" panose="02020603050405020304" pitchFamily="18" charset="0"/>
              </a:rPr>
              <a:t>solid</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0451A5"/>
                </a:solidFill>
                <a:latin typeface="Times New Roman" panose="02020603050405020304" pitchFamily="18" charset="0"/>
                <a:cs typeface="Times New Roman" panose="02020603050405020304" pitchFamily="18" charset="0"/>
              </a:rPr>
              <a:t>#4f4d4d</a:t>
            </a:r>
            <a:r>
              <a:rPr lang="en-IN" sz="1400" dirty="0">
                <a:solidFill>
                  <a:srgbClr val="000000"/>
                </a:solidFill>
                <a:latin typeface="Times New Roman" panose="02020603050405020304" pitchFamily="18" charset="0"/>
                <a:cs typeface="Times New Roman" panose="02020603050405020304" pitchFamily="18" charset="0"/>
              </a:rPr>
              <a:t>;</a:t>
            </a:r>
          </a:p>
          <a:p>
            <a:r>
              <a:rPr lang="en-IN" sz="1400" dirty="0">
                <a:solidFill>
                  <a:srgbClr val="000000"/>
                </a:solidFill>
                <a:latin typeface="Times New Roman" panose="02020603050405020304" pitchFamily="18" charset="0"/>
                <a:cs typeface="Times New Roman" panose="02020603050405020304" pitchFamily="18" charset="0"/>
              </a:rPr>
              <a:t>    }</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800000"/>
                </a:solidFill>
                <a:latin typeface="Times New Roman" panose="02020603050405020304" pitchFamily="18" charset="0"/>
                <a:cs typeface="Times New Roman" panose="02020603050405020304" pitchFamily="18" charset="0"/>
              </a:rPr>
              <a:t>&lt;/style&gt;</a:t>
            </a:r>
            <a:endParaRPr lang="en-IN" sz="1400" dirty="0">
              <a:solidFill>
                <a:srgbClr val="000000"/>
              </a:solidFill>
              <a:latin typeface="Times New Roman" panose="02020603050405020304" pitchFamily="18" charset="0"/>
              <a:cs typeface="Times New Roman" panose="02020603050405020304" pitchFamily="18" charset="0"/>
            </a:endParaRP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800000"/>
                </a:solidFill>
                <a:latin typeface="Times New Roman" panose="02020603050405020304" pitchFamily="18" charset="0"/>
                <a:cs typeface="Times New Roman" panose="02020603050405020304" pitchFamily="18" charset="0"/>
              </a:rPr>
              <a:t>&lt;script&gt;</a:t>
            </a:r>
            <a:endParaRPr lang="en-IN" sz="1400" dirty="0">
              <a:solidFill>
                <a:srgbClr val="000000"/>
              </a:solidFill>
              <a:latin typeface="Times New Roman" panose="02020603050405020304" pitchFamily="18" charset="0"/>
              <a:cs typeface="Times New Roman" panose="02020603050405020304" pitchFamily="18" charset="0"/>
            </a:endParaRP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0000FF"/>
                </a:solidFill>
                <a:latin typeface="Times New Roman" panose="02020603050405020304" pitchFamily="18" charset="0"/>
                <a:cs typeface="Times New Roman" panose="02020603050405020304" pitchFamily="18" charset="0"/>
              </a:rPr>
              <a:t>function</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allowDrop</a:t>
            </a:r>
            <a:r>
              <a:rPr lang="en-IN" sz="1400" dirty="0">
                <a:solidFill>
                  <a:srgbClr val="000000"/>
                </a:solidFill>
                <a:latin typeface="Times New Roman" panose="02020603050405020304" pitchFamily="18" charset="0"/>
                <a:cs typeface="Times New Roman" panose="02020603050405020304" pitchFamily="18" charset="0"/>
              </a:rPr>
              <a:t>(even) {</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even.preventDefault</a:t>
            </a:r>
            <a:r>
              <a:rPr lang="en-IN" sz="1400" dirty="0">
                <a:solidFill>
                  <a:srgbClr val="000000"/>
                </a:solidFill>
                <a:latin typeface="Times New Roman" panose="02020603050405020304" pitchFamily="18" charset="0"/>
                <a:cs typeface="Times New Roman" panose="02020603050405020304" pitchFamily="18" charset="0"/>
              </a:rPr>
              <a:t>();</a:t>
            </a:r>
          </a:p>
          <a:p>
            <a:r>
              <a:rPr lang="en-IN" sz="1400" dirty="0">
                <a:solidFill>
                  <a:srgbClr val="000000"/>
                </a:solidFill>
                <a:latin typeface="Times New Roman" panose="02020603050405020304" pitchFamily="18" charset="0"/>
                <a:cs typeface="Times New Roman" panose="02020603050405020304" pitchFamily="18" charset="0"/>
              </a:rPr>
              <a:t>    } </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0000FF"/>
                </a:solidFill>
                <a:latin typeface="Times New Roman" panose="02020603050405020304" pitchFamily="18" charset="0"/>
                <a:cs typeface="Times New Roman" panose="02020603050405020304" pitchFamily="18" charset="0"/>
              </a:rPr>
              <a:t>function</a:t>
            </a:r>
            <a:r>
              <a:rPr lang="en-IN" sz="1400" dirty="0">
                <a:solidFill>
                  <a:srgbClr val="000000"/>
                </a:solidFill>
                <a:latin typeface="Times New Roman" panose="02020603050405020304" pitchFamily="18" charset="0"/>
                <a:cs typeface="Times New Roman" panose="02020603050405020304" pitchFamily="18" charset="0"/>
              </a:rPr>
              <a:t> drag(even) {</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even.dataTransfer.setData</a:t>
            </a:r>
            <a:r>
              <a:rPr lang="en-IN" sz="1400" dirty="0">
                <a:solidFill>
                  <a:srgbClr val="000000"/>
                </a:solidFill>
                <a:latin typeface="Times New Roman" panose="02020603050405020304" pitchFamily="18" charset="0"/>
                <a:cs typeface="Times New Roman" panose="02020603050405020304" pitchFamily="18" charset="0"/>
              </a:rPr>
              <a:t>(</a:t>
            </a:r>
            <a:r>
              <a:rPr lang="en-IN" sz="1400" dirty="0">
                <a:solidFill>
                  <a:srgbClr val="A31515"/>
                </a:solidFill>
                <a:latin typeface="Times New Roman" panose="02020603050405020304" pitchFamily="18" charset="0"/>
                <a:cs typeface="Times New Roman" panose="02020603050405020304" pitchFamily="18" charset="0"/>
              </a:rPr>
              <a:t>"text"</a:t>
            </a:r>
            <a:r>
              <a:rPr lang="en-IN" sz="1400" dirty="0">
                <a:solidFill>
                  <a:srgbClr val="000000"/>
                </a:solidFill>
                <a:latin typeface="Times New Roman" panose="02020603050405020304" pitchFamily="18" charset="0"/>
                <a:cs typeface="Times New Roman" panose="02020603050405020304" pitchFamily="18" charset="0"/>
              </a:rPr>
              <a:t>, even.target.id);</a:t>
            </a:r>
          </a:p>
          <a:p>
            <a:r>
              <a:rPr lang="en-IN" sz="1400" dirty="0">
                <a:solidFill>
                  <a:srgbClr val="000000"/>
                </a:solidFill>
                <a:latin typeface="Times New Roman" panose="02020603050405020304" pitchFamily="18" charset="0"/>
                <a:cs typeface="Times New Roman" panose="02020603050405020304" pitchFamily="18" charset="0"/>
              </a:rPr>
              <a:t>    } </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0000FF"/>
                </a:solidFill>
                <a:latin typeface="Times New Roman" panose="02020603050405020304" pitchFamily="18" charset="0"/>
                <a:cs typeface="Times New Roman" panose="02020603050405020304" pitchFamily="18" charset="0"/>
              </a:rPr>
              <a:t>function</a:t>
            </a:r>
            <a:r>
              <a:rPr lang="en-IN" sz="1400" dirty="0">
                <a:solidFill>
                  <a:srgbClr val="000000"/>
                </a:solidFill>
                <a:latin typeface="Times New Roman" panose="02020603050405020304" pitchFamily="18" charset="0"/>
                <a:cs typeface="Times New Roman" panose="02020603050405020304" pitchFamily="18" charset="0"/>
              </a:rPr>
              <a:t> drop(even) {</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even.preventDefault</a:t>
            </a:r>
            <a:r>
              <a:rPr lang="en-IN" sz="1400" dirty="0">
                <a:solidFill>
                  <a:srgbClr val="000000"/>
                </a:solidFill>
                <a:latin typeface="Times New Roman" panose="02020603050405020304" pitchFamily="18" charset="0"/>
                <a:cs typeface="Times New Roman" panose="02020603050405020304" pitchFamily="18" charset="0"/>
              </a:rPr>
              <a:t>();</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0000FF"/>
                </a:solidFill>
                <a:latin typeface="Times New Roman" panose="02020603050405020304" pitchFamily="18" charset="0"/>
                <a:cs typeface="Times New Roman" panose="02020603050405020304" pitchFamily="18" charset="0"/>
              </a:rPr>
              <a:t>var</a:t>
            </a:r>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fetchData</a:t>
            </a:r>
            <a:r>
              <a:rPr lang="en-IN" sz="1400" dirty="0">
                <a:solidFill>
                  <a:srgbClr val="000000"/>
                </a:solidFill>
                <a:latin typeface="Times New Roman" panose="02020603050405020304" pitchFamily="18" charset="0"/>
                <a:cs typeface="Times New Roman" panose="02020603050405020304" pitchFamily="18" charset="0"/>
              </a:rPr>
              <a:t> = </a:t>
            </a:r>
            <a:r>
              <a:rPr lang="en-IN" sz="1400" dirty="0" err="1">
                <a:solidFill>
                  <a:srgbClr val="000000"/>
                </a:solidFill>
                <a:latin typeface="Times New Roman" panose="02020603050405020304" pitchFamily="18" charset="0"/>
                <a:cs typeface="Times New Roman" panose="02020603050405020304" pitchFamily="18" charset="0"/>
              </a:rPr>
              <a:t>even.dataTransfer.getData</a:t>
            </a:r>
            <a:r>
              <a:rPr lang="en-IN" sz="1400" dirty="0">
                <a:solidFill>
                  <a:srgbClr val="000000"/>
                </a:solidFill>
                <a:latin typeface="Times New Roman" panose="02020603050405020304" pitchFamily="18" charset="0"/>
                <a:cs typeface="Times New Roman" panose="02020603050405020304" pitchFamily="18" charset="0"/>
              </a:rPr>
              <a:t>(</a:t>
            </a:r>
            <a:r>
              <a:rPr lang="en-IN" sz="1400" dirty="0">
                <a:solidFill>
                  <a:srgbClr val="A31515"/>
                </a:solidFill>
                <a:latin typeface="Times New Roman" panose="02020603050405020304" pitchFamily="18" charset="0"/>
                <a:cs typeface="Times New Roman" panose="02020603050405020304" pitchFamily="18" charset="0"/>
              </a:rPr>
              <a:t>"text"</a:t>
            </a:r>
            <a:r>
              <a:rPr lang="en-IN" sz="1400" dirty="0">
                <a:solidFill>
                  <a:srgbClr val="000000"/>
                </a:solidFill>
                <a:latin typeface="Times New Roman" panose="02020603050405020304" pitchFamily="18" charset="0"/>
                <a:cs typeface="Times New Roman" panose="02020603050405020304" pitchFamily="18" charset="0"/>
              </a:rPr>
              <a:t>);</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err="1">
                <a:solidFill>
                  <a:srgbClr val="000000"/>
                </a:solidFill>
                <a:latin typeface="Times New Roman" panose="02020603050405020304" pitchFamily="18" charset="0"/>
                <a:cs typeface="Times New Roman" panose="02020603050405020304" pitchFamily="18" charset="0"/>
              </a:rPr>
              <a:t>even.target.appendChild</a:t>
            </a:r>
            <a:r>
              <a:rPr lang="en-IN" sz="1400" dirty="0">
                <a:solidFill>
                  <a:srgbClr val="000000"/>
                </a:solidFill>
                <a:latin typeface="Times New Roman" panose="02020603050405020304" pitchFamily="18" charset="0"/>
                <a:cs typeface="Times New Roman" panose="02020603050405020304" pitchFamily="18" charset="0"/>
              </a:rPr>
              <a:t>(</a:t>
            </a:r>
            <a:r>
              <a:rPr lang="en-IN" sz="1400" dirty="0" err="1">
                <a:solidFill>
                  <a:srgbClr val="000000"/>
                </a:solidFill>
                <a:latin typeface="Times New Roman" panose="02020603050405020304" pitchFamily="18" charset="0"/>
                <a:cs typeface="Times New Roman" panose="02020603050405020304" pitchFamily="18" charset="0"/>
              </a:rPr>
              <a:t>document.getElementById</a:t>
            </a:r>
            <a:r>
              <a:rPr lang="en-IN" sz="1400" dirty="0">
                <a:solidFill>
                  <a:srgbClr val="000000"/>
                </a:solidFill>
                <a:latin typeface="Times New Roman" panose="02020603050405020304" pitchFamily="18" charset="0"/>
                <a:cs typeface="Times New Roman" panose="02020603050405020304" pitchFamily="18" charset="0"/>
              </a:rPr>
              <a:t>(</a:t>
            </a:r>
            <a:r>
              <a:rPr lang="en-IN" sz="1400" dirty="0" err="1">
                <a:solidFill>
                  <a:srgbClr val="000000"/>
                </a:solidFill>
                <a:latin typeface="Times New Roman" panose="02020603050405020304" pitchFamily="18" charset="0"/>
                <a:cs typeface="Times New Roman" panose="02020603050405020304" pitchFamily="18" charset="0"/>
              </a:rPr>
              <a:t>fetchData</a:t>
            </a:r>
            <a:r>
              <a:rPr lang="en-IN" sz="1400" dirty="0">
                <a:solidFill>
                  <a:srgbClr val="000000"/>
                </a:solidFill>
                <a:latin typeface="Times New Roman" panose="02020603050405020304" pitchFamily="18" charset="0"/>
                <a:cs typeface="Times New Roman" panose="02020603050405020304" pitchFamily="18" charset="0"/>
              </a:rPr>
              <a:t>));}    </a:t>
            </a:r>
          </a:p>
          <a:p>
            <a:r>
              <a:rPr lang="en-IN" sz="1400" dirty="0">
                <a:solidFill>
                  <a:srgbClr val="000000"/>
                </a:solidFill>
                <a:latin typeface="Times New Roman" panose="02020603050405020304" pitchFamily="18" charset="0"/>
                <a:cs typeface="Times New Roman" panose="02020603050405020304" pitchFamily="18" charset="0"/>
              </a:rPr>
              <a:t>        </a:t>
            </a:r>
            <a:r>
              <a:rPr lang="en-IN" sz="1400" dirty="0">
                <a:solidFill>
                  <a:srgbClr val="800000"/>
                </a:solidFill>
                <a:latin typeface="Times New Roman" panose="02020603050405020304" pitchFamily="18" charset="0"/>
                <a:cs typeface="Times New Roman" panose="02020603050405020304" pitchFamily="18" charset="0"/>
              </a:rPr>
              <a:t>&lt;/script&gt;&lt;/head&gt;</a:t>
            </a:r>
            <a:endParaRPr lang="en-IN" sz="1400" dirty="0">
              <a:solidFill>
                <a:srgbClr val="000000"/>
              </a:solidFill>
              <a:latin typeface="Times New Roman" panose="02020603050405020304" pitchFamily="18" charset="0"/>
              <a:cs typeface="Times New Roman" panose="02020603050405020304" pitchFamily="18" charset="0"/>
            </a:endParaRPr>
          </a:p>
          <a:p>
            <a:br>
              <a:rPr lang="en-IN" sz="1400" dirty="0">
                <a:solidFill>
                  <a:srgbClr val="000000"/>
                </a:solidFill>
                <a:latin typeface="Times New Roman" panose="02020603050405020304" pitchFamily="18" charset="0"/>
                <a:cs typeface="Times New Roman" panose="02020603050405020304" pitchFamily="18" charset="0"/>
              </a:rPr>
            </a:br>
            <a:br>
              <a:rPr lang="en-IN" sz="1400" dirty="0">
                <a:solidFill>
                  <a:srgbClr val="000000"/>
                </a:solidFill>
                <a:latin typeface="Times New Roman" panose="02020603050405020304" pitchFamily="18" charset="0"/>
                <a:cs typeface="Times New Roman" panose="02020603050405020304" pitchFamily="18" charset="0"/>
              </a:rPr>
            </a:br>
            <a:endParaRPr lang="en-IN" sz="1400" b="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C769154-67C7-4E05-AB8E-C46E4B9A7995}"/>
              </a:ext>
            </a:extLst>
          </p:cNvPr>
          <p:cNvSpPr/>
          <p:nvPr/>
        </p:nvSpPr>
        <p:spPr>
          <a:xfrm>
            <a:off x="5004048" y="332656"/>
            <a:ext cx="4572000" cy="4524315"/>
          </a:xfrm>
          <a:prstGeom prst="rect">
            <a:avLst/>
          </a:prstGeom>
        </p:spPr>
        <p:txBody>
          <a:bodyPr>
            <a:spAutoFit/>
          </a:bodyPr>
          <a:lstStyle/>
          <a:p>
            <a:r>
              <a:rPr lang="en-IN" dirty="0">
                <a:solidFill>
                  <a:srgbClr val="800000"/>
                </a:solidFill>
                <a:latin typeface="Times New Roman" panose="02020603050405020304" pitchFamily="18" charset="0"/>
                <a:cs typeface="Times New Roman" panose="02020603050405020304" pitchFamily="18" charset="0"/>
              </a:rPr>
              <a:t>&lt;body&gt;</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r>
              <a:rPr lang="en-IN" dirty="0">
                <a:solidFill>
                  <a:srgbClr val="800000"/>
                </a:solidFill>
                <a:latin typeface="Times New Roman" panose="02020603050405020304" pitchFamily="18" charset="0"/>
                <a:cs typeface="Times New Roman" panose="02020603050405020304" pitchFamily="18" charset="0"/>
              </a:rPr>
              <a:t>&lt;h3&gt;</a:t>
            </a:r>
            <a:r>
              <a:rPr lang="en-IN" dirty="0">
                <a:solidFill>
                  <a:srgbClr val="000000"/>
                </a:solidFill>
                <a:latin typeface="Times New Roman" panose="02020603050405020304" pitchFamily="18" charset="0"/>
                <a:cs typeface="Times New Roman" panose="02020603050405020304" pitchFamily="18" charset="0"/>
              </a:rPr>
              <a:t>Drag the LPU logo image into the rectangle:</a:t>
            </a:r>
            <a:r>
              <a:rPr lang="en-IN" dirty="0">
                <a:solidFill>
                  <a:srgbClr val="800000"/>
                </a:solidFill>
                <a:latin typeface="Times New Roman" panose="02020603050405020304" pitchFamily="18" charset="0"/>
                <a:cs typeface="Times New Roman" panose="02020603050405020304" pitchFamily="18" charset="0"/>
              </a:rPr>
              <a:t>&lt;/h3&gt;</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r>
              <a:rPr lang="en-IN" dirty="0">
                <a:solidFill>
                  <a:srgbClr val="800000"/>
                </a:solidFill>
                <a:latin typeface="Times New Roman" panose="02020603050405020304" pitchFamily="18" charset="0"/>
                <a:cs typeface="Times New Roman" panose="02020603050405020304" pitchFamily="18" charset="0"/>
              </a:rPr>
              <a:t>&lt;div</a:t>
            </a:r>
            <a:r>
              <a:rPr lang="en-IN" dirty="0">
                <a:solidFill>
                  <a:srgbClr val="000000"/>
                </a:solidFill>
                <a:latin typeface="Times New Roman" panose="02020603050405020304" pitchFamily="18" charset="0"/>
                <a:cs typeface="Times New Roman" panose="02020603050405020304" pitchFamily="18" charset="0"/>
              </a:rPr>
              <a:t> </a:t>
            </a:r>
            <a:r>
              <a:rPr lang="en-IN" dirty="0">
                <a:solidFill>
                  <a:srgbClr val="E50000"/>
                </a:solidFill>
                <a:latin typeface="Times New Roman" panose="02020603050405020304" pitchFamily="18" charset="0"/>
                <a:cs typeface="Times New Roman" panose="02020603050405020304" pitchFamily="18" charset="0"/>
              </a:rPr>
              <a:t>id</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00FF"/>
                </a:solidFill>
                <a:latin typeface="Times New Roman" panose="02020603050405020304" pitchFamily="18" charset="0"/>
                <a:cs typeface="Times New Roman" panose="02020603050405020304" pitchFamily="18" charset="0"/>
              </a:rPr>
              <a:t>"</a:t>
            </a:r>
            <a:r>
              <a:rPr lang="en-IN" dirty="0" err="1">
                <a:solidFill>
                  <a:srgbClr val="0000FF"/>
                </a:solidFill>
                <a:latin typeface="Times New Roman" panose="02020603050405020304" pitchFamily="18" charset="0"/>
                <a:cs typeface="Times New Roman" panose="02020603050405020304" pitchFamily="18" charset="0"/>
              </a:rPr>
              <a:t>getData</a:t>
            </a:r>
            <a:r>
              <a:rPr lang="en-IN" dirty="0">
                <a:solidFill>
                  <a:srgbClr val="0000FF"/>
                </a:solidFill>
                <a:latin typeface="Times New Roman" panose="02020603050405020304" pitchFamily="18" charset="0"/>
                <a:cs typeface="Times New Roman" panose="02020603050405020304" pitchFamily="18" charset="0"/>
              </a:rPr>
              <a:t>"</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E50000"/>
                </a:solidFill>
                <a:latin typeface="Times New Roman" panose="02020603050405020304" pitchFamily="18" charset="0"/>
                <a:cs typeface="Times New Roman" panose="02020603050405020304" pitchFamily="18" charset="0"/>
              </a:rPr>
              <a:t>ondrop</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00FF"/>
                </a:solidFill>
                <a:latin typeface="Times New Roman" panose="02020603050405020304" pitchFamily="18" charset="0"/>
                <a:cs typeface="Times New Roman" panose="02020603050405020304" pitchFamily="18" charset="0"/>
              </a:rPr>
              <a:t>"drop(event)"</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E50000"/>
                </a:solidFill>
                <a:latin typeface="Times New Roman" panose="02020603050405020304" pitchFamily="18" charset="0"/>
                <a:cs typeface="Times New Roman" panose="02020603050405020304" pitchFamily="18" charset="0"/>
              </a:rPr>
              <a:t>ondragover</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00FF"/>
                </a:solidFill>
                <a:latin typeface="Times New Roman" panose="02020603050405020304" pitchFamily="18" charset="0"/>
                <a:cs typeface="Times New Roman" panose="02020603050405020304" pitchFamily="18" charset="0"/>
              </a:rPr>
              <a:t>"</a:t>
            </a:r>
            <a:r>
              <a:rPr lang="en-IN" dirty="0" err="1">
                <a:solidFill>
                  <a:srgbClr val="0000FF"/>
                </a:solidFill>
                <a:latin typeface="Times New Roman" panose="02020603050405020304" pitchFamily="18" charset="0"/>
                <a:cs typeface="Times New Roman" panose="02020603050405020304" pitchFamily="18" charset="0"/>
              </a:rPr>
              <a:t>allowDrop</a:t>
            </a:r>
            <a:r>
              <a:rPr lang="en-IN" dirty="0">
                <a:solidFill>
                  <a:srgbClr val="0000FF"/>
                </a:solidFill>
                <a:latin typeface="Times New Roman" panose="02020603050405020304" pitchFamily="18" charset="0"/>
                <a:cs typeface="Times New Roman" panose="02020603050405020304" pitchFamily="18" charset="0"/>
              </a:rPr>
              <a:t>(event)"</a:t>
            </a:r>
            <a:r>
              <a:rPr lang="en-IN" dirty="0">
                <a:solidFill>
                  <a:srgbClr val="800000"/>
                </a:solidFill>
                <a:latin typeface="Times New Roman" panose="02020603050405020304" pitchFamily="18" charset="0"/>
                <a:cs typeface="Times New Roman" panose="02020603050405020304" pitchFamily="18" charset="0"/>
              </a:rPr>
              <a:t>&gt;</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r>
              <a:rPr lang="en-IN" dirty="0">
                <a:solidFill>
                  <a:srgbClr val="800000"/>
                </a:solidFill>
                <a:latin typeface="Times New Roman" panose="02020603050405020304" pitchFamily="18" charset="0"/>
                <a:cs typeface="Times New Roman" panose="02020603050405020304" pitchFamily="18" charset="0"/>
              </a:rPr>
              <a:t>&lt;/div&gt;</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p>
          <a:p>
            <a:r>
              <a:rPr lang="en-IN" dirty="0">
                <a:solidFill>
                  <a:srgbClr val="000000"/>
                </a:solidFill>
                <a:latin typeface="Times New Roman" panose="02020603050405020304" pitchFamily="18" charset="0"/>
                <a:cs typeface="Times New Roman" panose="02020603050405020304" pitchFamily="18" charset="0"/>
              </a:rPr>
              <a:t>    </a:t>
            </a:r>
            <a:r>
              <a:rPr lang="en-IN" dirty="0">
                <a:solidFill>
                  <a:srgbClr val="800000"/>
                </a:solidFill>
                <a:latin typeface="Times New Roman" panose="02020603050405020304" pitchFamily="18" charset="0"/>
                <a:cs typeface="Times New Roman" panose="02020603050405020304" pitchFamily="18" charset="0"/>
              </a:rPr>
              <a:t>&lt;</a:t>
            </a:r>
            <a:r>
              <a:rPr lang="en-IN" dirty="0" err="1">
                <a:solidFill>
                  <a:srgbClr val="800000"/>
                </a:solidFill>
                <a:latin typeface="Times New Roman" panose="02020603050405020304" pitchFamily="18" charset="0"/>
                <a:cs typeface="Times New Roman" panose="02020603050405020304" pitchFamily="18" charset="0"/>
              </a:rPr>
              <a:t>img</a:t>
            </a:r>
            <a:r>
              <a:rPr lang="en-IN" dirty="0">
                <a:solidFill>
                  <a:srgbClr val="000000"/>
                </a:solidFill>
                <a:latin typeface="Times New Roman" panose="02020603050405020304" pitchFamily="18" charset="0"/>
                <a:cs typeface="Times New Roman" panose="02020603050405020304" pitchFamily="18" charset="0"/>
              </a:rPr>
              <a:t> </a:t>
            </a:r>
            <a:r>
              <a:rPr lang="en-IN" dirty="0">
                <a:solidFill>
                  <a:srgbClr val="E50000"/>
                </a:solidFill>
                <a:latin typeface="Times New Roman" panose="02020603050405020304" pitchFamily="18" charset="0"/>
                <a:cs typeface="Times New Roman" panose="02020603050405020304" pitchFamily="18" charset="0"/>
              </a:rPr>
              <a:t>id</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00FF"/>
                </a:solidFill>
                <a:latin typeface="Times New Roman" panose="02020603050405020304" pitchFamily="18" charset="0"/>
                <a:cs typeface="Times New Roman" panose="02020603050405020304" pitchFamily="18" charset="0"/>
              </a:rPr>
              <a:t>"</a:t>
            </a:r>
            <a:r>
              <a:rPr lang="en-IN" dirty="0" err="1">
                <a:solidFill>
                  <a:srgbClr val="0000FF"/>
                </a:solidFill>
                <a:latin typeface="Times New Roman" panose="02020603050405020304" pitchFamily="18" charset="0"/>
                <a:cs typeface="Times New Roman" panose="02020603050405020304" pitchFamily="18" charset="0"/>
              </a:rPr>
              <a:t>dragData</a:t>
            </a:r>
            <a:r>
              <a:rPr lang="en-IN" dirty="0">
                <a:solidFill>
                  <a:srgbClr val="0000FF"/>
                </a:solidFill>
                <a:latin typeface="Times New Roman" panose="02020603050405020304" pitchFamily="18" charset="0"/>
                <a:cs typeface="Times New Roman" panose="02020603050405020304" pitchFamily="18" charset="0"/>
              </a:rPr>
              <a:t>"</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E50000"/>
                </a:solidFill>
                <a:latin typeface="Times New Roman" panose="02020603050405020304" pitchFamily="18" charset="0"/>
                <a:cs typeface="Times New Roman" panose="02020603050405020304" pitchFamily="18" charset="0"/>
              </a:rPr>
              <a:t>src</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00FF"/>
                </a:solidFill>
                <a:latin typeface="Times New Roman" panose="02020603050405020304" pitchFamily="18" charset="0"/>
                <a:cs typeface="Times New Roman" panose="02020603050405020304" pitchFamily="18" charset="0"/>
              </a:rPr>
              <a:t>"lpu.png"</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r>
              <a:rPr lang="en-IN" dirty="0">
                <a:solidFill>
                  <a:srgbClr val="E50000"/>
                </a:solidFill>
                <a:latin typeface="Times New Roman" panose="02020603050405020304" pitchFamily="18" charset="0"/>
                <a:cs typeface="Times New Roman" panose="02020603050405020304" pitchFamily="18" charset="0"/>
              </a:rPr>
              <a:t>draggable</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00FF"/>
                </a:solidFill>
                <a:latin typeface="Times New Roman" panose="02020603050405020304" pitchFamily="18" charset="0"/>
                <a:cs typeface="Times New Roman" panose="02020603050405020304" pitchFamily="18" charset="0"/>
              </a:rPr>
              <a:t>"true"</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E50000"/>
                </a:solidFill>
                <a:latin typeface="Times New Roman" panose="02020603050405020304" pitchFamily="18" charset="0"/>
                <a:cs typeface="Times New Roman" panose="02020603050405020304" pitchFamily="18" charset="0"/>
              </a:rPr>
              <a:t>ondragstart</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00FF"/>
                </a:solidFill>
                <a:latin typeface="Times New Roman" panose="02020603050405020304" pitchFamily="18" charset="0"/>
                <a:cs typeface="Times New Roman" panose="02020603050405020304" pitchFamily="18" charset="0"/>
              </a:rPr>
              <a:t>"drag(event)"</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r>
              <a:rPr lang="en-IN" dirty="0">
                <a:solidFill>
                  <a:srgbClr val="E50000"/>
                </a:solidFill>
                <a:latin typeface="Times New Roman" panose="02020603050405020304" pitchFamily="18" charset="0"/>
                <a:cs typeface="Times New Roman" panose="02020603050405020304" pitchFamily="18" charset="0"/>
              </a:rPr>
              <a:t>width</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00FF"/>
                </a:solidFill>
                <a:latin typeface="Times New Roman" panose="02020603050405020304" pitchFamily="18" charset="0"/>
                <a:cs typeface="Times New Roman" panose="02020603050405020304" pitchFamily="18" charset="0"/>
              </a:rPr>
              <a:t>"200"</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r>
              <a:rPr lang="en-IN" dirty="0">
                <a:solidFill>
                  <a:srgbClr val="E50000"/>
                </a:solidFill>
                <a:latin typeface="Times New Roman" panose="02020603050405020304" pitchFamily="18" charset="0"/>
                <a:cs typeface="Times New Roman" panose="02020603050405020304" pitchFamily="18" charset="0"/>
              </a:rPr>
              <a:t>height</a:t>
            </a:r>
            <a:r>
              <a:rPr lang="en-IN" dirty="0">
                <a:solidFill>
                  <a:srgbClr val="000000"/>
                </a:solidFill>
                <a:latin typeface="Times New Roman" panose="02020603050405020304" pitchFamily="18" charset="0"/>
                <a:cs typeface="Times New Roman" panose="02020603050405020304" pitchFamily="18" charset="0"/>
              </a:rPr>
              <a:t>=</a:t>
            </a:r>
            <a:r>
              <a:rPr lang="en-IN" dirty="0">
                <a:solidFill>
                  <a:srgbClr val="0000FF"/>
                </a:solidFill>
                <a:latin typeface="Times New Roman" panose="02020603050405020304" pitchFamily="18" charset="0"/>
                <a:cs typeface="Times New Roman" panose="02020603050405020304" pitchFamily="18" charset="0"/>
              </a:rPr>
              <a:t>"100"</a:t>
            </a:r>
            <a:r>
              <a:rPr lang="en-IN" dirty="0">
                <a:solidFill>
                  <a:srgbClr val="800000"/>
                </a:solidFill>
                <a:latin typeface="Times New Roman" panose="02020603050405020304" pitchFamily="18" charset="0"/>
                <a:cs typeface="Times New Roman" panose="02020603050405020304" pitchFamily="18" charset="0"/>
              </a:rPr>
              <a:t>&gt;</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800000"/>
                </a:solidFill>
                <a:latin typeface="Times New Roman" panose="02020603050405020304" pitchFamily="18" charset="0"/>
                <a:cs typeface="Times New Roman" panose="02020603050405020304" pitchFamily="18" charset="0"/>
              </a:rPr>
              <a:t>&lt;/body&gt;</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800000"/>
                </a:solidFill>
                <a:latin typeface="Times New Roman" panose="02020603050405020304" pitchFamily="18" charset="0"/>
                <a:cs typeface="Times New Roman" panose="02020603050405020304" pitchFamily="18" charset="0"/>
              </a:rPr>
              <a:t>&lt;/html&gt;</a:t>
            </a: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247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Geolocation</a:t>
            </a:r>
            <a:endParaRPr lang="en-IN" dirty="0"/>
          </a:p>
        </p:txBody>
      </p:sp>
      <p:sp>
        <p:nvSpPr>
          <p:cNvPr id="3" name="Content Placeholder 2"/>
          <p:cNvSpPr>
            <a:spLocks noGrp="1"/>
          </p:cNvSpPr>
          <p:nvPr>
            <p:ph sz="quarter" idx="1"/>
          </p:nvPr>
        </p:nvSpPr>
        <p:spPr/>
        <p:txBody>
          <a:bodyPr>
            <a:normAutofit/>
          </a:bodyPr>
          <a:lstStyle/>
          <a:p>
            <a:r>
              <a:rPr lang="en-US" dirty="0"/>
              <a:t>The HTML </a:t>
            </a:r>
            <a:r>
              <a:rPr lang="en-US" dirty="0" err="1"/>
              <a:t>Geolocation</a:t>
            </a:r>
            <a:r>
              <a:rPr lang="en-US" dirty="0"/>
              <a:t> API is used to locate a user's position.</a:t>
            </a:r>
          </a:p>
          <a:p>
            <a:r>
              <a:rPr lang="en-US" dirty="0"/>
              <a:t>The HTML </a:t>
            </a:r>
            <a:r>
              <a:rPr lang="en-US" dirty="0" err="1"/>
              <a:t>Geolocation</a:t>
            </a:r>
            <a:r>
              <a:rPr lang="en-US" dirty="0"/>
              <a:t> API is used to get the geographical position of a user.</a:t>
            </a:r>
          </a:p>
          <a:p>
            <a:r>
              <a:rPr lang="en-US" dirty="0"/>
              <a:t>Since this can compromise privacy, the position is not available unless the user approves it.</a:t>
            </a:r>
          </a:p>
          <a:p>
            <a:r>
              <a:rPr lang="en-US" dirty="0"/>
              <a:t>The </a:t>
            </a:r>
            <a:r>
              <a:rPr lang="en-US" dirty="0" err="1"/>
              <a:t>getCurrentPosition</a:t>
            </a:r>
            <a:r>
              <a:rPr lang="en-US" dirty="0"/>
              <a:t>() method is used to return the user's position.</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77723956-42AA-4F9D-9A7C-0D9AF61500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852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332656"/>
            <a:ext cx="7560840" cy="6340197"/>
          </a:xfrm>
          <a:prstGeom prst="rect">
            <a:avLst/>
          </a:prstGeom>
        </p:spPr>
        <p:txBody>
          <a:bodyPr wrap="square">
            <a:spAutoFit/>
          </a:bodyPr>
          <a:lstStyle/>
          <a:p>
            <a:r>
              <a:rPr lang="en-IN" sz="1400" dirty="0"/>
              <a:t>&lt;html&gt;</a:t>
            </a:r>
          </a:p>
          <a:p>
            <a:r>
              <a:rPr lang="en-IN" sz="1400" dirty="0"/>
              <a:t>&lt;body&gt;</a:t>
            </a:r>
          </a:p>
          <a:p>
            <a:endParaRPr lang="en-IN" sz="1400" dirty="0"/>
          </a:p>
          <a:p>
            <a:r>
              <a:rPr lang="en-IN" sz="1400" dirty="0"/>
              <a:t>&lt;p&gt;Click the button to get your coordinates.&lt;/p&gt;</a:t>
            </a:r>
          </a:p>
          <a:p>
            <a:endParaRPr lang="en-IN" sz="1400" dirty="0"/>
          </a:p>
          <a:p>
            <a:r>
              <a:rPr lang="en-IN" sz="1400" dirty="0"/>
              <a:t>&lt;button </a:t>
            </a:r>
            <a:r>
              <a:rPr lang="en-IN" sz="1400" dirty="0" err="1"/>
              <a:t>onclick</a:t>
            </a:r>
            <a:r>
              <a:rPr lang="en-IN" sz="1400" dirty="0"/>
              <a:t>="</a:t>
            </a:r>
            <a:r>
              <a:rPr lang="en-IN" sz="1400" dirty="0" err="1"/>
              <a:t>getLocation</a:t>
            </a:r>
            <a:r>
              <a:rPr lang="en-IN" sz="1400" dirty="0"/>
              <a:t>()"&gt;Try It&lt;/button&gt;</a:t>
            </a:r>
          </a:p>
          <a:p>
            <a:endParaRPr lang="en-IN" sz="1400" dirty="0"/>
          </a:p>
          <a:p>
            <a:r>
              <a:rPr lang="en-IN" sz="1400" dirty="0"/>
              <a:t>&lt;p id="demo"&gt;&lt;/p&gt;</a:t>
            </a:r>
          </a:p>
          <a:p>
            <a:endParaRPr lang="en-IN" sz="1400" dirty="0"/>
          </a:p>
          <a:p>
            <a:r>
              <a:rPr lang="en-IN" sz="1400" dirty="0"/>
              <a:t>&lt;script&gt;</a:t>
            </a:r>
          </a:p>
          <a:p>
            <a:r>
              <a:rPr lang="en-IN" sz="1400" dirty="0" err="1"/>
              <a:t>var</a:t>
            </a:r>
            <a:r>
              <a:rPr lang="en-IN" sz="1400" dirty="0"/>
              <a:t> x = </a:t>
            </a:r>
            <a:r>
              <a:rPr lang="en-IN" sz="1400" dirty="0" err="1"/>
              <a:t>document.getElementById</a:t>
            </a:r>
            <a:r>
              <a:rPr lang="en-IN" sz="1400" dirty="0"/>
              <a:t>("demo");</a:t>
            </a:r>
          </a:p>
          <a:p>
            <a:endParaRPr lang="en-IN" sz="1400" dirty="0"/>
          </a:p>
          <a:p>
            <a:r>
              <a:rPr lang="en-IN" sz="1400" dirty="0"/>
              <a:t>function </a:t>
            </a:r>
            <a:r>
              <a:rPr lang="en-IN" sz="1400" dirty="0" err="1"/>
              <a:t>getLocation</a:t>
            </a:r>
            <a:r>
              <a:rPr lang="en-IN" sz="1400" dirty="0"/>
              <a:t>() {</a:t>
            </a:r>
          </a:p>
          <a:p>
            <a:r>
              <a:rPr lang="en-IN" sz="1400" dirty="0"/>
              <a:t>  if (</a:t>
            </a:r>
            <a:r>
              <a:rPr lang="en-IN" sz="1400" dirty="0" err="1"/>
              <a:t>navigator.geolocation</a:t>
            </a:r>
            <a:r>
              <a:rPr lang="en-IN" sz="1400" dirty="0"/>
              <a:t>) {</a:t>
            </a:r>
          </a:p>
          <a:p>
            <a:r>
              <a:rPr lang="en-IN" sz="1400" dirty="0"/>
              <a:t>    </a:t>
            </a:r>
            <a:r>
              <a:rPr lang="en-IN" sz="1400" dirty="0" err="1"/>
              <a:t>navigator.geolocation.getCurrentPosition</a:t>
            </a:r>
            <a:r>
              <a:rPr lang="en-IN" sz="1400" dirty="0"/>
              <a:t>(</a:t>
            </a:r>
            <a:r>
              <a:rPr lang="en-IN" sz="1400" dirty="0" err="1"/>
              <a:t>showPosition</a:t>
            </a:r>
            <a:r>
              <a:rPr lang="en-IN" sz="1400" dirty="0"/>
              <a:t>);</a:t>
            </a:r>
          </a:p>
          <a:p>
            <a:r>
              <a:rPr lang="en-IN" sz="1400" dirty="0"/>
              <a:t>  } else { </a:t>
            </a:r>
          </a:p>
          <a:p>
            <a:r>
              <a:rPr lang="en-IN" sz="1400" dirty="0"/>
              <a:t>    </a:t>
            </a:r>
            <a:r>
              <a:rPr lang="en-IN" sz="1400" dirty="0" err="1"/>
              <a:t>x.innerHTML</a:t>
            </a:r>
            <a:r>
              <a:rPr lang="en-IN" sz="1400" dirty="0"/>
              <a:t> = "</a:t>
            </a:r>
            <a:r>
              <a:rPr lang="en-IN" sz="1400" dirty="0" err="1"/>
              <a:t>Geolocation</a:t>
            </a:r>
            <a:r>
              <a:rPr lang="en-IN" sz="1400" dirty="0"/>
              <a:t> is not supported by this browser.";</a:t>
            </a:r>
          </a:p>
          <a:p>
            <a:r>
              <a:rPr lang="en-IN" sz="1400" dirty="0"/>
              <a:t>  }</a:t>
            </a:r>
          </a:p>
          <a:p>
            <a:r>
              <a:rPr lang="en-IN" sz="1400" dirty="0"/>
              <a:t>}</a:t>
            </a:r>
          </a:p>
          <a:p>
            <a:endParaRPr lang="en-IN" sz="1400" dirty="0"/>
          </a:p>
          <a:p>
            <a:r>
              <a:rPr lang="en-IN" sz="1400" dirty="0"/>
              <a:t>function </a:t>
            </a:r>
            <a:r>
              <a:rPr lang="en-IN" sz="1400" dirty="0" err="1"/>
              <a:t>showPosition</a:t>
            </a:r>
            <a:r>
              <a:rPr lang="en-IN" sz="1400" dirty="0"/>
              <a:t>(position) {</a:t>
            </a:r>
          </a:p>
          <a:p>
            <a:r>
              <a:rPr lang="en-IN" sz="1400" dirty="0"/>
              <a:t>  </a:t>
            </a:r>
            <a:r>
              <a:rPr lang="en-IN" sz="1400" dirty="0" err="1"/>
              <a:t>x.innerHTML</a:t>
            </a:r>
            <a:r>
              <a:rPr lang="en-IN" sz="1400" dirty="0"/>
              <a:t> = "Latitude: " + </a:t>
            </a:r>
            <a:r>
              <a:rPr lang="en-IN" sz="1400" dirty="0" err="1"/>
              <a:t>position.coords.latitude</a:t>
            </a:r>
            <a:r>
              <a:rPr lang="en-IN" sz="1400" dirty="0"/>
              <a:t> + </a:t>
            </a:r>
          </a:p>
          <a:p>
            <a:r>
              <a:rPr lang="en-IN" sz="1400" dirty="0"/>
              <a:t>  "&lt;</a:t>
            </a:r>
            <a:r>
              <a:rPr lang="en-IN" sz="1400" dirty="0" err="1"/>
              <a:t>br</a:t>
            </a:r>
            <a:r>
              <a:rPr lang="en-IN" sz="1400" dirty="0"/>
              <a:t>&gt;Longitude: " + </a:t>
            </a:r>
            <a:r>
              <a:rPr lang="en-IN" sz="1400" dirty="0" err="1"/>
              <a:t>position.coords.longitude</a:t>
            </a:r>
            <a:r>
              <a:rPr lang="en-IN" sz="1400" dirty="0"/>
              <a:t>;</a:t>
            </a:r>
          </a:p>
          <a:p>
            <a:r>
              <a:rPr lang="en-IN" sz="1400" dirty="0"/>
              <a:t>}</a:t>
            </a:r>
          </a:p>
          <a:p>
            <a:r>
              <a:rPr lang="en-IN" sz="1400" dirty="0"/>
              <a:t>&lt;/script&gt;</a:t>
            </a:r>
          </a:p>
          <a:p>
            <a:endParaRPr lang="en-IN" sz="1400" dirty="0"/>
          </a:p>
          <a:p>
            <a:r>
              <a:rPr lang="en-IN" sz="1400" dirty="0"/>
              <a:t>&lt;/body&gt;</a:t>
            </a:r>
          </a:p>
          <a:p>
            <a:r>
              <a:rPr lang="en-IN" sz="1400" dirty="0"/>
              <a:t>&lt;/html&gt;</a:t>
            </a:r>
          </a:p>
          <a:p>
            <a:endParaRPr lang="en-IN" sz="1400" dirty="0"/>
          </a:p>
        </p:txBody>
      </p:sp>
      <p:sp>
        <p:nvSpPr>
          <p:cNvPr id="3" name="Rectangle 2"/>
          <p:cNvSpPr/>
          <p:nvPr/>
        </p:nvSpPr>
        <p:spPr>
          <a:xfrm>
            <a:off x="4211960" y="5733256"/>
            <a:ext cx="4572000" cy="923330"/>
          </a:xfrm>
          <a:prstGeom prst="rect">
            <a:avLst/>
          </a:prstGeom>
        </p:spPr>
        <p:txBody>
          <a:bodyPr>
            <a:spAutoFit/>
          </a:bodyPr>
          <a:lstStyle/>
          <a:p>
            <a:r>
              <a:rPr lang="en-IN" dirty="0">
                <a:hlinkClick r:id="rId2"/>
              </a:rPr>
              <a:t>https://www.w3schools.com/html/tryit.asp?filename=tryhtml5_geolocation</a:t>
            </a:r>
            <a:endParaRPr lang="en-IN" dirty="0"/>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8C605BF7-3F6E-4A33-B4CF-4993417098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61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F9B85-2F24-4478-B799-8FFF74A7705A}"/>
              </a:ext>
            </a:extLst>
          </p:cNvPr>
          <p:cNvSpPr>
            <a:spLocks noGrp="1"/>
          </p:cNvSpPr>
          <p:nvPr>
            <p:ph sz="quarter" idx="1"/>
          </p:nvPr>
        </p:nvSpPr>
        <p:spPr>
          <a:xfrm>
            <a:off x="914400" y="692696"/>
            <a:ext cx="7772400" cy="5327104"/>
          </a:xfrm>
        </p:spPr>
        <p:txBody>
          <a:bodyPr/>
          <a:lstStyle/>
          <a:p>
            <a:r>
              <a:rPr lang="en-US" dirty="0"/>
              <a:t>The </a:t>
            </a:r>
            <a:r>
              <a:rPr lang="en-US" b="1" dirty="0"/>
              <a:t>Navigator geolocation</a:t>
            </a:r>
            <a:r>
              <a:rPr lang="en-US" dirty="0"/>
              <a:t> property is used to return a geolocation object by the browser which can be used to locate a user’s position. </a:t>
            </a:r>
          </a:p>
          <a:p>
            <a:r>
              <a:rPr lang="en-US" dirty="0"/>
              <a:t> </a:t>
            </a:r>
            <a:r>
              <a:rPr lang="en-US" dirty="0" err="1"/>
              <a:t>innerHTML</a:t>
            </a:r>
            <a:r>
              <a:rPr lang="en-US" dirty="0"/>
              <a:t> is used to get the internal HTML content of any HTML element as an HTML string. </a:t>
            </a:r>
            <a:endParaRPr lang="en-IN" dirty="0"/>
          </a:p>
        </p:txBody>
      </p:sp>
    </p:spTree>
    <p:extLst>
      <p:ext uri="{BB962C8B-B14F-4D97-AF65-F5344CB8AC3E}">
        <p14:creationId xmlns:p14="http://schemas.microsoft.com/office/powerpoint/2010/main" val="91752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Video</a:t>
            </a:r>
          </a:p>
        </p:txBody>
      </p:sp>
      <p:sp>
        <p:nvSpPr>
          <p:cNvPr id="3" name="Content Placeholder 2"/>
          <p:cNvSpPr>
            <a:spLocks noGrp="1"/>
          </p:cNvSpPr>
          <p:nvPr>
            <p:ph sz="quarter" idx="1"/>
          </p:nvPr>
        </p:nvSpPr>
        <p:spPr/>
        <p:txBody>
          <a:bodyPr>
            <a:normAutofit fontScale="92500" lnSpcReduction="10000"/>
          </a:bodyPr>
          <a:lstStyle/>
          <a:p>
            <a:r>
              <a:rPr lang="en-US" dirty="0"/>
              <a:t>The HTML &lt;video&gt; element is used to show a video on a web page.</a:t>
            </a:r>
          </a:p>
          <a:p>
            <a:r>
              <a:rPr lang="en-US" dirty="0"/>
              <a:t>The controls attribute adds video controls, like play, pause, and volume.</a:t>
            </a:r>
          </a:p>
          <a:p>
            <a:r>
              <a:rPr lang="en-US" dirty="0"/>
              <a:t>It is a good idea to always include width and height attributes. If height and width are not set, the page might flicker while the video loads.</a:t>
            </a:r>
          </a:p>
          <a:p>
            <a:r>
              <a:rPr lang="en-US" dirty="0"/>
              <a:t>The &lt;source&gt; element allows you to specify alternative video files which the browser may choose from. The browser will use the first recognized format.</a:t>
            </a:r>
          </a:p>
          <a:p>
            <a:r>
              <a:rPr lang="en-US" dirty="0"/>
              <a:t>The text between the &lt;video&gt; and &lt;/video&gt; tags will only be displayed in browsers that do not support the &lt;video&gt; element.</a:t>
            </a:r>
          </a:p>
          <a:p>
            <a:endParaRPr lang="en-US" dirty="0"/>
          </a:p>
          <a:p>
            <a:pPr marL="400050" lvl="1" indent="0">
              <a:buNone/>
            </a:pPr>
            <a:endParaRPr lang="en-IN" sz="2000" dirty="0"/>
          </a:p>
        </p:txBody>
      </p:sp>
      <p:pic>
        <p:nvPicPr>
          <p:cNvPr id="4" name="Picture 2" descr="Blended Learning School | Online Distance Education Courses &amp; Universities">
            <a:extLst>
              <a:ext uri="{FF2B5EF4-FFF2-40B4-BE49-F238E27FC236}">
                <a16:creationId xmlns:a16="http://schemas.microsoft.com/office/drawing/2014/main" id="{E073E41D-7AE1-4F92-834E-E92DBCE2FE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1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8229600" cy="5577483"/>
          </a:xfrm>
        </p:spPr>
        <p:txBody>
          <a:bodyPr>
            <a:normAutofit fontScale="85000" lnSpcReduction="20000"/>
          </a:bodyPr>
          <a:lstStyle/>
          <a:p>
            <a:pPr marL="0" indent="0">
              <a:buNone/>
            </a:pPr>
            <a:r>
              <a:rPr lang="en-IN" dirty="0"/>
              <a:t>&lt;video width="320" height="240" </a:t>
            </a:r>
            <a:r>
              <a:rPr lang="en-IN" dirty="0" err="1"/>
              <a:t>autoplay</a:t>
            </a:r>
            <a:r>
              <a:rPr lang="en-IN" dirty="0"/>
              <a:t>&gt;</a:t>
            </a:r>
            <a:br>
              <a:rPr lang="en-IN" dirty="0"/>
            </a:br>
            <a:r>
              <a:rPr lang="en-IN" dirty="0"/>
              <a:t>  &lt;source </a:t>
            </a:r>
            <a:r>
              <a:rPr lang="en-IN" dirty="0" err="1"/>
              <a:t>src</a:t>
            </a:r>
            <a:r>
              <a:rPr lang="en-IN" dirty="0"/>
              <a:t>="movie.mp4" type="video/mp4"&gt;</a:t>
            </a:r>
            <a:br>
              <a:rPr lang="en-IN" dirty="0"/>
            </a:br>
            <a:r>
              <a:rPr lang="en-IN" dirty="0"/>
              <a:t>  &lt;source </a:t>
            </a:r>
            <a:r>
              <a:rPr lang="en-IN" dirty="0" err="1"/>
              <a:t>src</a:t>
            </a:r>
            <a:r>
              <a:rPr lang="en-IN" dirty="0"/>
              <a:t>="movie.ogg" type="video/</a:t>
            </a:r>
            <a:r>
              <a:rPr lang="en-IN" dirty="0" err="1"/>
              <a:t>ogg</a:t>
            </a:r>
            <a:r>
              <a:rPr lang="en-IN" dirty="0"/>
              <a:t>"&gt;</a:t>
            </a:r>
            <a:br>
              <a:rPr lang="en-IN" dirty="0"/>
            </a:br>
            <a:r>
              <a:rPr lang="en-IN" dirty="0"/>
              <a:t>Your browser does not support the video tag.</a:t>
            </a:r>
            <a:br>
              <a:rPr lang="en-IN" dirty="0"/>
            </a:br>
            <a:r>
              <a:rPr lang="en-IN" dirty="0"/>
              <a:t>&lt;/video&gt;</a:t>
            </a:r>
          </a:p>
          <a:p>
            <a:pPr marL="0" indent="0">
              <a:buNone/>
            </a:pPr>
            <a:endParaRPr lang="en-IN" dirty="0"/>
          </a:p>
          <a:p>
            <a:pPr>
              <a:buFont typeface="Wingdings" pitchFamily="2" charset="2"/>
              <a:buChar char="Ø"/>
            </a:pPr>
            <a:r>
              <a:rPr lang="en-US" dirty="0"/>
              <a:t>Add muted after </a:t>
            </a:r>
            <a:r>
              <a:rPr lang="en-US" dirty="0" err="1"/>
              <a:t>autoplay</a:t>
            </a:r>
            <a:r>
              <a:rPr lang="en-US" dirty="0"/>
              <a:t> to let your video start playing automatically (but muted).</a:t>
            </a:r>
          </a:p>
          <a:p>
            <a:pPr marL="0" indent="0">
              <a:buNone/>
            </a:pPr>
            <a:endParaRPr lang="en-US" dirty="0"/>
          </a:p>
          <a:p>
            <a:pPr marL="0" indent="0">
              <a:buNone/>
            </a:pPr>
            <a:r>
              <a:rPr lang="en-IN" dirty="0"/>
              <a:t>&lt;video width="320" height="240" </a:t>
            </a:r>
            <a:r>
              <a:rPr lang="en-IN" dirty="0" err="1"/>
              <a:t>autoplay</a:t>
            </a:r>
            <a:r>
              <a:rPr lang="en-IN" dirty="0"/>
              <a:t> muted&gt;</a:t>
            </a:r>
            <a:br>
              <a:rPr lang="en-IN" dirty="0"/>
            </a:br>
            <a:r>
              <a:rPr lang="en-IN" dirty="0"/>
              <a:t>  &lt;source </a:t>
            </a:r>
            <a:r>
              <a:rPr lang="en-IN" dirty="0" err="1"/>
              <a:t>src</a:t>
            </a:r>
            <a:r>
              <a:rPr lang="en-IN" dirty="0"/>
              <a:t>="movie.mp4" type="video/mp4"&gt;</a:t>
            </a:r>
            <a:br>
              <a:rPr lang="en-IN" dirty="0"/>
            </a:br>
            <a:r>
              <a:rPr lang="en-IN" dirty="0"/>
              <a:t>  &lt;source </a:t>
            </a:r>
            <a:r>
              <a:rPr lang="en-IN" dirty="0" err="1"/>
              <a:t>src</a:t>
            </a:r>
            <a:r>
              <a:rPr lang="en-IN" dirty="0"/>
              <a:t>="movie.ogg" type="video/</a:t>
            </a:r>
            <a:r>
              <a:rPr lang="en-IN" dirty="0" err="1"/>
              <a:t>ogg</a:t>
            </a:r>
            <a:r>
              <a:rPr lang="en-IN" dirty="0"/>
              <a:t>"&gt;</a:t>
            </a:r>
            <a:br>
              <a:rPr lang="en-IN" dirty="0"/>
            </a:br>
            <a:r>
              <a:rPr lang="en-IN" dirty="0"/>
              <a:t>Your browser does not support the video tag.</a:t>
            </a:r>
            <a:br>
              <a:rPr lang="en-IN" dirty="0"/>
            </a:br>
            <a:r>
              <a:rPr lang="en-IN" dirty="0"/>
              <a:t>&lt;/video&gt;</a:t>
            </a:r>
          </a:p>
          <a:p>
            <a:pPr marL="0" indent="0">
              <a:buNone/>
            </a:pPr>
            <a:endParaRPr lang="en-IN" dirty="0"/>
          </a:p>
          <a:p>
            <a:pPr>
              <a:buFont typeface="Wingdings" pitchFamily="2" charset="2"/>
              <a:buChar char="Ø"/>
            </a:pPr>
            <a:r>
              <a:rPr lang="en-US" dirty="0"/>
              <a:t>There are three different formats that are commonly supported by web browsers – mp4, </a:t>
            </a:r>
            <a:r>
              <a:rPr lang="en-US" dirty="0" err="1"/>
              <a:t>Ogg</a:t>
            </a:r>
            <a:r>
              <a:rPr lang="en-US" dirty="0"/>
              <a:t>, and </a:t>
            </a:r>
            <a:r>
              <a:rPr lang="en-US" dirty="0" err="1"/>
              <a:t>WebM</a:t>
            </a:r>
            <a:r>
              <a:rPr lang="en-US" dirty="0"/>
              <a:t>. </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F697530C-F28F-4D0F-94BD-C943280584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9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Audio</a:t>
            </a:r>
          </a:p>
        </p:txBody>
      </p:sp>
      <p:sp>
        <p:nvSpPr>
          <p:cNvPr id="3" name="Content Placeholder 2"/>
          <p:cNvSpPr>
            <a:spLocks noGrp="1"/>
          </p:cNvSpPr>
          <p:nvPr>
            <p:ph sz="quarter" idx="1"/>
          </p:nvPr>
        </p:nvSpPr>
        <p:spPr/>
        <p:txBody>
          <a:bodyPr>
            <a:normAutofit/>
          </a:bodyPr>
          <a:lstStyle/>
          <a:p>
            <a:r>
              <a:rPr lang="en-US" dirty="0"/>
              <a:t>The HTML &lt;audio&gt; element is used to play an audio file on a web page.</a:t>
            </a:r>
          </a:p>
          <a:p>
            <a:r>
              <a:rPr lang="en-US" dirty="0"/>
              <a:t>The controls attribute adds audio controls, like play, pause, and volume.</a:t>
            </a:r>
          </a:p>
          <a:p>
            <a:r>
              <a:rPr lang="en-US" dirty="0"/>
              <a:t>The &lt;source&gt; element allows you to specify alternative audio files which the browser may choose from. The browser will use the first recognized format.</a:t>
            </a:r>
          </a:p>
          <a:p>
            <a:r>
              <a:rPr lang="en-US" dirty="0"/>
              <a:t>The text between the &lt;audio&gt; and &lt;/audio&gt; tags will only be displayed in browsers that do not support the &lt;audio&gt; element.</a:t>
            </a:r>
          </a:p>
        </p:txBody>
      </p:sp>
      <p:pic>
        <p:nvPicPr>
          <p:cNvPr id="4" name="Picture 2" descr="Blended Learning School | Online Distance Education Courses &amp; Universities">
            <a:extLst>
              <a:ext uri="{FF2B5EF4-FFF2-40B4-BE49-F238E27FC236}">
                <a16:creationId xmlns:a16="http://schemas.microsoft.com/office/drawing/2014/main" id="{70401BD9-DCB4-4BC2-9744-4895E68D18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90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56792"/>
            <a:ext cx="8229600" cy="5001419"/>
          </a:xfrm>
        </p:spPr>
        <p:txBody>
          <a:bodyPr>
            <a:normAutofit/>
          </a:bodyPr>
          <a:lstStyle/>
          <a:p>
            <a:pPr fontAlgn="base"/>
            <a:r>
              <a:rPr lang="en-US" dirty="0"/>
              <a:t>Web storage facility which provides web application methods to store data on the web browser.</a:t>
            </a:r>
          </a:p>
          <a:p>
            <a:pPr fontAlgn="base"/>
            <a:r>
              <a:rPr lang="en-US" dirty="0"/>
              <a:t>Uses SQL database to store data offline.</a:t>
            </a:r>
          </a:p>
          <a:p>
            <a:pPr fontAlgn="base"/>
            <a:r>
              <a:rPr lang="en-US" dirty="0"/>
              <a:t>Allows drawing various shapes like triangle, rectangle, circle, etc.</a:t>
            </a:r>
          </a:p>
          <a:p>
            <a:pPr fontAlgn="base"/>
            <a:r>
              <a:rPr lang="en-US" dirty="0"/>
              <a:t>Capable of handling incorrect syntax.</a:t>
            </a:r>
          </a:p>
          <a:p>
            <a:pPr fontAlgn="base"/>
            <a:r>
              <a:rPr lang="en-US" dirty="0"/>
              <a:t>Easy DOCTYPE declaration i.e., &lt;!</a:t>
            </a:r>
            <a:r>
              <a:rPr lang="en-US" dirty="0" err="1"/>
              <a:t>doctype</a:t>
            </a:r>
            <a:r>
              <a:rPr lang="en-US" dirty="0"/>
              <a:t> html&gt;</a:t>
            </a:r>
          </a:p>
          <a:p>
            <a:pPr marL="0" indent="0">
              <a:buNone/>
            </a:pP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C789F7C1-13D2-488D-9479-9844B909E9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617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20688"/>
            <a:ext cx="8229600" cy="5505475"/>
          </a:xfrm>
        </p:spPr>
        <p:txBody>
          <a:bodyPr/>
          <a:lstStyle/>
          <a:p>
            <a:pPr marL="0" indent="0">
              <a:buNone/>
            </a:pPr>
            <a:r>
              <a:rPr lang="en-IN" dirty="0"/>
              <a:t>&lt;audio controls </a:t>
            </a:r>
            <a:r>
              <a:rPr lang="en-IN" dirty="0" err="1"/>
              <a:t>autoplay</a:t>
            </a:r>
            <a:r>
              <a:rPr lang="en-IN" dirty="0"/>
              <a:t>&gt;</a:t>
            </a:r>
            <a:br>
              <a:rPr lang="en-IN" dirty="0"/>
            </a:br>
            <a:r>
              <a:rPr lang="en-IN" dirty="0"/>
              <a:t>  &lt;source </a:t>
            </a:r>
            <a:r>
              <a:rPr lang="en-IN" dirty="0" err="1"/>
              <a:t>src</a:t>
            </a:r>
            <a:r>
              <a:rPr lang="en-IN" dirty="0"/>
              <a:t>="horse.ogg" type="audio/</a:t>
            </a:r>
            <a:r>
              <a:rPr lang="en-IN" dirty="0" err="1"/>
              <a:t>ogg</a:t>
            </a:r>
            <a:r>
              <a:rPr lang="en-IN" dirty="0"/>
              <a:t>"&gt;</a:t>
            </a:r>
            <a:br>
              <a:rPr lang="en-IN" dirty="0"/>
            </a:br>
            <a:r>
              <a:rPr lang="en-IN" dirty="0"/>
              <a:t>  &lt;source </a:t>
            </a:r>
            <a:r>
              <a:rPr lang="en-IN" dirty="0" err="1"/>
              <a:t>src</a:t>
            </a:r>
            <a:r>
              <a:rPr lang="en-IN" dirty="0"/>
              <a:t>="horse.mp3" type="audio/mpeg"&gt;</a:t>
            </a:r>
            <a:br>
              <a:rPr lang="en-IN" dirty="0"/>
            </a:br>
            <a:r>
              <a:rPr lang="en-IN" dirty="0"/>
              <a:t>Your browser does not support the audio element.</a:t>
            </a:r>
            <a:br>
              <a:rPr lang="en-IN" dirty="0"/>
            </a:br>
            <a:r>
              <a:rPr lang="en-IN" dirty="0"/>
              <a:t>&lt;/audio&gt;</a:t>
            </a:r>
          </a:p>
          <a:p>
            <a:pPr marL="0" indent="0">
              <a:buNone/>
            </a:pPr>
            <a:endParaRPr lang="en-IN" dirty="0"/>
          </a:p>
          <a:p>
            <a:r>
              <a:rPr lang="en-US" dirty="0"/>
              <a:t>Add muted after </a:t>
            </a:r>
            <a:r>
              <a:rPr lang="en-US" dirty="0" err="1"/>
              <a:t>autoplay</a:t>
            </a:r>
            <a:r>
              <a:rPr lang="en-US" dirty="0"/>
              <a:t> to let your audio file start playing automatically (but muted).</a:t>
            </a: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A3AC0583-FBDE-4FCB-8571-BBE06E3BE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292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Types</a:t>
            </a:r>
          </a:p>
        </p:txBody>
      </p:sp>
      <p:sp>
        <p:nvSpPr>
          <p:cNvPr id="3" name="Content Placeholder 2"/>
          <p:cNvSpPr>
            <a:spLocks noGrp="1"/>
          </p:cNvSpPr>
          <p:nvPr>
            <p:ph sz="quarter" idx="1"/>
          </p:nvPr>
        </p:nvSpPr>
        <p:spPr/>
        <p:txBody>
          <a:bodyPr>
            <a:normAutofit lnSpcReduction="10000"/>
          </a:bodyPr>
          <a:lstStyle/>
          <a:p>
            <a:pPr algn="just"/>
            <a:r>
              <a:rPr lang="en-US" dirty="0"/>
              <a:t>Sometimes, while filling the registration form or any online form, it would require to follow the proper format to fill the particular data. Now it’s easy to use the </a:t>
            </a:r>
            <a:r>
              <a:rPr lang="en-US" dirty="0" err="1"/>
              <a:t>webform</a:t>
            </a:r>
            <a:r>
              <a:rPr lang="en-US" dirty="0"/>
              <a:t> to fill up the common data like </a:t>
            </a:r>
            <a:r>
              <a:rPr lang="en-US" b="1" dirty="0"/>
              <a:t>date, email, </a:t>
            </a:r>
            <a:r>
              <a:rPr lang="en-US" b="1" dirty="0" err="1"/>
              <a:t>url</a:t>
            </a:r>
            <a:r>
              <a:rPr lang="en-US" b="1" dirty="0"/>
              <a:t> </a:t>
            </a:r>
            <a:r>
              <a:rPr lang="en-US" dirty="0"/>
              <a:t>etc. There are almost 13 new input types introduced in HTML5 form.</a:t>
            </a:r>
          </a:p>
          <a:p>
            <a:pPr marL="0" indent="0" algn="just">
              <a:buNone/>
            </a:pPr>
            <a:endParaRPr lang="en-US" dirty="0"/>
          </a:p>
          <a:p>
            <a:pPr marL="0" indent="0" algn="just">
              <a:buNone/>
            </a:pPr>
            <a:r>
              <a:rPr lang="en-US" b="1" dirty="0"/>
              <a:t>Syntax:-</a:t>
            </a:r>
          </a:p>
          <a:p>
            <a:pPr marL="0" indent="0" algn="just">
              <a:buNone/>
            </a:pPr>
            <a:r>
              <a:rPr lang="en-US" dirty="0"/>
              <a:t>&lt;input type=“” /&gt;</a:t>
            </a:r>
          </a:p>
          <a:p>
            <a:pPr marL="0" indent="0" algn="just">
              <a:buNone/>
            </a:pPr>
            <a:endParaRPr lang="en-US" dirty="0"/>
          </a:p>
          <a:p>
            <a:pPr algn="just"/>
            <a:r>
              <a:rPr lang="en-US" dirty="0"/>
              <a:t>In type Attribute we need to specify the input type we want to use in our form.</a:t>
            </a:r>
          </a:p>
          <a:p>
            <a:pPr algn="just"/>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E7E490A6-8831-4FB8-AC5D-AB3CD2C0BD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399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476672"/>
            <a:ext cx="8784976" cy="4093428"/>
          </a:xfrm>
          <a:prstGeom prst="rect">
            <a:avLst/>
          </a:prstGeom>
        </p:spPr>
        <p:txBody>
          <a:bodyPr wrap="square">
            <a:spAutoFit/>
          </a:bodyPr>
          <a:lstStyle/>
          <a:p>
            <a:pPr fontAlgn="base"/>
            <a:r>
              <a:rPr lang="en-US" sz="2000" b="1" dirty="0"/>
              <a:t>color:</a:t>
            </a:r>
            <a:r>
              <a:rPr lang="en-US" sz="2000" dirty="0"/>
              <a:t> This input type allows the user to select a color from a color picker.</a:t>
            </a:r>
          </a:p>
          <a:p>
            <a:pPr fontAlgn="base"/>
            <a:r>
              <a:rPr lang="en-US" sz="2000" b="1" dirty="0"/>
              <a:t>date: </a:t>
            </a:r>
            <a:r>
              <a:rPr lang="en-US" sz="2000" dirty="0"/>
              <a:t>This</a:t>
            </a:r>
            <a:r>
              <a:rPr lang="en-US" sz="2000" b="1" dirty="0"/>
              <a:t> </a:t>
            </a:r>
            <a:r>
              <a:rPr lang="en-US" sz="2000" dirty="0"/>
              <a:t>input type allows the user to select a date from a drop-down calendar.</a:t>
            </a:r>
          </a:p>
          <a:p>
            <a:pPr fontAlgn="base"/>
            <a:r>
              <a:rPr lang="en-US" sz="2000" b="1" dirty="0"/>
              <a:t>time: </a:t>
            </a:r>
            <a:r>
              <a:rPr lang="en-US" sz="2000" dirty="0"/>
              <a:t>This input type allows the user to enter a time.</a:t>
            </a:r>
          </a:p>
          <a:p>
            <a:pPr fontAlgn="base"/>
            <a:r>
              <a:rPr lang="en-US" sz="2000" b="1" dirty="0"/>
              <a:t>datetime:</a:t>
            </a:r>
            <a:r>
              <a:rPr lang="en-US" sz="2000" dirty="0"/>
              <a:t> This input type allows the user to select date and time along with </a:t>
            </a:r>
            <a:r>
              <a:rPr lang="en-US" sz="2000" dirty="0" err="1"/>
              <a:t>timezone</a:t>
            </a:r>
            <a:r>
              <a:rPr lang="en-US" sz="2000"/>
              <a:t>.</a:t>
            </a:r>
          </a:p>
          <a:p>
            <a:pPr fontAlgn="base"/>
            <a:r>
              <a:rPr lang="en-US" sz="2000" b="1"/>
              <a:t>Week:</a:t>
            </a:r>
            <a:r>
              <a:rPr lang="en-US" sz="2000"/>
              <a:t> This input type allows the user to select week and year from the drop-down calendar.</a:t>
            </a:r>
          </a:p>
          <a:p>
            <a:pPr fontAlgn="base"/>
            <a:r>
              <a:rPr lang="en-US" sz="2000" b="1" dirty="0"/>
              <a:t>email: </a:t>
            </a:r>
            <a:r>
              <a:rPr lang="en-US" sz="2000" dirty="0"/>
              <a:t>This input type allows the user to enter an e-mail address.</a:t>
            </a:r>
          </a:p>
          <a:p>
            <a:pPr fontAlgn="base"/>
            <a:r>
              <a:rPr lang="en-US" sz="2000" b="1" dirty="0"/>
              <a:t>month: </a:t>
            </a:r>
            <a:r>
              <a:rPr lang="en-US" sz="2000" dirty="0"/>
              <a:t>This input type allows the user to select a month and year from a drop-down calendar.</a:t>
            </a:r>
          </a:p>
          <a:p>
            <a:pPr fontAlgn="base"/>
            <a:r>
              <a:rPr lang="en-US" sz="2000" b="1" dirty="0"/>
              <a:t>number:</a:t>
            </a:r>
            <a:r>
              <a:rPr lang="en-US" sz="2000" dirty="0"/>
              <a:t> This input type allows the user to enter a numerical value.</a:t>
            </a:r>
          </a:p>
          <a:p>
            <a:pPr fontAlgn="base"/>
            <a:r>
              <a:rPr lang="en-US" sz="2000" b="1" dirty="0"/>
              <a:t>range: </a:t>
            </a:r>
            <a:r>
              <a:rPr lang="en-US" sz="2000" dirty="0"/>
              <a:t>This input type allows the user to enter a numerical value within a</a:t>
            </a:r>
            <a:r>
              <a:rPr lang="en-US" sz="2000" b="1" dirty="0"/>
              <a:t> </a:t>
            </a:r>
            <a:r>
              <a:rPr lang="en-US" sz="2000" dirty="0"/>
              <a:t>specified range</a:t>
            </a:r>
            <a:r>
              <a:rPr lang="en-US" sz="2000" b="1" dirty="0"/>
              <a:t>.</a:t>
            </a:r>
            <a:endParaRPr lang="en-US" sz="2000" dirty="0"/>
          </a:p>
          <a:p>
            <a:pPr fontAlgn="base"/>
            <a:r>
              <a:rPr lang="en-US" sz="2000" b="1" dirty="0"/>
              <a:t>search:</a:t>
            </a:r>
            <a:r>
              <a:rPr lang="en-US" sz="2000" dirty="0"/>
              <a:t> This input type allows the user to enter a search string within the input field.</a:t>
            </a:r>
          </a:p>
          <a:p>
            <a:pPr fontAlgn="base"/>
            <a:r>
              <a:rPr lang="en-US" sz="2000" b="1" dirty="0" err="1"/>
              <a:t>tel</a:t>
            </a:r>
            <a:r>
              <a:rPr lang="en-US" sz="2000" b="1" dirty="0"/>
              <a:t>: </a:t>
            </a:r>
            <a:r>
              <a:rPr lang="en-US" sz="2000" dirty="0"/>
              <a:t>This input type allows the user to enter a telephone number.</a:t>
            </a:r>
          </a:p>
          <a:p>
            <a:pPr fontAlgn="base"/>
            <a:r>
              <a:rPr lang="en-US" sz="2000" b="1" dirty="0"/>
              <a:t>url: </a:t>
            </a:r>
            <a:r>
              <a:rPr lang="en-US" sz="2000" dirty="0"/>
              <a:t>This input type allows the user to enter the URL.</a:t>
            </a:r>
          </a:p>
        </p:txBody>
      </p:sp>
      <p:sp>
        <p:nvSpPr>
          <p:cNvPr id="6" name="Rectangle 5"/>
          <p:cNvSpPr/>
          <p:nvPr/>
        </p:nvSpPr>
        <p:spPr>
          <a:xfrm>
            <a:off x="755576" y="6098394"/>
            <a:ext cx="7704856" cy="646331"/>
          </a:xfrm>
          <a:prstGeom prst="rect">
            <a:avLst/>
          </a:prstGeom>
        </p:spPr>
        <p:txBody>
          <a:bodyPr wrap="square">
            <a:spAutoFit/>
          </a:bodyPr>
          <a:lstStyle/>
          <a:p>
            <a:r>
              <a:rPr lang="en-IN" dirty="0">
                <a:hlinkClick r:id="rId2"/>
              </a:rPr>
              <a:t>https://www.geeksforgeeks.org/explain-the-form-new-input-types-in-html5/</a:t>
            </a:r>
            <a:endParaRPr lang="en-IN" dirty="0"/>
          </a:p>
          <a:p>
            <a:endParaRPr lang="en-IN" dirty="0"/>
          </a:p>
        </p:txBody>
      </p:sp>
    </p:spTree>
    <p:extLst>
      <p:ext uri="{BB962C8B-B14F-4D97-AF65-F5344CB8AC3E}">
        <p14:creationId xmlns:p14="http://schemas.microsoft.com/office/powerpoint/2010/main" val="2371022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 Elements</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The HTML &lt;form&gt; element can contain one or more of the following form elements:</a:t>
            </a:r>
          </a:p>
          <a:p>
            <a:r>
              <a:rPr lang="en-US" dirty="0"/>
              <a:t>&lt;input&gt;</a:t>
            </a:r>
          </a:p>
          <a:p>
            <a:r>
              <a:rPr lang="en-US" dirty="0"/>
              <a:t>&lt;label&gt;</a:t>
            </a:r>
          </a:p>
          <a:p>
            <a:r>
              <a:rPr lang="en-US" dirty="0"/>
              <a:t>&lt;select&gt;</a:t>
            </a:r>
          </a:p>
          <a:p>
            <a:r>
              <a:rPr lang="en-US" dirty="0"/>
              <a:t>&lt;</a:t>
            </a:r>
            <a:r>
              <a:rPr lang="en-US" dirty="0" err="1"/>
              <a:t>textarea</a:t>
            </a:r>
            <a:r>
              <a:rPr lang="en-US" dirty="0"/>
              <a:t>&gt;</a:t>
            </a:r>
          </a:p>
          <a:p>
            <a:r>
              <a:rPr lang="en-US" dirty="0"/>
              <a:t>&lt;button&gt;</a:t>
            </a:r>
          </a:p>
          <a:p>
            <a:r>
              <a:rPr lang="en-US" dirty="0"/>
              <a:t>&lt;</a:t>
            </a:r>
            <a:r>
              <a:rPr lang="en-US" dirty="0" err="1"/>
              <a:t>fieldset</a:t>
            </a:r>
            <a:r>
              <a:rPr lang="en-US" dirty="0"/>
              <a:t>&gt;</a:t>
            </a:r>
          </a:p>
          <a:p>
            <a:r>
              <a:rPr lang="en-US" dirty="0"/>
              <a:t>&lt;legend&gt;</a:t>
            </a:r>
          </a:p>
          <a:p>
            <a:r>
              <a:rPr lang="en-US" dirty="0"/>
              <a:t>&lt;</a:t>
            </a:r>
            <a:r>
              <a:rPr lang="en-US" dirty="0" err="1"/>
              <a:t>datalist</a:t>
            </a:r>
            <a:r>
              <a:rPr lang="en-US" dirty="0"/>
              <a:t>&gt;</a:t>
            </a:r>
          </a:p>
          <a:p>
            <a:r>
              <a:rPr lang="en-US" dirty="0"/>
              <a:t>&lt;output&gt;</a:t>
            </a:r>
          </a:p>
          <a:p>
            <a:r>
              <a:rPr lang="en-US" dirty="0"/>
              <a:t>&lt;option&gt;</a:t>
            </a:r>
          </a:p>
          <a:p>
            <a:pPr marL="0" indent="0">
              <a:buNone/>
            </a:pPr>
            <a:endParaRPr lang="en-IN" dirty="0"/>
          </a:p>
        </p:txBody>
      </p:sp>
      <p:sp>
        <p:nvSpPr>
          <p:cNvPr id="4" name="Rectangle 3"/>
          <p:cNvSpPr/>
          <p:nvPr/>
        </p:nvSpPr>
        <p:spPr>
          <a:xfrm>
            <a:off x="1547664" y="6237312"/>
            <a:ext cx="6174432" cy="646331"/>
          </a:xfrm>
          <a:prstGeom prst="rect">
            <a:avLst/>
          </a:prstGeom>
        </p:spPr>
        <p:txBody>
          <a:bodyPr wrap="square">
            <a:spAutoFit/>
          </a:bodyPr>
          <a:lstStyle/>
          <a:p>
            <a:r>
              <a:rPr lang="en-IN" dirty="0">
                <a:hlinkClick r:id="rId2"/>
              </a:rPr>
              <a:t>https://www.w3schools.com/html/html_form_elements.asp</a:t>
            </a:r>
            <a:endParaRPr lang="en-IN" dirty="0"/>
          </a:p>
          <a:p>
            <a:endParaRPr lang="en-IN" dirty="0"/>
          </a:p>
        </p:txBody>
      </p:sp>
      <p:pic>
        <p:nvPicPr>
          <p:cNvPr id="5" name="Picture 2" descr="Blended Learning School | Online Distance Education Courses &amp; Universities">
            <a:extLst>
              <a:ext uri="{FF2B5EF4-FFF2-40B4-BE49-F238E27FC236}">
                <a16:creationId xmlns:a16="http://schemas.microsoft.com/office/drawing/2014/main" id="{9E59EF93-5AC2-4B9B-8248-F8539BD463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116632"/>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4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 Attributes</a:t>
            </a: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IN" b="1" dirty="0"/>
              <a:t>Action Attribute</a:t>
            </a:r>
          </a:p>
          <a:p>
            <a:r>
              <a:rPr lang="en-US" dirty="0"/>
              <a:t>The action attribute defines the action to be performed when the form is submitted.</a:t>
            </a:r>
          </a:p>
          <a:p>
            <a:r>
              <a:rPr lang="en-US" dirty="0"/>
              <a:t>Usually, the form data is sent to a file on the server when the user clicks on the submit button.</a:t>
            </a:r>
          </a:p>
          <a:p>
            <a:pPr marL="0" indent="0">
              <a:buNone/>
            </a:pPr>
            <a:r>
              <a:rPr lang="en-IN" dirty="0"/>
              <a:t>Syntax:</a:t>
            </a:r>
          </a:p>
          <a:p>
            <a:pPr marL="0" indent="0">
              <a:buNone/>
            </a:pPr>
            <a:r>
              <a:rPr lang="en-IN" dirty="0"/>
              <a:t>&lt;form action="/</a:t>
            </a:r>
            <a:r>
              <a:rPr lang="en-IN" dirty="0" err="1"/>
              <a:t>action_page.php</a:t>
            </a:r>
            <a:r>
              <a:rPr lang="en-IN" dirty="0"/>
              <a:t>"&gt; …. &lt;/form&gt;</a:t>
            </a:r>
          </a:p>
        </p:txBody>
      </p:sp>
      <p:pic>
        <p:nvPicPr>
          <p:cNvPr id="4" name="Picture 2" descr="Blended Learning School | Online Distance Education Courses &amp; Universities">
            <a:extLst>
              <a:ext uri="{FF2B5EF4-FFF2-40B4-BE49-F238E27FC236}">
                <a16:creationId xmlns:a16="http://schemas.microsoft.com/office/drawing/2014/main" id="{5A93D753-2D9B-47AF-AB4C-F8DD721F15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60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1180398097"/>
              </p:ext>
            </p:extLst>
          </p:nvPr>
        </p:nvGraphicFramePr>
        <p:xfrm>
          <a:off x="683568" y="1988841"/>
          <a:ext cx="7756093" cy="3024335"/>
        </p:xfrm>
        <a:graphic>
          <a:graphicData uri="http://schemas.openxmlformats.org/drawingml/2006/table">
            <a:tbl>
              <a:tblPr/>
              <a:tblGrid>
                <a:gridCol w="1550007">
                  <a:extLst>
                    <a:ext uri="{9D8B030D-6E8A-4147-A177-3AD203B41FA5}">
                      <a16:colId xmlns:a16="http://schemas.microsoft.com/office/drawing/2014/main" val="20000"/>
                    </a:ext>
                  </a:extLst>
                </a:gridCol>
                <a:gridCol w="6206086">
                  <a:extLst>
                    <a:ext uri="{9D8B030D-6E8A-4147-A177-3AD203B41FA5}">
                      <a16:colId xmlns:a16="http://schemas.microsoft.com/office/drawing/2014/main" val="20001"/>
                    </a:ext>
                  </a:extLst>
                </a:gridCol>
              </a:tblGrid>
              <a:tr h="604867">
                <a:tc>
                  <a:txBody>
                    <a:bodyPr/>
                    <a:lstStyle/>
                    <a:p>
                      <a:pPr algn="l" fontAlgn="t"/>
                      <a:r>
                        <a:rPr lang="en-IN" dirty="0">
                          <a:effectLst/>
                        </a:rPr>
                        <a:t>Value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04867">
                <a:tc>
                  <a:txBody>
                    <a:bodyPr/>
                    <a:lstStyle/>
                    <a:p>
                      <a:pPr algn="l" fontAlgn="t"/>
                      <a:r>
                        <a:rPr lang="en-IN">
                          <a:effectLst/>
                        </a:rPr>
                        <a:t>_blank</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The response is displayed in a new window or tab</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604867">
                <a:tc>
                  <a:txBody>
                    <a:bodyPr/>
                    <a:lstStyle/>
                    <a:p>
                      <a:pPr algn="l" fontAlgn="t"/>
                      <a:r>
                        <a:rPr lang="en-IN">
                          <a:effectLst/>
                        </a:rPr>
                        <a:t>_self</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The response is displayed in the current window</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04867">
                <a:tc>
                  <a:txBody>
                    <a:bodyPr/>
                    <a:lstStyle/>
                    <a:p>
                      <a:pPr algn="l" fontAlgn="t"/>
                      <a:r>
                        <a:rPr lang="en-IN">
                          <a:effectLst/>
                        </a:rPr>
                        <a:t>_parent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The response is displayed in the parent frame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604867">
                <a:tc>
                  <a:txBody>
                    <a:bodyPr/>
                    <a:lstStyle/>
                    <a:p>
                      <a:pPr algn="l" fontAlgn="t"/>
                      <a:r>
                        <a:rPr lang="en-IN">
                          <a:effectLst/>
                        </a:rPr>
                        <a:t>_top</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The response is displayed in the full body of the window</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611560" y="476672"/>
            <a:ext cx="810039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tabLst/>
            </a:pPr>
            <a:r>
              <a:rPr lang="en-US" sz="2000" b="1" dirty="0">
                <a:solidFill>
                  <a:srgbClr val="000000"/>
                </a:solidFill>
                <a:latin typeface="Verdana" pitchFamily="34" charset="0"/>
                <a:cs typeface="Arial" pitchFamily="34" charset="0"/>
              </a:rPr>
              <a:t>2. Target Attribute</a:t>
            </a:r>
            <a:endParaRPr kumimoji="0" lang="en-US" sz="2000" b="1" i="0" u="none" strike="noStrike" cap="none" normalizeH="0" baseline="0" dirty="0">
              <a:ln>
                <a:noFill/>
              </a:ln>
              <a:solidFill>
                <a:srgbClr val="000000"/>
              </a:solidFill>
              <a:effectLst/>
              <a:latin typeface="Verdana" pitchFamily="34" charset="0"/>
              <a:cs typeface="Arial"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lang="en-US" sz="1600" dirty="0">
              <a:solidFill>
                <a:srgbClr val="000000"/>
              </a:solidFill>
              <a:latin typeface="Verdana" pitchFamily="34" charset="0"/>
              <a:cs typeface="Arial"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a:ln>
                  <a:noFill/>
                </a:ln>
                <a:solidFill>
                  <a:srgbClr val="000000"/>
                </a:solidFill>
                <a:effectLst/>
                <a:latin typeface="Verdana" pitchFamily="34" charset="0"/>
                <a:cs typeface="Arial" pitchFamily="34" charset="0"/>
              </a:rPr>
              <a:t>The </a:t>
            </a:r>
            <a:r>
              <a:rPr kumimoji="0" lang="en-US" sz="1600" b="0" i="0" u="none" strike="noStrike" cap="none" normalizeH="0" baseline="0" dirty="0">
                <a:ln>
                  <a:noFill/>
                </a:ln>
                <a:solidFill>
                  <a:srgbClr val="DC143C"/>
                </a:solidFill>
                <a:effectLst/>
                <a:latin typeface="Consolas" pitchFamily="49" charset="0"/>
                <a:cs typeface="Arial" pitchFamily="34" charset="0"/>
              </a:rPr>
              <a:t>target</a:t>
            </a:r>
            <a:r>
              <a:rPr kumimoji="0" lang="en-US" sz="1600" b="0" i="0" u="none" strike="noStrike" cap="none" normalizeH="0" baseline="0" dirty="0">
                <a:ln>
                  <a:noFill/>
                </a:ln>
                <a:solidFill>
                  <a:srgbClr val="000000"/>
                </a:solidFill>
                <a:effectLst/>
                <a:latin typeface="Verdana" pitchFamily="34" charset="0"/>
                <a:cs typeface="Arial" pitchFamily="34" charset="0"/>
              </a:rPr>
              <a:t> attribute specifies where to display the response that is received after submitting the form.</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0" i="0" u="none" strike="noStrike" cap="none" normalizeH="0" baseline="0" dirty="0">
                <a:ln>
                  <a:noFill/>
                </a:ln>
                <a:solidFill>
                  <a:srgbClr val="000000"/>
                </a:solidFill>
                <a:effectLst/>
                <a:latin typeface="Verdana" pitchFamily="34" charset="0"/>
                <a:cs typeface="Arial" pitchFamily="34" charset="0"/>
              </a:rPr>
              <a:t>The </a:t>
            </a:r>
            <a:r>
              <a:rPr kumimoji="0" lang="en-US" sz="1600" b="0" i="0" u="none" strike="noStrike" cap="none" normalizeH="0" baseline="0" dirty="0">
                <a:ln>
                  <a:noFill/>
                </a:ln>
                <a:solidFill>
                  <a:srgbClr val="DC143C"/>
                </a:solidFill>
                <a:effectLst/>
                <a:latin typeface="Consolas" pitchFamily="49" charset="0"/>
                <a:cs typeface="Arial" pitchFamily="34" charset="0"/>
              </a:rPr>
              <a:t>target</a:t>
            </a:r>
            <a:r>
              <a:rPr kumimoji="0" lang="en-US" sz="1600" b="0" i="0" u="none" strike="noStrike" cap="none" normalizeH="0" baseline="0" dirty="0">
                <a:ln>
                  <a:noFill/>
                </a:ln>
                <a:solidFill>
                  <a:srgbClr val="000000"/>
                </a:solidFill>
                <a:effectLst/>
                <a:latin typeface="Verdana" pitchFamily="34" charset="0"/>
                <a:cs typeface="Arial" pitchFamily="34" charset="0"/>
              </a:rPr>
              <a:t> attribute can have one of the following values:</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251521" y="5080829"/>
            <a:ext cx="85689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rgbClr val="000000"/>
                </a:solidFill>
                <a:effectLst/>
                <a:latin typeface="Verdana" pitchFamily="34" charset="0"/>
                <a:cs typeface="Arial" pitchFamily="34" charset="0"/>
              </a:rPr>
              <a:t>The default value is </a:t>
            </a:r>
            <a:r>
              <a:rPr kumimoji="0" lang="en-US" sz="1600" b="0" i="0" u="none" strike="noStrike" cap="none" normalizeH="0" baseline="0" dirty="0">
                <a:ln>
                  <a:noFill/>
                </a:ln>
                <a:solidFill>
                  <a:srgbClr val="DC143C"/>
                </a:solidFill>
                <a:effectLst/>
                <a:latin typeface="Consolas" pitchFamily="49" charset="0"/>
                <a:cs typeface="Arial" pitchFamily="34" charset="0"/>
              </a:rPr>
              <a:t>_self</a:t>
            </a:r>
            <a:r>
              <a:rPr kumimoji="0" lang="en-US" sz="1600" b="0" i="0" u="none" strike="noStrike" cap="none" normalizeH="0" baseline="0" dirty="0">
                <a:ln>
                  <a:noFill/>
                </a:ln>
                <a:solidFill>
                  <a:srgbClr val="000000"/>
                </a:solidFill>
                <a:effectLst/>
                <a:latin typeface="Verdana" pitchFamily="34" charset="0"/>
                <a:cs typeface="Arial" pitchFamily="34" charset="0"/>
              </a:rPr>
              <a:t> which means that the response will open in the current window.</a:t>
            </a:r>
            <a:r>
              <a:rPr kumimoji="0" lang="en-US" sz="1600" b="0" i="0" u="none" strike="noStrike" cap="none" normalizeH="0" baseline="0" dirty="0">
                <a:ln>
                  <a:noFill/>
                </a:ln>
                <a:solidFill>
                  <a:schemeClr val="tx1"/>
                </a:solidFill>
                <a:effectLst/>
                <a:latin typeface="Arial" pitchFamily="34" charset="0"/>
                <a:cs typeface="Arial" pitchFamily="34" charset="0"/>
              </a:rPr>
              <a:t> </a:t>
            </a:r>
          </a:p>
        </p:txBody>
      </p:sp>
      <p:sp>
        <p:nvSpPr>
          <p:cNvPr id="7" name="Rectangle 6"/>
          <p:cNvSpPr/>
          <p:nvPr/>
        </p:nvSpPr>
        <p:spPr>
          <a:xfrm>
            <a:off x="1323020" y="6021288"/>
            <a:ext cx="6705363" cy="461665"/>
          </a:xfrm>
          <a:prstGeom prst="rect">
            <a:avLst/>
          </a:prstGeom>
        </p:spPr>
        <p:txBody>
          <a:bodyPr wrap="square">
            <a:spAutoFit/>
          </a:bodyPr>
          <a:lstStyle/>
          <a:p>
            <a:r>
              <a:rPr lang="en-US" sz="2400" dirty="0"/>
              <a:t>&lt;form action="/</a:t>
            </a:r>
            <a:r>
              <a:rPr lang="en-US" sz="2400" dirty="0" err="1"/>
              <a:t>action_page.php</a:t>
            </a:r>
            <a:r>
              <a:rPr lang="en-US" sz="2400" dirty="0"/>
              <a:t>" target="_blank"&gt;</a:t>
            </a:r>
            <a:endParaRPr lang="en-IN" sz="2400" dirty="0"/>
          </a:p>
        </p:txBody>
      </p:sp>
      <p:pic>
        <p:nvPicPr>
          <p:cNvPr id="8" name="Picture 2" descr="Blended Learning School | Online Distance Education Courses &amp; Universities">
            <a:extLst>
              <a:ext uri="{FF2B5EF4-FFF2-40B4-BE49-F238E27FC236}">
                <a16:creationId xmlns:a16="http://schemas.microsoft.com/office/drawing/2014/main" id="{F6583E8E-071F-4CE1-9241-06909AE88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732240" y="97564"/>
            <a:ext cx="2224100" cy="95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455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92696"/>
            <a:ext cx="8229600" cy="5433467"/>
          </a:xfrm>
        </p:spPr>
        <p:txBody>
          <a:bodyPr/>
          <a:lstStyle/>
          <a:p>
            <a:pPr marL="0" indent="0">
              <a:buNone/>
            </a:pPr>
            <a:r>
              <a:rPr lang="en-US" b="1" dirty="0"/>
              <a:t>3. Method Attribute</a:t>
            </a:r>
          </a:p>
          <a:p>
            <a:r>
              <a:rPr lang="en-US" dirty="0"/>
              <a:t>The method attribute specifies the HTTP method to be used when submitting the form data.</a:t>
            </a:r>
          </a:p>
          <a:p>
            <a:r>
              <a:rPr lang="en-US" dirty="0"/>
              <a:t>The form-data can be sent as URL variables (with method="get") or as HTTP post transaction (with method="post").</a:t>
            </a:r>
          </a:p>
          <a:p>
            <a:r>
              <a:rPr lang="en-US" dirty="0"/>
              <a:t>The default HTTP method when submitting form data is GET. </a:t>
            </a:r>
          </a:p>
          <a:p>
            <a:endParaRPr lang="en-US" dirty="0"/>
          </a:p>
          <a:p>
            <a:endParaRPr lang="en-IN" dirty="0"/>
          </a:p>
        </p:txBody>
      </p:sp>
      <p:sp>
        <p:nvSpPr>
          <p:cNvPr id="4" name="Rectangle 3"/>
          <p:cNvSpPr/>
          <p:nvPr/>
        </p:nvSpPr>
        <p:spPr>
          <a:xfrm>
            <a:off x="1187624" y="5733256"/>
            <a:ext cx="6768752" cy="1200329"/>
          </a:xfrm>
          <a:prstGeom prst="rect">
            <a:avLst/>
          </a:prstGeom>
        </p:spPr>
        <p:txBody>
          <a:bodyPr wrap="square">
            <a:spAutoFit/>
          </a:bodyPr>
          <a:lstStyle/>
          <a:p>
            <a:r>
              <a:rPr lang="en-US" sz="2400" b="1" dirty="0"/>
              <a:t>&lt;form action="/</a:t>
            </a:r>
            <a:r>
              <a:rPr lang="en-US" sz="2400" b="1" dirty="0" err="1"/>
              <a:t>action_page.php</a:t>
            </a:r>
            <a:r>
              <a:rPr lang="en-US" sz="2400" b="1" dirty="0"/>
              <a:t>" method="get"&gt;</a:t>
            </a:r>
          </a:p>
          <a:p>
            <a:br>
              <a:rPr lang="en-US" sz="2400" b="1" dirty="0"/>
            </a:br>
            <a:endParaRPr lang="en-IN" sz="2400" b="1" dirty="0"/>
          </a:p>
        </p:txBody>
      </p:sp>
      <p:pic>
        <p:nvPicPr>
          <p:cNvPr id="5" name="Picture 2" descr="Blended Learning School | Online Distance Education Courses &amp; Universities">
            <a:extLst>
              <a:ext uri="{FF2B5EF4-FFF2-40B4-BE49-F238E27FC236}">
                <a16:creationId xmlns:a16="http://schemas.microsoft.com/office/drawing/2014/main" id="{2ABB4CD9-0189-4DC9-AAEF-0806F9CF5D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588224" y="97564"/>
            <a:ext cx="2368116" cy="102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592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8229600" cy="5577483"/>
          </a:xfrm>
        </p:spPr>
        <p:txBody>
          <a:bodyPr>
            <a:normAutofit fontScale="85000" lnSpcReduction="10000"/>
          </a:bodyPr>
          <a:lstStyle/>
          <a:p>
            <a:pPr marL="0" indent="0">
              <a:buNone/>
            </a:pPr>
            <a:r>
              <a:rPr lang="en-US" b="1" dirty="0"/>
              <a:t>Notes on GET:</a:t>
            </a:r>
            <a:endParaRPr lang="en-US" dirty="0"/>
          </a:p>
          <a:p>
            <a:r>
              <a:rPr lang="en-US" dirty="0"/>
              <a:t>Appends the form data to the URL, in name/value pairs</a:t>
            </a:r>
          </a:p>
          <a:p>
            <a:r>
              <a:rPr lang="en-US" dirty="0"/>
              <a:t>NEVER use GET to send sensitive data! (the submitted form data is visible in the URL!)</a:t>
            </a:r>
          </a:p>
          <a:p>
            <a:r>
              <a:rPr lang="en-US" dirty="0"/>
              <a:t>The length of a URL is limited (2048 characters)</a:t>
            </a:r>
          </a:p>
          <a:p>
            <a:r>
              <a:rPr lang="en-US" dirty="0"/>
              <a:t>Useful for form submissions where a user wants to bookmark the result</a:t>
            </a:r>
          </a:p>
          <a:p>
            <a:r>
              <a:rPr lang="en-US" dirty="0"/>
              <a:t>GET is good for non-secure data, like query strings in Google</a:t>
            </a:r>
          </a:p>
          <a:p>
            <a:pPr marL="0" indent="0">
              <a:buNone/>
            </a:pPr>
            <a:r>
              <a:rPr lang="en-US" b="1" dirty="0"/>
              <a:t>Notes on POST:</a:t>
            </a:r>
            <a:endParaRPr lang="en-US" dirty="0"/>
          </a:p>
          <a:p>
            <a:r>
              <a:rPr lang="en-US" dirty="0"/>
              <a:t>Appends the form data inside the body of the HTTP request (the submitted form data is not shown in the URL)</a:t>
            </a:r>
          </a:p>
          <a:p>
            <a:r>
              <a:rPr lang="en-US" dirty="0"/>
              <a:t>POST has no size limitations, and can be used to send large amounts of data.</a:t>
            </a:r>
          </a:p>
          <a:p>
            <a:endParaRPr lang="en-US" dirty="0"/>
          </a:p>
          <a:p>
            <a:pPr marL="0" indent="0">
              <a:buNone/>
            </a:pPr>
            <a:endParaRPr lang="en-US" dirty="0"/>
          </a:p>
          <a:p>
            <a:pPr marL="0" indent="0">
              <a:buNone/>
            </a:pPr>
            <a:r>
              <a:rPr lang="en-US" b="1" dirty="0"/>
              <a:t>Q. </a:t>
            </a:r>
            <a:r>
              <a:rPr lang="en-US" dirty="0"/>
              <a:t>Difference between Get And Post Method? (imp.)</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A317A4D0-0E04-405D-9432-0DC259F3A7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660232" y="97564"/>
            <a:ext cx="2296108" cy="88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940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6712"/>
            <a:ext cx="8229600" cy="5649491"/>
          </a:xfrm>
        </p:spPr>
        <p:txBody>
          <a:bodyPr/>
          <a:lstStyle/>
          <a:p>
            <a:pPr marL="0" indent="0">
              <a:buNone/>
            </a:pPr>
            <a:r>
              <a:rPr lang="en-IN" b="1" dirty="0"/>
              <a:t>4. Autocomplete Attribute</a:t>
            </a:r>
          </a:p>
          <a:p>
            <a:r>
              <a:rPr lang="en-US" dirty="0"/>
              <a:t>The autocomplete attribute specifies whether a form should have autocomplete on or off.</a:t>
            </a:r>
          </a:p>
          <a:p>
            <a:r>
              <a:rPr lang="en-US" dirty="0"/>
              <a:t>When autocomplete is on, the browser automatically complete values based on values that the user has entered before.</a:t>
            </a:r>
          </a:p>
          <a:p>
            <a:pPr marL="0" indent="0">
              <a:buNone/>
            </a:pPr>
            <a:endParaRPr lang="en-US" dirty="0"/>
          </a:p>
          <a:p>
            <a:pPr marL="0" indent="0">
              <a:buNone/>
            </a:pPr>
            <a:r>
              <a:rPr lang="en-IN" sz="2800" dirty="0"/>
              <a:t>&lt;form action="/</a:t>
            </a:r>
            <a:r>
              <a:rPr lang="en-IN" sz="2800" dirty="0" err="1"/>
              <a:t>action_page.php</a:t>
            </a:r>
            <a:r>
              <a:rPr lang="en-IN" sz="2800" dirty="0"/>
              <a:t>" autocomplete="on"&gt;</a:t>
            </a:r>
            <a:endParaRPr lang="en-IN" sz="2800" b="1" dirty="0"/>
          </a:p>
        </p:txBody>
      </p:sp>
      <p:pic>
        <p:nvPicPr>
          <p:cNvPr id="4" name="Picture 2" descr="Blended Learning School | Online Distance Education Courses &amp; Universities">
            <a:extLst>
              <a:ext uri="{FF2B5EF4-FFF2-40B4-BE49-F238E27FC236}">
                <a16:creationId xmlns:a16="http://schemas.microsoft.com/office/drawing/2014/main" id="{57CF0DC6-59E0-43BE-B0CD-069F45341E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09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835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Semantic Elements</a:t>
            </a:r>
          </a:p>
        </p:txBody>
      </p:sp>
      <p:sp>
        <p:nvSpPr>
          <p:cNvPr id="3" name="Content Placeholder 2"/>
          <p:cNvSpPr>
            <a:spLocks noGrp="1"/>
          </p:cNvSpPr>
          <p:nvPr>
            <p:ph sz="quarter" idx="1"/>
          </p:nvPr>
        </p:nvSpPr>
        <p:spPr/>
        <p:txBody>
          <a:bodyPr>
            <a:normAutofit fontScale="92500" lnSpcReduction="20000"/>
          </a:bodyPr>
          <a:lstStyle/>
          <a:p>
            <a:r>
              <a:rPr lang="en-US" dirty="0"/>
              <a:t>A semantic element clearly describes its meaning to both the browser and the developer.</a:t>
            </a:r>
          </a:p>
          <a:p>
            <a:r>
              <a:rPr lang="en-US" dirty="0"/>
              <a:t>Semantic elements have meaningful names which tell about the type of content. </a:t>
            </a:r>
          </a:p>
          <a:p>
            <a:r>
              <a:rPr lang="en-US" dirty="0"/>
              <a:t>For example header, footer, table, … etc. HTML5 introduces many semantic elements as mentioned below which make the code easier to write and understand for the developer as well as instruct the browser on how to treat them. </a:t>
            </a:r>
          </a:p>
          <a:p>
            <a:r>
              <a:rPr lang="en-IN" dirty="0"/>
              <a:t>&lt;article&gt; , &lt;aside&gt;, &lt;details&gt;, &lt;</a:t>
            </a:r>
            <a:r>
              <a:rPr lang="en-IN" dirty="0" err="1"/>
              <a:t>figcaption</a:t>
            </a:r>
            <a:r>
              <a:rPr lang="en-IN" dirty="0"/>
              <a:t>&gt;, &lt;figure&gt;, &lt;footer&gt;, &lt;header&gt;, &lt;main&gt;, &lt;mark&gt;, &lt;</a:t>
            </a:r>
            <a:r>
              <a:rPr lang="en-IN" dirty="0" err="1"/>
              <a:t>nav</a:t>
            </a:r>
            <a:r>
              <a:rPr lang="en-IN" dirty="0"/>
              <a:t>&gt;, &lt;section&gt;, &lt;summary&gt;</a:t>
            </a:r>
          </a:p>
          <a:p>
            <a:r>
              <a:rPr lang="en-IN" dirty="0"/>
              <a:t>All these are Semantic Elements which means element with meaning.</a:t>
            </a:r>
          </a:p>
          <a:p>
            <a:endParaRPr lang="en-IN" dirty="0"/>
          </a:p>
        </p:txBody>
      </p:sp>
      <p:sp>
        <p:nvSpPr>
          <p:cNvPr id="4" name="Rectangle 3"/>
          <p:cNvSpPr/>
          <p:nvPr/>
        </p:nvSpPr>
        <p:spPr>
          <a:xfrm>
            <a:off x="1403648" y="6133946"/>
            <a:ext cx="6552728" cy="646331"/>
          </a:xfrm>
          <a:prstGeom prst="rect">
            <a:avLst/>
          </a:prstGeom>
        </p:spPr>
        <p:txBody>
          <a:bodyPr wrap="square">
            <a:spAutoFit/>
          </a:bodyPr>
          <a:lstStyle/>
          <a:p>
            <a:r>
              <a:rPr lang="en-IN" dirty="0">
                <a:hlinkClick r:id="rId2"/>
              </a:rPr>
              <a:t>https://www.w3schools.com/html/html5_semantic_elements.asp</a:t>
            </a:r>
            <a:endParaRPr lang="en-IN" dirty="0"/>
          </a:p>
          <a:p>
            <a:endParaRPr lang="en-IN" dirty="0"/>
          </a:p>
        </p:txBody>
      </p:sp>
      <p:pic>
        <p:nvPicPr>
          <p:cNvPr id="5" name="Picture 2" descr="Blended Learning School | Online Distance Education Courses &amp; Universities">
            <a:extLst>
              <a:ext uri="{FF2B5EF4-FFF2-40B4-BE49-F238E27FC236}">
                <a16:creationId xmlns:a16="http://schemas.microsoft.com/office/drawing/2014/main" id="{C2EC4F9D-35AE-4DE4-9FAE-DC3B4CF9A0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43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Elements in HTML 5</a:t>
            </a:r>
          </a:p>
        </p:txBody>
      </p:sp>
      <p:sp>
        <p:nvSpPr>
          <p:cNvPr id="3" name="Content Placeholder 2"/>
          <p:cNvSpPr>
            <a:spLocks noGrp="1"/>
          </p:cNvSpPr>
          <p:nvPr>
            <p:ph sz="quarter" idx="1"/>
          </p:nvPr>
        </p:nvSpPr>
        <p:spPr>
          <a:xfrm>
            <a:off x="467544" y="1700808"/>
            <a:ext cx="8229600" cy="4525963"/>
          </a:xfrm>
        </p:spPr>
        <p:txBody>
          <a:bodyPr>
            <a:noAutofit/>
          </a:bodyPr>
          <a:lstStyle/>
          <a:p>
            <a:pPr algn="just" fontAlgn="base"/>
            <a:r>
              <a:rPr lang="en-US" sz="2000" b="1" dirty="0"/>
              <a:t>&lt;article&gt;:</a:t>
            </a:r>
            <a:r>
              <a:rPr lang="en-US" sz="2000" dirty="0"/>
              <a:t> The &lt;article&gt; tag is used to represent an article. More specifically, the content within the &lt;article&gt; tag is independent from the other content of the site (even though it can be related).</a:t>
            </a:r>
          </a:p>
          <a:p>
            <a:pPr algn="just" fontAlgn="base"/>
            <a:r>
              <a:rPr lang="en-US" sz="2000" b="1" dirty="0"/>
              <a:t>&lt;aside&gt;:</a:t>
            </a:r>
            <a:r>
              <a:rPr lang="en-US" sz="2000" dirty="0"/>
              <a:t> The &lt;aside&gt; tag is used to describe the main object of the web page in a shorter way like a highlighter. The &lt;aside&gt; tag contains mainly author information, links, related content and so on.</a:t>
            </a:r>
          </a:p>
          <a:p>
            <a:pPr algn="just" fontAlgn="base"/>
            <a:r>
              <a:rPr lang="en-US" sz="2000" b="1" dirty="0"/>
              <a:t>&lt;</a:t>
            </a:r>
            <a:r>
              <a:rPr lang="en-US" sz="2000" b="1" dirty="0" err="1"/>
              <a:t>figcaption</a:t>
            </a:r>
            <a:r>
              <a:rPr lang="en-US" sz="2000" b="1" dirty="0"/>
              <a:t>&gt;:</a:t>
            </a:r>
            <a:r>
              <a:rPr lang="en-US" sz="2000" dirty="0"/>
              <a:t> The &lt;</a:t>
            </a:r>
            <a:r>
              <a:rPr lang="en-US" sz="2000" dirty="0" err="1"/>
              <a:t>figcaption</a:t>
            </a:r>
            <a:r>
              <a:rPr lang="en-US" sz="2000" dirty="0"/>
              <a:t>&gt; tag in HTML is used to set a caption to the figure element in a document.</a:t>
            </a:r>
          </a:p>
          <a:p>
            <a:pPr algn="just" fontAlgn="base"/>
            <a:r>
              <a:rPr lang="en-US" sz="2000" b="1" dirty="0"/>
              <a:t>&lt;figure&gt;:</a:t>
            </a:r>
            <a:r>
              <a:rPr lang="en-US" sz="2000" dirty="0"/>
              <a:t> The &lt;figure&gt; tag in HTML is used to add self-contained content like diagrams, photos or codes listing in a document. </a:t>
            </a:r>
          </a:p>
          <a:p>
            <a:pPr algn="just" fontAlgn="base"/>
            <a:r>
              <a:rPr lang="en-US" sz="2000" b="1" dirty="0"/>
              <a:t>&lt;header&gt;:</a:t>
            </a:r>
            <a:r>
              <a:rPr lang="en-US" sz="2000" dirty="0"/>
              <a:t> It contains the section heading as well as other content, such as a navigation links, table of contents, etc.</a:t>
            </a:r>
          </a:p>
          <a:p>
            <a:pPr algn="just"/>
            <a:endParaRPr lang="en-IN" sz="2000" dirty="0"/>
          </a:p>
        </p:txBody>
      </p:sp>
      <p:pic>
        <p:nvPicPr>
          <p:cNvPr id="4" name="Picture 2" descr="Blended Learning School | Online Distance Education Courses &amp; Universities">
            <a:extLst>
              <a:ext uri="{FF2B5EF4-FFF2-40B4-BE49-F238E27FC236}">
                <a16:creationId xmlns:a16="http://schemas.microsoft.com/office/drawing/2014/main" id="{FB97CA61-1B17-4922-86AD-8910DD55CA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58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Storage</a:t>
            </a:r>
          </a:p>
        </p:txBody>
      </p:sp>
      <p:sp>
        <p:nvSpPr>
          <p:cNvPr id="3" name="Content Placeholder 2"/>
          <p:cNvSpPr>
            <a:spLocks noGrp="1"/>
          </p:cNvSpPr>
          <p:nvPr>
            <p:ph sz="quarter" idx="1"/>
          </p:nvPr>
        </p:nvSpPr>
        <p:spPr>
          <a:xfrm>
            <a:off x="685800" y="1772816"/>
            <a:ext cx="7772400" cy="4572000"/>
          </a:xfrm>
        </p:spPr>
        <p:txBody>
          <a:bodyPr>
            <a:normAutofit/>
          </a:bodyPr>
          <a:lstStyle/>
          <a:p>
            <a:r>
              <a:rPr lang="en-US" dirty="0"/>
              <a:t>With web storage, web applications can store data locally within the user's browser.</a:t>
            </a:r>
          </a:p>
          <a:p>
            <a:r>
              <a:rPr lang="en-US" dirty="0"/>
              <a:t>Before HTML5, application data had to be stored in cookies, included in every server request. Web storage is more secure, and large amounts of data can be stored locally, without affecting website performance.</a:t>
            </a:r>
          </a:p>
          <a:p>
            <a:pPr marL="0" indent="0">
              <a:buNone/>
            </a:pPr>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B1F1EDA5-0B8C-403A-8242-46C6D0D2CA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087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Storage Objects</a:t>
            </a:r>
          </a:p>
        </p:txBody>
      </p:sp>
      <p:sp>
        <p:nvSpPr>
          <p:cNvPr id="3" name="Content Placeholder 2"/>
          <p:cNvSpPr>
            <a:spLocks noGrp="1"/>
          </p:cNvSpPr>
          <p:nvPr>
            <p:ph sz="quarter" idx="1"/>
          </p:nvPr>
        </p:nvSpPr>
        <p:spPr/>
        <p:txBody>
          <a:bodyPr>
            <a:normAutofit fontScale="85000" lnSpcReduction="20000"/>
          </a:bodyPr>
          <a:lstStyle/>
          <a:p>
            <a:pPr marL="0" indent="0">
              <a:buNone/>
            </a:pPr>
            <a:r>
              <a:rPr lang="en-IN" dirty="0"/>
              <a:t>HTML web storage provides two objects for storing data on the client:</a:t>
            </a:r>
          </a:p>
          <a:p>
            <a:pPr marL="0" indent="0">
              <a:buNone/>
            </a:pPr>
            <a:endParaRPr lang="en-IN" dirty="0"/>
          </a:p>
          <a:p>
            <a:r>
              <a:rPr lang="en-IN" dirty="0" err="1"/>
              <a:t>window.localStorage</a:t>
            </a:r>
            <a:r>
              <a:rPr lang="en-IN" dirty="0"/>
              <a:t> - stores data with no expiration date</a:t>
            </a:r>
          </a:p>
          <a:p>
            <a:r>
              <a:rPr lang="en-IN" dirty="0" err="1"/>
              <a:t>window.sessionStorage</a:t>
            </a:r>
            <a:r>
              <a:rPr lang="en-IN" dirty="0"/>
              <a:t> - stores data for one session (data is lost when the browser tab is closed).</a:t>
            </a:r>
          </a:p>
          <a:p>
            <a:pPr marL="0" indent="0">
              <a:buNone/>
            </a:pPr>
            <a:endParaRPr lang="en-IN" dirty="0"/>
          </a:p>
          <a:p>
            <a:pPr>
              <a:buFont typeface="Wingdings" pitchFamily="2" charset="2"/>
              <a:buChar char="Ø"/>
            </a:pPr>
            <a:r>
              <a:rPr lang="en-IN" dirty="0"/>
              <a:t>Before using web storage, check browser support for </a:t>
            </a:r>
            <a:r>
              <a:rPr lang="en-IN" dirty="0" err="1"/>
              <a:t>localStorage</a:t>
            </a:r>
            <a:r>
              <a:rPr lang="en-IN" dirty="0"/>
              <a:t> and </a:t>
            </a:r>
            <a:r>
              <a:rPr lang="en-IN" dirty="0" err="1"/>
              <a:t>sessionStorage</a:t>
            </a:r>
            <a:r>
              <a:rPr lang="en-IN" dirty="0"/>
              <a:t>:</a:t>
            </a:r>
          </a:p>
          <a:p>
            <a:pPr marL="0" indent="0">
              <a:buNone/>
            </a:pPr>
            <a:endParaRPr lang="en-IN" dirty="0"/>
          </a:p>
          <a:p>
            <a:pPr marL="400050" lvl="1" indent="0">
              <a:buNone/>
            </a:pPr>
            <a:r>
              <a:rPr lang="en-IN" dirty="0"/>
              <a:t>if (</a:t>
            </a:r>
            <a:r>
              <a:rPr lang="en-IN" dirty="0" err="1"/>
              <a:t>typeof</a:t>
            </a:r>
            <a:r>
              <a:rPr lang="en-IN" dirty="0"/>
              <a:t>(Storage) !== "undefined") {</a:t>
            </a:r>
            <a:br>
              <a:rPr lang="en-IN" dirty="0"/>
            </a:br>
            <a:r>
              <a:rPr lang="en-IN" dirty="0"/>
              <a:t>  // </a:t>
            </a:r>
            <a:r>
              <a:rPr lang="en-IN" i="1" dirty="0"/>
              <a:t>Code for </a:t>
            </a:r>
            <a:r>
              <a:rPr lang="en-IN" i="1" dirty="0" err="1"/>
              <a:t>localStorage</a:t>
            </a:r>
            <a:r>
              <a:rPr lang="en-IN" i="1" dirty="0"/>
              <a:t>/</a:t>
            </a:r>
            <a:r>
              <a:rPr lang="en-IN" i="1" dirty="0" err="1"/>
              <a:t>sessionStorage</a:t>
            </a:r>
            <a:r>
              <a:rPr lang="en-IN" i="1" dirty="0"/>
              <a:t>.</a:t>
            </a:r>
            <a:br>
              <a:rPr lang="en-IN" dirty="0"/>
            </a:br>
            <a:r>
              <a:rPr lang="en-IN" dirty="0"/>
              <a:t>} else {</a:t>
            </a:r>
            <a:br>
              <a:rPr lang="en-IN" dirty="0"/>
            </a:br>
            <a:r>
              <a:rPr lang="en-IN" dirty="0"/>
              <a:t>  // Sorry! No Web Storage support..</a:t>
            </a:r>
            <a:br>
              <a:rPr lang="en-IN" dirty="0"/>
            </a:br>
            <a:r>
              <a:rPr lang="en-IN" dirty="0"/>
              <a:t>}</a:t>
            </a:r>
          </a:p>
        </p:txBody>
      </p:sp>
      <p:sp>
        <p:nvSpPr>
          <p:cNvPr id="4" name="Rectangle 3"/>
          <p:cNvSpPr/>
          <p:nvPr/>
        </p:nvSpPr>
        <p:spPr>
          <a:xfrm>
            <a:off x="1547664" y="5949280"/>
            <a:ext cx="6030416" cy="646331"/>
          </a:xfrm>
          <a:prstGeom prst="rect">
            <a:avLst/>
          </a:prstGeom>
        </p:spPr>
        <p:txBody>
          <a:bodyPr wrap="square">
            <a:spAutoFit/>
          </a:bodyPr>
          <a:lstStyle/>
          <a:p>
            <a:r>
              <a:rPr lang="en-IN" dirty="0">
                <a:hlinkClick r:id="rId2"/>
              </a:rPr>
              <a:t>https://www.w3schools.com/html/html5_webstorage.asp</a:t>
            </a:r>
            <a:endParaRPr lang="en-IN" dirty="0"/>
          </a:p>
          <a:p>
            <a:endParaRPr lang="en-IN" dirty="0"/>
          </a:p>
        </p:txBody>
      </p:sp>
      <p:pic>
        <p:nvPicPr>
          <p:cNvPr id="5" name="Picture 2" descr="Blended Learning School | Online Distance Education Courses &amp; Universities">
            <a:extLst>
              <a:ext uri="{FF2B5EF4-FFF2-40B4-BE49-F238E27FC236}">
                <a16:creationId xmlns:a16="http://schemas.microsoft.com/office/drawing/2014/main" id="{A8E8A623-9E48-467D-A5B1-8395E2EA08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80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DCEF-6A73-4946-B6F6-B1F96D157FAC}"/>
              </a:ext>
            </a:extLst>
          </p:cNvPr>
          <p:cNvSpPr>
            <a:spLocks noGrp="1"/>
          </p:cNvSpPr>
          <p:nvPr>
            <p:ph type="title"/>
          </p:nvPr>
        </p:nvSpPr>
        <p:spPr/>
        <p:txBody>
          <a:bodyPr/>
          <a:lstStyle/>
          <a:p>
            <a:r>
              <a:rPr lang="en-IN" dirty="0"/>
              <a:t>Types of Web Storage</a:t>
            </a:r>
          </a:p>
        </p:txBody>
      </p:sp>
      <p:sp>
        <p:nvSpPr>
          <p:cNvPr id="3" name="Content Placeholder 2">
            <a:extLst>
              <a:ext uri="{FF2B5EF4-FFF2-40B4-BE49-F238E27FC236}">
                <a16:creationId xmlns:a16="http://schemas.microsoft.com/office/drawing/2014/main" id="{E692147C-323A-4D43-B0EB-E1ED74DFA6E9}"/>
              </a:ext>
            </a:extLst>
          </p:cNvPr>
          <p:cNvSpPr>
            <a:spLocks noGrp="1"/>
          </p:cNvSpPr>
          <p:nvPr>
            <p:ph sz="quarter" idx="1"/>
          </p:nvPr>
        </p:nvSpPr>
        <p:spPr>
          <a:xfrm>
            <a:off x="685800" y="1844824"/>
            <a:ext cx="7772400" cy="4572000"/>
          </a:xfrm>
        </p:spPr>
        <p:txBody>
          <a:bodyPr>
            <a:normAutofit lnSpcReduction="10000"/>
          </a:bodyPr>
          <a:lstStyle/>
          <a:p>
            <a:r>
              <a:rPr lang="en-US" dirty="0">
                <a:solidFill>
                  <a:srgbClr val="333333"/>
                </a:solidFill>
                <a:latin typeface="inter-regular"/>
              </a:rPr>
              <a:t>There are </a:t>
            </a:r>
            <a:r>
              <a:rPr lang="en-US" dirty="0">
                <a:solidFill>
                  <a:srgbClr val="FF0000"/>
                </a:solidFill>
                <a:latin typeface="inter-regular"/>
              </a:rPr>
              <a:t>two types of web storage </a:t>
            </a:r>
            <a:r>
              <a:rPr lang="en-US" dirty="0">
                <a:solidFill>
                  <a:srgbClr val="333333"/>
                </a:solidFill>
                <a:latin typeface="inter-regular"/>
              </a:rPr>
              <a:t>with different scope and lifetime.</a:t>
            </a:r>
          </a:p>
          <a:p>
            <a:pPr algn="just">
              <a:buFont typeface="Arial" panose="020B0604020202020204" pitchFamily="34" charset="0"/>
              <a:buChar char="•"/>
            </a:pPr>
            <a:r>
              <a:rPr lang="en-US" b="1" dirty="0">
                <a:solidFill>
                  <a:srgbClr val="000000"/>
                </a:solidFill>
                <a:latin typeface="inter-bold"/>
              </a:rPr>
              <a:t>Local Storage:</a:t>
            </a:r>
            <a:r>
              <a:rPr lang="en-US" dirty="0">
                <a:solidFill>
                  <a:srgbClr val="000000"/>
                </a:solidFill>
                <a:latin typeface="inter-regular"/>
              </a:rPr>
              <a:t> Local Storages uses </a:t>
            </a:r>
            <a:r>
              <a:rPr lang="en-US" dirty="0" err="1">
                <a:solidFill>
                  <a:srgbClr val="FF0000"/>
                </a:solidFill>
                <a:latin typeface="inter-regular"/>
              </a:rPr>
              <a:t>Windows.localStorage</a:t>
            </a:r>
            <a:r>
              <a:rPr lang="en-US" dirty="0">
                <a:solidFill>
                  <a:srgbClr val="FF0000"/>
                </a:solidFill>
                <a:latin typeface="inter-regular"/>
              </a:rPr>
              <a:t> </a:t>
            </a:r>
            <a:r>
              <a:rPr lang="en-US" dirty="0">
                <a:solidFill>
                  <a:srgbClr val="000000"/>
                </a:solidFill>
                <a:latin typeface="inter-regular"/>
              </a:rPr>
              <a:t>object which stores data and available for every page. But </a:t>
            </a:r>
            <a:r>
              <a:rPr lang="en-US" dirty="0">
                <a:solidFill>
                  <a:srgbClr val="FF0000"/>
                </a:solidFill>
                <a:latin typeface="inter-regular"/>
              </a:rPr>
              <a:t>data persist even if the browser is closed and reopened </a:t>
            </a:r>
            <a:r>
              <a:rPr lang="en-US" dirty="0">
                <a:solidFill>
                  <a:srgbClr val="000000"/>
                </a:solidFill>
                <a:latin typeface="inter-regular"/>
              </a:rPr>
              <a:t>(Stores data with no Expiration).</a:t>
            </a:r>
          </a:p>
          <a:p>
            <a:pPr algn="just">
              <a:buFont typeface="Arial" panose="020B0604020202020204" pitchFamily="34" charset="0"/>
              <a:buChar char="•"/>
            </a:pPr>
            <a:r>
              <a:rPr lang="en-US" b="1" dirty="0">
                <a:solidFill>
                  <a:srgbClr val="000000"/>
                </a:solidFill>
                <a:latin typeface="inter-bold"/>
              </a:rPr>
              <a:t>Session Storage:</a:t>
            </a:r>
            <a:r>
              <a:rPr lang="en-US" dirty="0">
                <a:solidFill>
                  <a:srgbClr val="000000"/>
                </a:solidFill>
                <a:latin typeface="inter-regular"/>
              </a:rPr>
              <a:t> Session Storage uses </a:t>
            </a:r>
            <a:r>
              <a:rPr lang="en-US" dirty="0" err="1">
                <a:solidFill>
                  <a:srgbClr val="FF0000"/>
                </a:solidFill>
                <a:latin typeface="inter-regular"/>
              </a:rPr>
              <a:t>Windows.sessionStorage</a:t>
            </a:r>
            <a:r>
              <a:rPr lang="en-US" dirty="0">
                <a:solidFill>
                  <a:srgbClr val="FF0000"/>
                </a:solidFill>
                <a:latin typeface="inter-regular"/>
              </a:rPr>
              <a:t> </a:t>
            </a:r>
            <a:r>
              <a:rPr lang="en-US" dirty="0">
                <a:solidFill>
                  <a:srgbClr val="000000"/>
                </a:solidFill>
                <a:latin typeface="inter-regular"/>
              </a:rPr>
              <a:t>object which </a:t>
            </a:r>
            <a:r>
              <a:rPr lang="en-US" dirty="0">
                <a:solidFill>
                  <a:srgbClr val="FF0000"/>
                </a:solidFill>
                <a:latin typeface="inter-regular"/>
              </a:rPr>
              <a:t>stores data for one session </a:t>
            </a:r>
            <a:r>
              <a:rPr lang="en-US" dirty="0">
                <a:solidFill>
                  <a:srgbClr val="000000"/>
                </a:solidFill>
                <a:latin typeface="inter-regular"/>
              </a:rPr>
              <a:t>and data will be lost if the window or browser tab will be closed.</a:t>
            </a:r>
          </a:p>
          <a:p>
            <a:pPr marL="0" indent="0">
              <a:buNone/>
            </a:pPr>
            <a:endParaRPr lang="en-IN" dirty="0"/>
          </a:p>
        </p:txBody>
      </p:sp>
    </p:spTree>
    <p:extLst>
      <p:ext uri="{BB962C8B-B14F-4D97-AF65-F5344CB8AC3E}">
        <p14:creationId xmlns:p14="http://schemas.microsoft.com/office/powerpoint/2010/main" val="2880994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5D58E9-A2B2-4C31-BE59-7D474A2367EF}"/>
              </a:ext>
            </a:extLst>
          </p:cNvPr>
          <p:cNvSpPr/>
          <p:nvPr/>
        </p:nvSpPr>
        <p:spPr>
          <a:xfrm>
            <a:off x="467544" y="388039"/>
            <a:ext cx="8424936" cy="5909310"/>
          </a:xfrm>
          <a:prstGeom prst="rect">
            <a:avLst/>
          </a:prstGeom>
        </p:spPr>
        <p:txBody>
          <a:bodyPr wrap="square">
            <a:spAutoFit/>
          </a:bodyPr>
          <a:lstStyle/>
          <a:p>
            <a:r>
              <a:rPr lang="en-IN" dirty="0">
                <a:solidFill>
                  <a:srgbClr val="800000"/>
                </a:solidFill>
                <a:latin typeface="Consolas" panose="020B0609020204030204" pitchFamily="49" charset="0"/>
              </a:rPr>
              <a:t>&lt;!DOCTYPE</a:t>
            </a:r>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HTML</a:t>
            </a:r>
            <a:r>
              <a:rPr lang="en-IN" dirty="0">
                <a:solidFill>
                  <a:srgbClr val="800000"/>
                </a:solidFill>
                <a:latin typeface="Consolas" panose="020B0609020204030204" pitchFamily="49" charset="0"/>
              </a:rPr>
              <a:t>&gt;</a:t>
            </a:r>
            <a:endParaRPr lang="en-IN" dirty="0">
              <a:solidFill>
                <a:srgbClr val="000000"/>
              </a:solidFill>
              <a:latin typeface="Consolas" panose="020B0609020204030204" pitchFamily="49" charset="0"/>
            </a:endParaRPr>
          </a:p>
          <a:p>
            <a:r>
              <a:rPr lang="en-IN" dirty="0">
                <a:solidFill>
                  <a:srgbClr val="800000"/>
                </a:solidFill>
                <a:latin typeface="Consolas" panose="020B0609020204030204" pitchFamily="49" charset="0"/>
              </a:rPr>
              <a:t>&lt;html&gt;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&lt;body&gt;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&lt;script</a:t>
            </a:r>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type</a:t>
            </a:r>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"text/</a:t>
            </a:r>
            <a:r>
              <a:rPr lang="en-IN" dirty="0" err="1">
                <a:solidFill>
                  <a:srgbClr val="0000FF"/>
                </a:solidFill>
                <a:latin typeface="Consolas" panose="020B0609020204030204" pitchFamily="49" charset="0"/>
              </a:rPr>
              <a:t>javascript</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if</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localStorage.hits</a:t>
            </a:r>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localStorage.hits</a:t>
            </a:r>
            <a:r>
              <a:rPr lang="en-IN" dirty="0">
                <a:solidFill>
                  <a:srgbClr val="000000"/>
                </a:solidFill>
                <a:latin typeface="Consolas" panose="020B0609020204030204" pitchFamily="49" charset="0"/>
              </a:rPr>
              <a:t> = Number(</a:t>
            </a:r>
            <a:r>
              <a:rPr lang="en-IN" dirty="0" err="1">
                <a:solidFill>
                  <a:srgbClr val="000000"/>
                </a:solidFill>
                <a:latin typeface="Consolas" panose="020B0609020204030204" pitchFamily="49" charset="0"/>
              </a:rPr>
              <a:t>localStorage.hits</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else</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localStorage.hits</a:t>
            </a:r>
            <a:r>
              <a:rPr lang="en-IN" dirty="0">
                <a:solidFill>
                  <a:srgbClr val="000000"/>
                </a:solidFill>
                <a:latin typeface="Consolas" panose="020B0609020204030204" pitchFamily="49" charset="0"/>
              </a:rPr>
              <a:t> = </a:t>
            </a:r>
            <a:r>
              <a:rPr lang="en-IN" dirty="0">
                <a:solidFill>
                  <a:srgbClr val="098658"/>
                </a:solidFill>
                <a:latin typeface="Consolas" panose="020B0609020204030204" pitchFamily="49" charset="0"/>
              </a:rPr>
              <a:t>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document.write</a:t>
            </a:r>
            <a:r>
              <a:rPr lang="en-IN" dirty="0">
                <a:solidFill>
                  <a:srgbClr val="000000"/>
                </a:solidFill>
                <a:latin typeface="Consolas" panose="020B0609020204030204" pitchFamily="49" charset="0"/>
              </a:rPr>
              <a:t>(</a:t>
            </a:r>
            <a:r>
              <a:rPr lang="en-IN" dirty="0">
                <a:solidFill>
                  <a:srgbClr val="A31515"/>
                </a:solidFill>
                <a:latin typeface="Consolas" panose="020B0609020204030204" pitchFamily="49" charset="0"/>
              </a:rPr>
              <a:t>"Total Hits :"</a:t>
            </a:r>
            <a:r>
              <a:rPr lang="en-IN" dirty="0">
                <a:solidFill>
                  <a:srgbClr val="000000"/>
                </a:solidFill>
                <a:latin typeface="Consolas" panose="020B0609020204030204" pitchFamily="49" charset="0"/>
              </a:rPr>
              <a:t> + </a:t>
            </a:r>
            <a:r>
              <a:rPr lang="en-IN" dirty="0" err="1">
                <a:solidFill>
                  <a:srgbClr val="000000"/>
                </a:solidFill>
                <a:latin typeface="Consolas" panose="020B0609020204030204" pitchFamily="49" charset="0"/>
              </a:rPr>
              <a:t>localStorage.hits</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&lt;/script&gt;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&lt;p&gt;</a:t>
            </a:r>
            <a:r>
              <a:rPr lang="en-IN" dirty="0">
                <a:solidFill>
                  <a:srgbClr val="000000"/>
                </a:solidFill>
                <a:latin typeface="Consolas" panose="020B0609020204030204" pitchFamily="49" charset="0"/>
              </a:rPr>
              <a:t>Refresh the page to increase number of hits.</a:t>
            </a:r>
            <a:r>
              <a:rPr lang="en-IN" dirty="0">
                <a:solidFill>
                  <a:srgbClr val="800000"/>
                </a:solidFill>
                <a:latin typeface="Consolas" panose="020B0609020204030204" pitchFamily="49" charset="0"/>
              </a:rPr>
              <a:t>&lt;/p&gt;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&lt;p&gt;</a:t>
            </a:r>
            <a:r>
              <a:rPr lang="en-IN" dirty="0">
                <a:solidFill>
                  <a:srgbClr val="000000"/>
                </a:solidFill>
                <a:latin typeface="Consolas" panose="020B0609020204030204" pitchFamily="49" charset="0"/>
              </a:rPr>
              <a:t>Close the window and open it again and check the result.</a:t>
            </a:r>
            <a:r>
              <a:rPr lang="en-IN" dirty="0">
                <a:solidFill>
                  <a:srgbClr val="800000"/>
                </a:solidFill>
                <a:latin typeface="Consolas" panose="020B0609020204030204" pitchFamily="49" charset="0"/>
              </a:rPr>
              <a:t>&lt;/p&gt;</a:t>
            </a:r>
            <a:endParaRPr lang="en-IN" dirty="0">
              <a:solidFill>
                <a:srgbClr val="000000"/>
              </a:solidFill>
              <a:latin typeface="Consolas" panose="020B0609020204030204" pitchFamily="49" charset="0"/>
            </a:endParaRPr>
          </a:p>
          <a:p>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&lt;/body&gt;</a:t>
            </a:r>
            <a:endParaRPr lang="en-IN" dirty="0">
              <a:solidFill>
                <a:srgbClr val="000000"/>
              </a:solidFill>
              <a:latin typeface="Consolas" panose="020B0609020204030204" pitchFamily="49" charset="0"/>
            </a:endParaRPr>
          </a:p>
          <a:p>
            <a:r>
              <a:rPr lang="en-IN" dirty="0">
                <a:solidFill>
                  <a:srgbClr val="800000"/>
                </a:solidFill>
                <a:latin typeface="Consolas" panose="020B0609020204030204" pitchFamily="49" charset="0"/>
              </a:rPr>
              <a:t>&lt;/html&gt;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6745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F3B613-35A5-4C55-94CE-446768F2D20A}"/>
              </a:ext>
            </a:extLst>
          </p:cNvPr>
          <p:cNvSpPr/>
          <p:nvPr/>
        </p:nvSpPr>
        <p:spPr>
          <a:xfrm>
            <a:off x="287016" y="980728"/>
            <a:ext cx="8856984" cy="5632311"/>
          </a:xfrm>
          <a:prstGeom prst="rect">
            <a:avLst/>
          </a:prstGeom>
        </p:spPr>
        <p:txBody>
          <a:bodyPr wrap="square">
            <a:spAutoFit/>
          </a:bodyPr>
          <a:lstStyle/>
          <a:p>
            <a:r>
              <a:rPr lang="en-IN" dirty="0">
                <a:solidFill>
                  <a:srgbClr val="800000"/>
                </a:solidFill>
                <a:latin typeface="Consolas" panose="020B0609020204030204" pitchFamily="49" charset="0"/>
              </a:rPr>
              <a:t>&lt;!DOCTYPE</a:t>
            </a:r>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HTML</a:t>
            </a:r>
            <a:r>
              <a:rPr lang="en-IN" dirty="0">
                <a:solidFill>
                  <a:srgbClr val="800000"/>
                </a:solidFill>
                <a:latin typeface="Consolas" panose="020B0609020204030204" pitchFamily="49" charset="0"/>
              </a:rPr>
              <a:t>&gt;</a:t>
            </a:r>
            <a:endParaRPr lang="en-IN" dirty="0">
              <a:solidFill>
                <a:srgbClr val="000000"/>
              </a:solidFill>
              <a:latin typeface="Consolas" panose="020B0609020204030204" pitchFamily="49" charset="0"/>
            </a:endParaRPr>
          </a:p>
          <a:p>
            <a:r>
              <a:rPr lang="en-IN" dirty="0">
                <a:solidFill>
                  <a:srgbClr val="800000"/>
                </a:solidFill>
                <a:latin typeface="Consolas" panose="020B0609020204030204" pitchFamily="49" charset="0"/>
              </a:rPr>
              <a:t>&lt;html&gt;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&lt;body&gt;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&lt;script</a:t>
            </a:r>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type</a:t>
            </a:r>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"text/</a:t>
            </a:r>
            <a:r>
              <a:rPr lang="en-IN" dirty="0" err="1">
                <a:solidFill>
                  <a:srgbClr val="0000FF"/>
                </a:solidFill>
                <a:latin typeface="Consolas" panose="020B0609020204030204" pitchFamily="49" charset="0"/>
              </a:rPr>
              <a:t>javascript</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if</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sessionStorage.hits</a:t>
            </a:r>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sessionStorage.hits</a:t>
            </a:r>
            <a:r>
              <a:rPr lang="en-IN" dirty="0">
                <a:solidFill>
                  <a:srgbClr val="000000"/>
                </a:solidFill>
                <a:latin typeface="Consolas" panose="020B0609020204030204" pitchFamily="49" charset="0"/>
              </a:rPr>
              <a:t> = Number(</a:t>
            </a:r>
            <a:r>
              <a:rPr lang="en-IN" dirty="0" err="1">
                <a:solidFill>
                  <a:srgbClr val="000000"/>
                </a:solidFill>
                <a:latin typeface="Consolas" panose="020B0609020204030204" pitchFamily="49" charset="0"/>
              </a:rPr>
              <a:t>sessionStorage.hits</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 </a:t>
            </a:r>
            <a:r>
              <a:rPr lang="en-IN" dirty="0">
                <a:solidFill>
                  <a:srgbClr val="0000FF"/>
                </a:solidFill>
                <a:latin typeface="Consolas" panose="020B0609020204030204" pitchFamily="49" charset="0"/>
              </a:rPr>
              <a:t>else</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sessionStorage.hits</a:t>
            </a:r>
            <a:r>
              <a:rPr lang="en-IN" dirty="0">
                <a:solidFill>
                  <a:srgbClr val="000000"/>
                </a:solidFill>
                <a:latin typeface="Consolas" panose="020B0609020204030204" pitchFamily="49" charset="0"/>
              </a:rPr>
              <a:t> = </a:t>
            </a:r>
            <a:r>
              <a:rPr lang="en-IN" dirty="0">
                <a:solidFill>
                  <a:srgbClr val="098658"/>
                </a:solidFill>
                <a:latin typeface="Consolas" panose="020B0609020204030204" pitchFamily="49" charset="0"/>
              </a:rPr>
              <a:t>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document.write</a:t>
            </a:r>
            <a:r>
              <a:rPr lang="en-IN" dirty="0">
                <a:solidFill>
                  <a:srgbClr val="000000"/>
                </a:solidFill>
                <a:latin typeface="Consolas" panose="020B0609020204030204" pitchFamily="49" charset="0"/>
              </a:rPr>
              <a:t>(</a:t>
            </a:r>
            <a:r>
              <a:rPr lang="en-IN" dirty="0">
                <a:solidFill>
                  <a:srgbClr val="A31515"/>
                </a:solidFill>
                <a:latin typeface="Consolas" panose="020B0609020204030204" pitchFamily="49" charset="0"/>
              </a:rPr>
              <a:t>"Total Hits :"</a:t>
            </a:r>
            <a:r>
              <a:rPr lang="en-IN" dirty="0">
                <a:solidFill>
                  <a:srgbClr val="000000"/>
                </a:solidFill>
                <a:latin typeface="Consolas" panose="020B0609020204030204" pitchFamily="49" charset="0"/>
              </a:rPr>
              <a:t> + </a:t>
            </a:r>
            <a:r>
              <a:rPr lang="en-IN" dirty="0" err="1">
                <a:solidFill>
                  <a:srgbClr val="000000"/>
                </a:solidFill>
                <a:latin typeface="Consolas" panose="020B0609020204030204" pitchFamily="49" charset="0"/>
              </a:rPr>
              <a:t>sessionStorage.hits</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&lt;/script&gt;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&lt;p&gt;</a:t>
            </a:r>
            <a:r>
              <a:rPr lang="en-IN" dirty="0">
                <a:solidFill>
                  <a:srgbClr val="000000"/>
                </a:solidFill>
                <a:latin typeface="Consolas" panose="020B0609020204030204" pitchFamily="49" charset="0"/>
              </a:rPr>
              <a:t>Refresh the page to increase number of hits.</a:t>
            </a:r>
            <a:r>
              <a:rPr lang="en-IN" dirty="0">
                <a:solidFill>
                  <a:srgbClr val="800000"/>
                </a:solidFill>
                <a:latin typeface="Consolas" panose="020B0609020204030204" pitchFamily="49" charset="0"/>
              </a:rPr>
              <a:t>&lt;/p&gt;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&lt;p&gt;</a:t>
            </a:r>
            <a:r>
              <a:rPr lang="en-IN" dirty="0">
                <a:solidFill>
                  <a:srgbClr val="000000"/>
                </a:solidFill>
                <a:latin typeface="Consolas" panose="020B0609020204030204" pitchFamily="49" charset="0"/>
              </a:rPr>
              <a:t>Close the window and open it again and check the result.</a:t>
            </a:r>
            <a:r>
              <a:rPr lang="en-IN" dirty="0">
                <a:solidFill>
                  <a:srgbClr val="800000"/>
                </a:solidFill>
                <a:latin typeface="Consolas" panose="020B0609020204030204" pitchFamily="49" charset="0"/>
              </a:rPr>
              <a:t>&lt;/p&gt;</a:t>
            </a:r>
            <a:endParaRPr lang="en-IN" dirty="0">
              <a:solidFill>
                <a:srgbClr val="000000"/>
              </a:solidFill>
              <a:latin typeface="Consolas" panose="020B0609020204030204" pitchFamily="49" charset="0"/>
            </a:endParaRPr>
          </a:p>
          <a:p>
            <a:br>
              <a:rPr lang="en-IN" dirty="0">
                <a:solidFill>
                  <a:srgbClr val="000000"/>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&lt;/body&gt;</a:t>
            </a:r>
            <a:endParaRPr lang="en-IN" dirty="0">
              <a:solidFill>
                <a:srgbClr val="000000"/>
              </a:solidFill>
              <a:latin typeface="Consolas" panose="020B0609020204030204" pitchFamily="49" charset="0"/>
            </a:endParaRPr>
          </a:p>
          <a:p>
            <a:r>
              <a:rPr lang="en-IN" dirty="0">
                <a:solidFill>
                  <a:srgbClr val="800000"/>
                </a:solidFill>
                <a:latin typeface="Consolas" panose="020B0609020204030204" pitchFamily="49" charset="0"/>
              </a:rPr>
              <a:t>&lt;/html&gt;</a:t>
            </a:r>
            <a:endParaRPr lang="en-IN" dirty="0">
              <a:solidFill>
                <a:srgbClr val="000000"/>
              </a:solidFill>
              <a:latin typeface="Consolas" panose="020B0609020204030204" pitchFamily="49" charset="0"/>
            </a:endParaRPr>
          </a:p>
        </p:txBody>
      </p:sp>
      <p:sp>
        <p:nvSpPr>
          <p:cNvPr id="3" name="Rectangle 2">
            <a:extLst>
              <a:ext uri="{FF2B5EF4-FFF2-40B4-BE49-F238E27FC236}">
                <a16:creationId xmlns:a16="http://schemas.microsoft.com/office/drawing/2014/main" id="{4D9F6DF1-BEFC-4FB0-ACCA-4571467C9F0C}"/>
              </a:ext>
            </a:extLst>
          </p:cNvPr>
          <p:cNvSpPr/>
          <p:nvPr/>
        </p:nvSpPr>
        <p:spPr>
          <a:xfrm>
            <a:off x="1187624" y="260648"/>
            <a:ext cx="604867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Session Storage</a:t>
            </a:r>
          </a:p>
        </p:txBody>
      </p:sp>
    </p:spTree>
    <p:extLst>
      <p:ext uri="{BB962C8B-B14F-4D97-AF65-F5344CB8AC3E}">
        <p14:creationId xmlns:p14="http://schemas.microsoft.com/office/powerpoint/2010/main" val="3404830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C067-6885-4A16-964A-B8D6BEC05945}"/>
              </a:ext>
            </a:extLst>
          </p:cNvPr>
          <p:cNvSpPr>
            <a:spLocks noGrp="1"/>
          </p:cNvSpPr>
          <p:nvPr>
            <p:ph type="title"/>
          </p:nvPr>
        </p:nvSpPr>
        <p:spPr>
          <a:xfrm>
            <a:off x="899592" y="620688"/>
            <a:ext cx="7772400" cy="1143000"/>
          </a:xfrm>
        </p:spPr>
        <p:txBody>
          <a:bodyPr/>
          <a:lstStyle/>
          <a:p>
            <a:r>
              <a:rPr lang="en-IN" dirty="0"/>
              <a:t>Remove Web Storage</a:t>
            </a:r>
          </a:p>
        </p:txBody>
      </p:sp>
      <p:sp>
        <p:nvSpPr>
          <p:cNvPr id="3" name="Content Placeholder 2">
            <a:extLst>
              <a:ext uri="{FF2B5EF4-FFF2-40B4-BE49-F238E27FC236}">
                <a16:creationId xmlns:a16="http://schemas.microsoft.com/office/drawing/2014/main" id="{ED9B3FEF-5ABB-4E0E-B4D7-58CC8BA88575}"/>
              </a:ext>
            </a:extLst>
          </p:cNvPr>
          <p:cNvSpPr>
            <a:spLocks noGrp="1"/>
          </p:cNvSpPr>
          <p:nvPr>
            <p:ph sz="quarter" idx="1"/>
          </p:nvPr>
        </p:nvSpPr>
        <p:spPr>
          <a:xfrm>
            <a:off x="899592" y="2348880"/>
            <a:ext cx="7772400" cy="4572000"/>
          </a:xfrm>
        </p:spPr>
        <p:txBody>
          <a:bodyPr/>
          <a:lstStyle/>
          <a:p>
            <a:r>
              <a:rPr lang="en-US" sz="2800" b="1" dirty="0" err="1">
                <a:solidFill>
                  <a:srgbClr val="FF0000"/>
                </a:solidFill>
              </a:rPr>
              <a:t>localStorage.clear</a:t>
            </a:r>
            <a:r>
              <a:rPr lang="en-US" sz="2800" b="1" dirty="0">
                <a:solidFill>
                  <a:srgbClr val="FF0000"/>
                </a:solidFill>
              </a:rPr>
              <a:t>():</a:t>
            </a:r>
            <a:r>
              <a:rPr lang="en-US" sz="2800" b="1" dirty="0"/>
              <a:t> </a:t>
            </a:r>
            <a:r>
              <a:rPr lang="en-US" sz="2800" dirty="0"/>
              <a:t>If you want to delete or clear all settings with key/value pair, then you can call this method.</a:t>
            </a:r>
            <a:endParaRPr lang="en-IN" sz="2800" dirty="0"/>
          </a:p>
          <a:p>
            <a:endParaRPr lang="en-IN" dirty="0"/>
          </a:p>
        </p:txBody>
      </p:sp>
    </p:spTree>
    <p:extLst>
      <p:ext uri="{BB962C8B-B14F-4D97-AF65-F5344CB8AC3E}">
        <p14:creationId xmlns:p14="http://schemas.microsoft.com/office/powerpoint/2010/main" val="36095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 Cache</a:t>
            </a:r>
          </a:p>
        </p:txBody>
      </p:sp>
      <p:sp>
        <p:nvSpPr>
          <p:cNvPr id="3" name="Content Placeholder 2"/>
          <p:cNvSpPr>
            <a:spLocks noGrp="1"/>
          </p:cNvSpPr>
          <p:nvPr>
            <p:ph sz="quarter" idx="1"/>
          </p:nvPr>
        </p:nvSpPr>
        <p:spPr/>
        <p:txBody>
          <a:bodyPr>
            <a:normAutofit/>
          </a:bodyPr>
          <a:lstStyle/>
          <a:p>
            <a:pPr marL="0" indent="0">
              <a:buNone/>
            </a:pPr>
            <a:r>
              <a:rPr lang="en-US" dirty="0"/>
              <a:t>HTML5 introduces application cache, which means that a web application is cached, and accessible without an internet connection.</a:t>
            </a:r>
          </a:p>
          <a:p>
            <a:pPr marL="0" indent="0">
              <a:buNone/>
            </a:pPr>
            <a:r>
              <a:rPr lang="en-US" dirty="0"/>
              <a:t>Application cache gives an application three advantages:</a:t>
            </a:r>
          </a:p>
          <a:p>
            <a:r>
              <a:rPr lang="en-US" dirty="0"/>
              <a:t>Offline browsing - users can use the application when they're offline.</a:t>
            </a:r>
          </a:p>
          <a:p>
            <a:r>
              <a:rPr lang="en-US" dirty="0"/>
              <a:t>Speed - cached resources load faster.</a:t>
            </a:r>
          </a:p>
          <a:p>
            <a:r>
              <a:rPr lang="en-US" dirty="0"/>
              <a:t>Reduced server load - the browser will only download updated/changed resources from the server.</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A0BF0E4C-B174-4A27-88FF-2BAD87BBA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649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BC634A-8E74-4032-8C27-15B38EAA6BD3}"/>
              </a:ext>
            </a:extLst>
          </p:cNvPr>
          <p:cNvSpPr/>
          <p:nvPr/>
        </p:nvSpPr>
        <p:spPr>
          <a:xfrm>
            <a:off x="467544" y="836712"/>
            <a:ext cx="7128792" cy="280076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&lt;!DOCTYPE html&gt; </a:t>
            </a:r>
          </a:p>
          <a:p>
            <a:r>
              <a:rPr lang="en-US" sz="2400" dirty="0"/>
              <a:t>&lt;html manifest="</a:t>
            </a:r>
            <a:r>
              <a:rPr lang="en-US" sz="2400" dirty="0" err="1"/>
              <a:t>example.appcache</a:t>
            </a:r>
            <a:r>
              <a:rPr lang="en-US" sz="2400" dirty="0"/>
              <a:t>"&gt; </a:t>
            </a:r>
          </a:p>
          <a:p>
            <a:r>
              <a:rPr lang="en-US" sz="2400" dirty="0"/>
              <a:t>&lt;head&gt; &lt;!-- Other head elements --&gt;</a:t>
            </a:r>
          </a:p>
          <a:p>
            <a:r>
              <a:rPr lang="en-US" sz="2400" dirty="0"/>
              <a:t> &lt;/head&gt; </a:t>
            </a:r>
          </a:p>
          <a:p>
            <a:r>
              <a:rPr lang="en-US" sz="2400" dirty="0"/>
              <a:t>&lt;body&gt; &lt;!-- Your web application content --&gt;</a:t>
            </a:r>
          </a:p>
          <a:p>
            <a:r>
              <a:rPr lang="en-US" sz="2400" dirty="0"/>
              <a:t> &lt;/body&gt; </a:t>
            </a:r>
          </a:p>
          <a:p>
            <a:r>
              <a:rPr lang="en-US" sz="2400" dirty="0"/>
              <a:t>&lt;/html</a:t>
            </a:r>
            <a:r>
              <a:rPr lang="en-US" sz="2400" dirty="0">
                <a:solidFill>
                  <a:srgbClr val="FFFFFF"/>
                </a:solidFill>
                <a:latin typeface="Söhne Mono"/>
              </a:rPr>
              <a:t> &lt;/</a:t>
            </a:r>
            <a:r>
              <a:rPr lang="en-US" sz="3200" dirty="0">
                <a:solidFill>
                  <a:srgbClr val="FFFFFF"/>
                </a:solidFill>
                <a:latin typeface="Söhne Mono"/>
              </a:rPr>
              <a:t>body&gt; &lt;/html&gt;</a:t>
            </a:r>
            <a:endParaRPr lang="en-IN" sz="3200" dirty="0"/>
          </a:p>
        </p:txBody>
      </p:sp>
      <p:sp>
        <p:nvSpPr>
          <p:cNvPr id="3" name="Rectangle 2">
            <a:extLst>
              <a:ext uri="{FF2B5EF4-FFF2-40B4-BE49-F238E27FC236}">
                <a16:creationId xmlns:a16="http://schemas.microsoft.com/office/drawing/2014/main" id="{27D37285-D5D2-4AC2-AF66-934C7DF9711B}"/>
              </a:ext>
            </a:extLst>
          </p:cNvPr>
          <p:cNvSpPr/>
          <p:nvPr/>
        </p:nvSpPr>
        <p:spPr>
          <a:xfrm>
            <a:off x="2843808" y="4422011"/>
            <a:ext cx="4572000" cy="2031325"/>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r>
              <a:rPr lang="en-IN" dirty="0"/>
              <a:t>CACHE MANIFEST </a:t>
            </a:r>
          </a:p>
          <a:p>
            <a:r>
              <a:rPr lang="en-IN" dirty="0"/>
              <a:t># Version 1.0 </a:t>
            </a:r>
          </a:p>
          <a:p>
            <a:r>
              <a:rPr lang="en-IN" dirty="0"/>
              <a:t>index.html </a:t>
            </a:r>
          </a:p>
          <a:p>
            <a:r>
              <a:rPr lang="en-IN" dirty="0"/>
              <a:t>styles.css </a:t>
            </a:r>
          </a:p>
          <a:p>
            <a:r>
              <a:rPr lang="en-IN" dirty="0"/>
              <a:t>script.js </a:t>
            </a:r>
          </a:p>
          <a:p>
            <a:r>
              <a:rPr lang="en-IN" dirty="0" err="1"/>
              <a:t>image.png</a:t>
            </a:r>
            <a:r>
              <a:rPr lang="en-IN" dirty="0" err="1">
                <a:solidFill>
                  <a:srgbClr val="FFFFFF"/>
                </a:solidFill>
                <a:latin typeface="Söhne Mono"/>
              </a:rPr>
              <a:t>ANIFEST</a:t>
            </a:r>
            <a:r>
              <a:rPr lang="en-IN" dirty="0">
                <a:solidFill>
                  <a:srgbClr val="FFFFFF"/>
                </a:solidFill>
                <a:latin typeface="Söhne Mono"/>
              </a:rPr>
              <a:t> # Version 1.0 index.html styles.css script.js image.png</a:t>
            </a:r>
            <a:endParaRPr lang="en-IN" dirty="0"/>
          </a:p>
        </p:txBody>
      </p:sp>
    </p:spTree>
    <p:extLst>
      <p:ext uri="{BB962C8B-B14F-4D97-AF65-F5344CB8AC3E}">
        <p14:creationId xmlns:p14="http://schemas.microsoft.com/office/powerpoint/2010/main" val="2727130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Worker</a:t>
            </a:r>
          </a:p>
        </p:txBody>
      </p:sp>
      <p:sp>
        <p:nvSpPr>
          <p:cNvPr id="3" name="Content Placeholder 2"/>
          <p:cNvSpPr>
            <a:spLocks noGrp="1"/>
          </p:cNvSpPr>
          <p:nvPr>
            <p:ph sz="quarter" idx="1"/>
          </p:nvPr>
        </p:nvSpPr>
        <p:spPr>
          <a:xfrm>
            <a:off x="457200" y="1600201"/>
            <a:ext cx="8229600" cy="3629000"/>
          </a:xfrm>
        </p:spPr>
        <p:txBody>
          <a:bodyPr>
            <a:normAutofit lnSpcReduction="10000"/>
          </a:bodyPr>
          <a:lstStyle/>
          <a:p>
            <a:r>
              <a:rPr lang="en-US" dirty="0"/>
              <a:t>When executing scripts in an HTML page, the page becomes unresponsive until the script is finished.</a:t>
            </a:r>
          </a:p>
          <a:p>
            <a:r>
              <a:rPr lang="en-US" dirty="0"/>
              <a:t>A web worker is a JavaScript that runs in the background, independently of other scripts, without affecting the performance of the page. You can continue to do whatever you want: clicking, selecting things, etc., while the web worker runs in the background.</a:t>
            </a:r>
          </a:p>
          <a:p>
            <a:pPr marL="0" indent="0">
              <a:buNone/>
            </a:pPr>
            <a:br>
              <a:rPr lang="en-US" dirty="0"/>
            </a:br>
            <a:endParaRPr lang="en-IN" dirty="0"/>
          </a:p>
        </p:txBody>
      </p:sp>
      <p:sp>
        <p:nvSpPr>
          <p:cNvPr id="4" name="Rectangle 3"/>
          <p:cNvSpPr/>
          <p:nvPr/>
        </p:nvSpPr>
        <p:spPr>
          <a:xfrm>
            <a:off x="899592" y="5053826"/>
            <a:ext cx="7272808" cy="646331"/>
          </a:xfrm>
          <a:prstGeom prst="rect">
            <a:avLst/>
          </a:prstGeom>
        </p:spPr>
        <p:txBody>
          <a:bodyPr wrap="square">
            <a:spAutoFit/>
          </a:bodyPr>
          <a:lstStyle/>
          <a:p>
            <a:r>
              <a:rPr lang="en-IN" dirty="0">
                <a:hlinkClick r:id="rId2"/>
              </a:rPr>
              <a:t>https://www.w3schools.com/html/tryit.asp?filename=tryhtml5_webworker</a:t>
            </a:r>
            <a:endParaRPr lang="en-IN" dirty="0"/>
          </a:p>
          <a:p>
            <a:endParaRPr lang="en-IN" dirty="0"/>
          </a:p>
        </p:txBody>
      </p:sp>
      <p:pic>
        <p:nvPicPr>
          <p:cNvPr id="5" name="Picture 2" descr="Blended Learning School | Online Distance Education Courses &amp; Universities">
            <a:extLst>
              <a:ext uri="{FF2B5EF4-FFF2-40B4-BE49-F238E27FC236}">
                <a16:creationId xmlns:a16="http://schemas.microsoft.com/office/drawing/2014/main" id="{A2E28F9F-B7F0-443D-A729-1D439FF40F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707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SSE</a:t>
            </a:r>
          </a:p>
        </p:txBody>
      </p:sp>
      <p:sp>
        <p:nvSpPr>
          <p:cNvPr id="3" name="Content Placeholder 2"/>
          <p:cNvSpPr>
            <a:spLocks noGrp="1"/>
          </p:cNvSpPr>
          <p:nvPr>
            <p:ph sz="quarter" idx="1"/>
          </p:nvPr>
        </p:nvSpPr>
        <p:spPr/>
        <p:txBody>
          <a:bodyPr/>
          <a:lstStyle/>
          <a:p>
            <a:r>
              <a:rPr lang="en-US" dirty="0"/>
              <a:t>A server-sent event is when a web page automatically gets updates from a server.</a:t>
            </a:r>
          </a:p>
          <a:p>
            <a:r>
              <a:rPr lang="en-US" dirty="0"/>
              <a:t>This was also possible before, but the web page would have to ask if any updates were available. With server-sent events, the updates come automatically.</a:t>
            </a:r>
          </a:p>
          <a:p>
            <a:r>
              <a:rPr lang="en-US" dirty="0"/>
              <a:t>Examples: Facebook/Twitter updates, stock price updates, news feeds, sport results, etc.</a:t>
            </a:r>
          </a:p>
          <a:p>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874160D4-FD1C-4D05-9F54-47B3AC30A6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58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4704"/>
            <a:ext cx="8229600" cy="5361459"/>
          </a:xfrm>
        </p:spPr>
        <p:txBody>
          <a:bodyPr>
            <a:normAutofit fontScale="92500" lnSpcReduction="20000"/>
          </a:bodyPr>
          <a:lstStyle/>
          <a:p>
            <a:pPr fontAlgn="base"/>
            <a:r>
              <a:rPr lang="en-US" b="1" dirty="0"/>
              <a:t>&lt;footer&gt;:</a:t>
            </a:r>
            <a:r>
              <a:rPr lang="en-US" dirty="0"/>
              <a:t> The &lt;footer&gt; tag in HTML is used to define a footer of HTML document. This section contains the footer information (author information, copyright information, carriers etc.). The footer tag is used within body tag. The &lt;footer&gt; tag is new in the HTML 5. The footer elements require a start tag as well as an end tag.</a:t>
            </a:r>
          </a:p>
          <a:p>
            <a:pPr fontAlgn="base"/>
            <a:r>
              <a:rPr lang="en-US" b="1" dirty="0"/>
              <a:t>&lt;main&gt;:</a:t>
            </a:r>
            <a:r>
              <a:rPr lang="en-US" dirty="0"/>
              <a:t> Delineates the main content of the body of a document or web app.</a:t>
            </a:r>
          </a:p>
          <a:p>
            <a:pPr fontAlgn="base"/>
            <a:r>
              <a:rPr lang="en-US" b="1" dirty="0"/>
              <a:t>&lt;mark&gt;:</a:t>
            </a:r>
            <a:r>
              <a:rPr lang="en-US" dirty="0"/>
              <a:t> The &lt;mark&gt; tag in HTML is used to define the marked text. It is used to highlight the part of the text in the paragraph.</a:t>
            </a:r>
          </a:p>
          <a:p>
            <a:pPr fontAlgn="base"/>
            <a:r>
              <a:rPr lang="en-US" b="1" dirty="0"/>
              <a:t>&lt;</a:t>
            </a:r>
            <a:r>
              <a:rPr lang="en-US" b="1" dirty="0" err="1"/>
              <a:t>nav</a:t>
            </a:r>
            <a:r>
              <a:rPr lang="en-US" b="1" dirty="0"/>
              <a:t>&gt;:</a:t>
            </a:r>
            <a:r>
              <a:rPr lang="en-US" dirty="0"/>
              <a:t> The &lt;</a:t>
            </a:r>
            <a:r>
              <a:rPr lang="en-US" dirty="0" err="1"/>
              <a:t>nav</a:t>
            </a:r>
            <a:r>
              <a:rPr lang="en-US" dirty="0"/>
              <a:t>&gt; tag is used to declaring the navigational section in HTML documents. Websites typically have sections dedicated to navigational links, which enables user to navigate the site. These links can be placed inside a </a:t>
            </a:r>
            <a:r>
              <a:rPr lang="en-US" dirty="0" err="1"/>
              <a:t>nav</a:t>
            </a:r>
            <a:r>
              <a:rPr lang="en-US" dirty="0"/>
              <a:t> tag.</a:t>
            </a:r>
          </a:p>
          <a:p>
            <a:pPr fontAlgn="base"/>
            <a:endParaRPr lang="en-US" dirty="0"/>
          </a:p>
          <a:p>
            <a:pPr marL="0" indent="0" fontAlgn="base">
              <a:buNone/>
            </a:pPr>
            <a:r>
              <a:rPr lang="en-US" dirty="0">
                <a:hlinkClick r:id="rId2"/>
              </a:rPr>
              <a:t>https://www.geeksforgeeks.org/html5-introduction/</a:t>
            </a:r>
            <a:endParaRPr lang="en-US" dirty="0"/>
          </a:p>
          <a:p>
            <a:pPr marL="0" indent="0" fontAlgn="base">
              <a:buNone/>
            </a:pPr>
            <a:endParaRPr lang="en-US" dirty="0"/>
          </a:p>
        </p:txBody>
      </p:sp>
    </p:spTree>
    <p:extLst>
      <p:ext uri="{BB962C8B-B14F-4D97-AF65-F5344CB8AC3E}">
        <p14:creationId xmlns:p14="http://schemas.microsoft.com/office/powerpoint/2010/main" val="2323346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260648"/>
            <a:ext cx="8229600" cy="6309320"/>
          </a:xfrm>
        </p:spPr>
        <p:txBody>
          <a:bodyPr>
            <a:noAutofit/>
          </a:bodyPr>
          <a:lstStyle/>
          <a:p>
            <a:pPr marL="0" indent="0">
              <a:buNone/>
            </a:pPr>
            <a:r>
              <a:rPr lang="en-IN" sz="1600" dirty="0"/>
              <a:t>&lt;!DOCTYPE html&gt;</a:t>
            </a:r>
          </a:p>
          <a:p>
            <a:pPr marL="0" indent="0">
              <a:buNone/>
            </a:pPr>
            <a:r>
              <a:rPr lang="en-IN" sz="1600" dirty="0"/>
              <a:t>&lt;html&gt;</a:t>
            </a:r>
          </a:p>
          <a:p>
            <a:pPr marL="0" indent="0">
              <a:buNone/>
            </a:pPr>
            <a:r>
              <a:rPr lang="en-IN" sz="1600" dirty="0"/>
              <a:t>&lt;body&gt;</a:t>
            </a:r>
          </a:p>
          <a:p>
            <a:pPr marL="0" indent="0">
              <a:buNone/>
            </a:pPr>
            <a:endParaRPr lang="en-IN" sz="1600" dirty="0"/>
          </a:p>
          <a:p>
            <a:pPr marL="0" indent="0">
              <a:buNone/>
            </a:pPr>
            <a:r>
              <a:rPr lang="en-IN" sz="1600" dirty="0"/>
              <a:t>&lt;h1&gt;Getting server updates&lt;/h1&gt;</a:t>
            </a:r>
          </a:p>
          <a:p>
            <a:pPr marL="0" indent="0">
              <a:buNone/>
            </a:pPr>
            <a:r>
              <a:rPr lang="en-IN" sz="1600" dirty="0"/>
              <a:t>&lt;div id="result"&gt;&lt;/div&gt;</a:t>
            </a:r>
          </a:p>
          <a:p>
            <a:pPr marL="0" indent="0">
              <a:buNone/>
            </a:pPr>
            <a:endParaRPr lang="en-IN" sz="1600" dirty="0"/>
          </a:p>
          <a:p>
            <a:pPr marL="0" indent="0">
              <a:buNone/>
            </a:pPr>
            <a:r>
              <a:rPr lang="en-IN" sz="1600" dirty="0"/>
              <a:t>&lt;script&gt;</a:t>
            </a:r>
          </a:p>
          <a:p>
            <a:pPr marL="0" indent="0">
              <a:buNone/>
            </a:pPr>
            <a:r>
              <a:rPr lang="en-IN" sz="1600" dirty="0"/>
              <a:t>if(</a:t>
            </a:r>
            <a:r>
              <a:rPr lang="en-IN" sz="1600" dirty="0" err="1"/>
              <a:t>typeof</a:t>
            </a:r>
            <a:r>
              <a:rPr lang="en-IN" sz="1600" dirty="0"/>
              <a:t>(</a:t>
            </a:r>
            <a:r>
              <a:rPr lang="en-IN" sz="1600" dirty="0" err="1"/>
              <a:t>EventSource</a:t>
            </a:r>
            <a:r>
              <a:rPr lang="en-IN" sz="1600" dirty="0"/>
              <a:t>) !== "undefined") {</a:t>
            </a:r>
          </a:p>
          <a:p>
            <a:pPr marL="0" indent="0">
              <a:buNone/>
            </a:pPr>
            <a:r>
              <a:rPr lang="en-IN" sz="1600" dirty="0"/>
              <a:t>  </a:t>
            </a:r>
            <a:r>
              <a:rPr lang="en-IN" sz="1600" dirty="0" err="1"/>
              <a:t>var</a:t>
            </a:r>
            <a:r>
              <a:rPr lang="en-IN" sz="1600" dirty="0"/>
              <a:t> source = new </a:t>
            </a:r>
            <a:r>
              <a:rPr lang="en-IN" sz="1600" dirty="0" err="1"/>
              <a:t>EventSource</a:t>
            </a:r>
            <a:r>
              <a:rPr lang="en-IN" sz="1600" dirty="0"/>
              <a:t>("</a:t>
            </a:r>
            <a:r>
              <a:rPr lang="en-IN" sz="1600" dirty="0" err="1"/>
              <a:t>demo_sse.php</a:t>
            </a:r>
            <a:r>
              <a:rPr lang="en-IN" sz="1600" dirty="0"/>
              <a:t>");</a:t>
            </a:r>
          </a:p>
          <a:p>
            <a:pPr marL="0" indent="0">
              <a:buNone/>
            </a:pPr>
            <a:r>
              <a:rPr lang="en-IN" sz="1600" dirty="0"/>
              <a:t>  </a:t>
            </a:r>
            <a:r>
              <a:rPr lang="en-IN" sz="1600" dirty="0" err="1"/>
              <a:t>source.onmessage</a:t>
            </a:r>
            <a:r>
              <a:rPr lang="en-IN" sz="1600" dirty="0"/>
              <a:t> = function(event) {</a:t>
            </a:r>
          </a:p>
          <a:p>
            <a:pPr marL="0" indent="0">
              <a:buNone/>
            </a:pPr>
            <a:r>
              <a:rPr lang="en-IN" sz="1600" dirty="0"/>
              <a:t>    </a:t>
            </a:r>
            <a:r>
              <a:rPr lang="en-IN" sz="1600" dirty="0" err="1"/>
              <a:t>document.getElementById</a:t>
            </a:r>
            <a:r>
              <a:rPr lang="en-IN" sz="1600" dirty="0"/>
              <a:t>("result").</a:t>
            </a:r>
            <a:r>
              <a:rPr lang="en-IN" sz="1600" dirty="0" err="1"/>
              <a:t>innerHTML</a:t>
            </a:r>
            <a:r>
              <a:rPr lang="en-IN" sz="1600" dirty="0"/>
              <a:t> += </a:t>
            </a:r>
            <a:r>
              <a:rPr lang="en-IN" sz="1600" dirty="0" err="1"/>
              <a:t>event.data</a:t>
            </a:r>
            <a:r>
              <a:rPr lang="en-IN" sz="1600" dirty="0"/>
              <a:t> + "&lt;</a:t>
            </a:r>
            <a:r>
              <a:rPr lang="en-IN" sz="1600" dirty="0" err="1"/>
              <a:t>br</a:t>
            </a:r>
            <a:r>
              <a:rPr lang="en-IN" sz="1600" dirty="0"/>
              <a:t>&gt;";</a:t>
            </a:r>
          </a:p>
          <a:p>
            <a:pPr marL="0" indent="0">
              <a:buNone/>
            </a:pPr>
            <a:r>
              <a:rPr lang="en-IN" sz="1600" dirty="0"/>
              <a:t>  };</a:t>
            </a:r>
          </a:p>
          <a:p>
            <a:pPr marL="0" indent="0">
              <a:buNone/>
            </a:pPr>
            <a:r>
              <a:rPr lang="en-IN" sz="1600" dirty="0"/>
              <a:t>} else {</a:t>
            </a:r>
          </a:p>
          <a:p>
            <a:pPr marL="0" indent="0">
              <a:buNone/>
            </a:pPr>
            <a:r>
              <a:rPr lang="en-IN" sz="1600" dirty="0"/>
              <a:t>  </a:t>
            </a:r>
            <a:r>
              <a:rPr lang="en-IN" sz="1600" dirty="0" err="1"/>
              <a:t>document.getElementById</a:t>
            </a:r>
            <a:r>
              <a:rPr lang="en-IN" sz="1600" dirty="0"/>
              <a:t>("result").</a:t>
            </a:r>
            <a:r>
              <a:rPr lang="en-IN" sz="1600" dirty="0" err="1"/>
              <a:t>innerHTML</a:t>
            </a:r>
            <a:r>
              <a:rPr lang="en-IN" sz="1600" dirty="0"/>
              <a:t> = "Sorry, your browser does not support server-sent events...";</a:t>
            </a:r>
          </a:p>
          <a:p>
            <a:pPr marL="0" indent="0">
              <a:buNone/>
            </a:pPr>
            <a:r>
              <a:rPr lang="en-IN" sz="1600" dirty="0"/>
              <a:t>}</a:t>
            </a:r>
          </a:p>
          <a:p>
            <a:pPr marL="0" indent="0">
              <a:buNone/>
            </a:pPr>
            <a:r>
              <a:rPr lang="en-IN" sz="1600" dirty="0"/>
              <a:t>&lt;/script&gt;</a:t>
            </a:r>
          </a:p>
          <a:p>
            <a:pPr marL="0" indent="0">
              <a:buNone/>
            </a:pPr>
            <a:endParaRPr lang="en-IN" sz="1600" dirty="0"/>
          </a:p>
          <a:p>
            <a:pPr marL="0" indent="0">
              <a:buNone/>
            </a:pPr>
            <a:r>
              <a:rPr lang="en-IN" sz="1600" dirty="0"/>
              <a:t>&lt;/body&gt;</a:t>
            </a:r>
          </a:p>
          <a:p>
            <a:pPr marL="0" indent="0">
              <a:buNone/>
            </a:pPr>
            <a:r>
              <a:rPr lang="en-IN" sz="1600" dirty="0"/>
              <a:t>&lt;/html&gt;</a:t>
            </a:r>
          </a:p>
          <a:p>
            <a:pPr marL="0" indent="0">
              <a:buNone/>
            </a:pPr>
            <a:endParaRPr lang="en-IN" sz="1600" dirty="0"/>
          </a:p>
          <a:p>
            <a:pPr marL="0" indent="0">
              <a:buNone/>
            </a:pPr>
            <a:endParaRPr lang="en-IN" sz="1600" dirty="0"/>
          </a:p>
        </p:txBody>
      </p:sp>
      <p:pic>
        <p:nvPicPr>
          <p:cNvPr id="4" name="Picture 2" descr="Blended Learning School | Online Distance Education Courses &amp; Universities">
            <a:extLst>
              <a:ext uri="{FF2B5EF4-FFF2-40B4-BE49-F238E27FC236}">
                <a16:creationId xmlns:a16="http://schemas.microsoft.com/office/drawing/2014/main" id="{DFFDFD12-9470-42B5-9B64-725694AA63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228184" y="188640"/>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32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Canvas</a:t>
            </a:r>
          </a:p>
        </p:txBody>
      </p:sp>
      <p:sp>
        <p:nvSpPr>
          <p:cNvPr id="3" name="Content Placeholder 2"/>
          <p:cNvSpPr>
            <a:spLocks noGrp="1"/>
          </p:cNvSpPr>
          <p:nvPr>
            <p:ph sz="quarter" idx="1"/>
          </p:nvPr>
        </p:nvSpPr>
        <p:spPr/>
        <p:txBody>
          <a:bodyPr>
            <a:normAutofit fontScale="32500" lnSpcReduction="20000"/>
          </a:bodyPr>
          <a:lstStyle/>
          <a:p>
            <a:pPr algn="just"/>
            <a:r>
              <a:rPr lang="en-US" sz="5500" dirty="0"/>
              <a:t>The </a:t>
            </a:r>
            <a:r>
              <a:rPr lang="en-US" sz="5500" b="1" dirty="0"/>
              <a:t>HTML 5 &lt;canvas&gt; tag</a:t>
            </a:r>
            <a:r>
              <a:rPr lang="en-US" sz="5500" dirty="0"/>
              <a:t> is used to draw graphics using scripting language like JavaScript.</a:t>
            </a:r>
          </a:p>
          <a:p>
            <a:pPr algn="just"/>
            <a:r>
              <a:rPr lang="en-US" sz="5500" dirty="0"/>
              <a:t>The &lt;canvas&gt; element is only a container for graphics, you must need a scripting language to draw the graphics.</a:t>
            </a:r>
          </a:p>
          <a:p>
            <a:pPr algn="just"/>
            <a:r>
              <a:rPr lang="en-US" sz="5500" dirty="0"/>
              <a:t>There are several methods in canvas to draw paths, boxes, circles, text etc.</a:t>
            </a:r>
          </a:p>
          <a:p>
            <a:pPr marL="0" indent="0" algn="just">
              <a:buNone/>
            </a:pPr>
            <a:endParaRPr lang="en-US" sz="5500" dirty="0"/>
          </a:p>
          <a:p>
            <a:pPr marL="0" indent="0" algn="just">
              <a:buNone/>
            </a:pPr>
            <a:r>
              <a:rPr lang="en-US" sz="5500" dirty="0"/>
              <a:t>How to create a HTML canvas?</a:t>
            </a:r>
          </a:p>
          <a:p>
            <a:pPr algn="just"/>
            <a:r>
              <a:rPr lang="en-US" sz="5500" dirty="0"/>
              <a:t>A canvas is a rectangle like area on an HTML page. It is specified with canvas element. By default, the &lt;canvas&gt; element has no border and no content, it is like a container.</a:t>
            </a:r>
          </a:p>
          <a:p>
            <a:pPr marL="0" indent="0" algn="just">
              <a:buNone/>
            </a:pPr>
            <a:endParaRPr lang="en-US" sz="4900" b="1" dirty="0"/>
          </a:p>
          <a:p>
            <a:pPr marL="0" indent="0" algn="just">
              <a:buNone/>
            </a:pPr>
            <a:r>
              <a:rPr lang="en-US" sz="4900" b="1" dirty="0"/>
              <a:t>Syntax:-</a:t>
            </a:r>
          </a:p>
          <a:p>
            <a:pPr marL="0" indent="0" algn="just">
              <a:buNone/>
            </a:pPr>
            <a:r>
              <a:rPr lang="en-US" sz="4900" b="1" dirty="0"/>
              <a:t>&lt;canvas</a:t>
            </a:r>
            <a:r>
              <a:rPr lang="en-US" sz="4900" dirty="0"/>
              <a:t> id = "</a:t>
            </a:r>
            <a:r>
              <a:rPr lang="en-US" sz="4900" dirty="0" err="1"/>
              <a:t>mycanvas</a:t>
            </a:r>
            <a:r>
              <a:rPr lang="en-US" sz="4900" dirty="0"/>
              <a:t>" width ="200" height ="100"</a:t>
            </a:r>
            <a:r>
              <a:rPr lang="en-US" sz="4900" b="1" dirty="0"/>
              <a:t>&gt;</a:t>
            </a:r>
            <a:r>
              <a:rPr lang="en-US" sz="4900" dirty="0"/>
              <a:t> </a:t>
            </a:r>
            <a:r>
              <a:rPr lang="en-US" sz="4900" b="1" dirty="0"/>
              <a:t>&lt;/canvas&gt;</a:t>
            </a:r>
            <a:r>
              <a:rPr lang="en-US" sz="4900" dirty="0"/>
              <a:t>  </a:t>
            </a:r>
          </a:p>
          <a:p>
            <a:pPr marL="0" indent="0" algn="just">
              <a:buNone/>
            </a:pPr>
            <a:endParaRPr lang="en-US" sz="4900" dirty="0"/>
          </a:p>
          <a:p>
            <a:pPr marL="0" indent="0" algn="just">
              <a:buNone/>
            </a:pPr>
            <a:r>
              <a:rPr lang="en-US" sz="4900" b="1" dirty="0"/>
              <a:t>Note:</a:t>
            </a:r>
            <a:r>
              <a:rPr lang="en-US" sz="4900" dirty="0"/>
              <a:t> Always specify an id attribute (to be referred to in a script), and a width and height attribute to define the size of the canvas. To add a border, use the style attribute.</a:t>
            </a:r>
          </a:p>
          <a:p>
            <a:pPr algn="just"/>
            <a:endParaRPr lang="en-IN" dirty="0"/>
          </a:p>
        </p:txBody>
      </p:sp>
      <p:pic>
        <p:nvPicPr>
          <p:cNvPr id="4" name="Picture 2" descr="Blended Learning School | Online Distance Education Courses &amp; Universities">
            <a:extLst>
              <a:ext uri="{FF2B5EF4-FFF2-40B4-BE49-F238E27FC236}">
                <a16:creationId xmlns:a16="http://schemas.microsoft.com/office/drawing/2014/main" id="{415D87AF-0AE2-4C86-BE9E-D9C39BF576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57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4583-DCD7-42CA-9236-21CCA645D119}"/>
              </a:ext>
            </a:extLst>
          </p:cNvPr>
          <p:cNvSpPr>
            <a:spLocks noGrp="1"/>
          </p:cNvSpPr>
          <p:nvPr>
            <p:ph type="title"/>
          </p:nvPr>
        </p:nvSpPr>
        <p:spPr/>
        <p:txBody>
          <a:bodyPr/>
          <a:lstStyle/>
          <a:p>
            <a:r>
              <a:rPr lang="en-IN" dirty="0"/>
              <a:t>To create a Rectangle in Canvas</a:t>
            </a:r>
          </a:p>
        </p:txBody>
      </p:sp>
      <p:sp>
        <p:nvSpPr>
          <p:cNvPr id="5" name="Rectangle 4">
            <a:extLst>
              <a:ext uri="{FF2B5EF4-FFF2-40B4-BE49-F238E27FC236}">
                <a16:creationId xmlns:a16="http://schemas.microsoft.com/office/drawing/2014/main" id="{61649389-D06F-45ED-A8EA-F54A11309E22}"/>
              </a:ext>
            </a:extLst>
          </p:cNvPr>
          <p:cNvSpPr/>
          <p:nvPr/>
        </p:nvSpPr>
        <p:spPr>
          <a:xfrm>
            <a:off x="552188" y="1628800"/>
            <a:ext cx="8136904" cy="4524315"/>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&lt;html&gt;</a:t>
            </a:r>
          </a:p>
          <a:p>
            <a:r>
              <a:rPr lang="en-IN" sz="1600" dirty="0">
                <a:latin typeface="Times New Roman" panose="02020603050405020304" pitchFamily="18" charset="0"/>
                <a:cs typeface="Times New Roman" panose="02020603050405020304" pitchFamily="18" charset="0"/>
              </a:rPr>
              <a:t>    &lt;head&gt;</a:t>
            </a:r>
          </a:p>
          <a:p>
            <a:r>
              <a:rPr lang="en-IN" sz="1600" dirty="0">
                <a:latin typeface="Times New Roman" panose="02020603050405020304" pitchFamily="18" charset="0"/>
                <a:cs typeface="Times New Roman" panose="02020603050405020304" pitchFamily="18" charset="0"/>
              </a:rPr>
              <a:t>        &lt;title&gt;Canvas Tutorial&lt;/title&gt;</a:t>
            </a:r>
          </a:p>
          <a:p>
            <a:r>
              <a:rPr lang="en-IN" sz="1600" dirty="0">
                <a:latin typeface="Times New Roman" panose="02020603050405020304" pitchFamily="18" charset="0"/>
                <a:cs typeface="Times New Roman" panose="02020603050405020304" pitchFamily="18" charset="0"/>
              </a:rPr>
              <a:t>    &lt;/head&gt;</a:t>
            </a:r>
          </a:p>
          <a:p>
            <a:r>
              <a:rPr lang="en-IN" sz="1600" dirty="0">
                <a:latin typeface="Times New Roman" panose="02020603050405020304" pitchFamily="18" charset="0"/>
                <a:cs typeface="Times New Roman" panose="02020603050405020304" pitchFamily="18" charset="0"/>
              </a:rPr>
              <a:t>    &lt;body&gt;</a:t>
            </a:r>
          </a:p>
          <a:p>
            <a:r>
              <a:rPr lang="en-IN" sz="1600" dirty="0">
                <a:latin typeface="Times New Roman" panose="02020603050405020304" pitchFamily="18" charset="0"/>
                <a:cs typeface="Times New Roman" panose="02020603050405020304" pitchFamily="18" charset="0"/>
              </a:rPr>
              <a:t>        &lt;h1&gt;Canvas Tutorial&lt;/h1&gt;</a:t>
            </a:r>
          </a:p>
          <a:p>
            <a:r>
              <a:rPr lang="en-IN" sz="1600" dirty="0">
                <a:latin typeface="Times New Roman" panose="02020603050405020304" pitchFamily="18" charset="0"/>
                <a:cs typeface="Times New Roman" panose="02020603050405020304" pitchFamily="18" charset="0"/>
              </a:rPr>
              <a:t>        &lt;canvas id="</a:t>
            </a:r>
            <a:r>
              <a:rPr lang="en-IN" sz="1600" dirty="0" err="1">
                <a:latin typeface="Times New Roman" panose="02020603050405020304" pitchFamily="18" charset="0"/>
                <a:cs typeface="Times New Roman" panose="02020603050405020304" pitchFamily="18" charset="0"/>
              </a:rPr>
              <a:t>mycanvas</a:t>
            </a:r>
            <a:r>
              <a:rPr lang="en-IN" sz="1600" dirty="0">
                <a:latin typeface="Times New Roman" panose="02020603050405020304" pitchFamily="18" charset="0"/>
                <a:cs typeface="Times New Roman" panose="02020603050405020304" pitchFamily="18" charset="0"/>
              </a:rPr>
              <a:t>" height="400px" width="500px" style="border: 1px solid green;"&gt;&lt;/canvas&gt;</a:t>
            </a:r>
          </a:p>
          <a:p>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&lt;script&gt;</a:t>
            </a:r>
          </a:p>
          <a:p>
            <a:r>
              <a:rPr lang="en-IN" sz="1600" dirty="0">
                <a:latin typeface="Times New Roman" panose="02020603050405020304" pitchFamily="18" charset="0"/>
                <a:cs typeface="Times New Roman" panose="02020603050405020304" pitchFamily="18" charset="0"/>
              </a:rPr>
              <a:t>            var canvas=</a:t>
            </a:r>
            <a:r>
              <a:rPr lang="en-IN" sz="1600" dirty="0" err="1">
                <a:latin typeface="Times New Roman" panose="02020603050405020304" pitchFamily="18" charset="0"/>
                <a:cs typeface="Times New Roman" panose="02020603050405020304" pitchFamily="18" charset="0"/>
              </a:rPr>
              <a:t>document.getElementById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mycanvas</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var </a:t>
            </a:r>
            <a:r>
              <a:rPr lang="en-IN" sz="1600" dirty="0" err="1">
                <a:latin typeface="Times New Roman" panose="02020603050405020304" pitchFamily="18" charset="0"/>
                <a:cs typeface="Times New Roman" panose="02020603050405020304" pitchFamily="18" charset="0"/>
              </a:rPr>
              <a:t>ctx</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canvas.getContext</a:t>
            </a:r>
            <a:r>
              <a:rPr lang="en-IN" sz="1600" dirty="0">
                <a:latin typeface="Times New Roman" panose="02020603050405020304" pitchFamily="18" charset="0"/>
                <a:cs typeface="Times New Roman" panose="02020603050405020304" pitchFamily="18" charset="0"/>
              </a:rPr>
              <a:t>("2d");</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ctx.fillStyle</a:t>
            </a:r>
            <a:r>
              <a:rPr lang="en-IN" sz="1600" dirty="0">
                <a:latin typeface="Times New Roman" panose="02020603050405020304" pitchFamily="18" charset="0"/>
                <a:cs typeface="Times New Roman" panose="02020603050405020304" pitchFamily="18" charset="0"/>
              </a:rPr>
              <a:t>="green";</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ctx.fillRect</a:t>
            </a:r>
            <a:r>
              <a:rPr lang="en-IN" sz="1600" dirty="0">
                <a:latin typeface="Times New Roman" panose="02020603050405020304" pitchFamily="18" charset="0"/>
                <a:cs typeface="Times New Roman" panose="02020603050405020304" pitchFamily="18" charset="0"/>
              </a:rPr>
              <a:t>(80,120,500,500);</a:t>
            </a:r>
          </a:p>
          <a:p>
            <a:r>
              <a:rPr lang="en-IN" sz="1600" dirty="0">
                <a:latin typeface="Times New Roman" panose="02020603050405020304" pitchFamily="18" charset="0"/>
                <a:cs typeface="Times New Roman" panose="02020603050405020304" pitchFamily="18" charset="0"/>
              </a:rPr>
              <a:t>         &lt;/script&gt;</a:t>
            </a:r>
          </a:p>
          <a:p>
            <a:r>
              <a:rPr lang="en-IN" sz="1600" dirty="0">
                <a:latin typeface="Times New Roman" panose="02020603050405020304" pitchFamily="18" charset="0"/>
                <a:cs typeface="Times New Roman" panose="02020603050405020304" pitchFamily="18" charset="0"/>
              </a:rPr>
              <a:t>&lt;/body&gt;</a:t>
            </a:r>
          </a:p>
          <a:p>
            <a:r>
              <a:rPr lang="en-IN" sz="1600" dirty="0">
                <a:latin typeface="Times New Roman" panose="02020603050405020304" pitchFamily="18" charset="0"/>
                <a:cs typeface="Times New Roman" panose="02020603050405020304" pitchFamily="18" charset="0"/>
              </a:rPr>
              <a:t>&lt;/html&gt;</a:t>
            </a:r>
          </a:p>
          <a:p>
            <a:r>
              <a:rPr lang="en-IN" sz="1600" dirty="0">
                <a:latin typeface="Times New Roman" panose="02020603050405020304" pitchFamily="18" charset="0"/>
                <a:cs typeface="Times New Roman" panose="02020603050405020304" pitchFamily="18" charset="0"/>
              </a:rPr>
              <a:t>   </a:t>
            </a:r>
            <a:endParaRPr lang="en-IN" sz="16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91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61E4E5-EEA1-4A43-BC89-88AFBB13157F}"/>
              </a:ext>
            </a:extLst>
          </p:cNvPr>
          <p:cNvPicPr>
            <a:picLocks noChangeAspect="1"/>
          </p:cNvPicPr>
          <p:nvPr/>
        </p:nvPicPr>
        <p:blipFill>
          <a:blip r:embed="rId2"/>
          <a:stretch>
            <a:fillRect/>
          </a:stretch>
        </p:blipFill>
        <p:spPr>
          <a:xfrm>
            <a:off x="971601" y="917992"/>
            <a:ext cx="7056784" cy="5247312"/>
          </a:xfrm>
          <a:prstGeom prst="rect">
            <a:avLst/>
          </a:prstGeom>
        </p:spPr>
      </p:pic>
    </p:spTree>
    <p:extLst>
      <p:ext uri="{BB962C8B-B14F-4D97-AF65-F5344CB8AC3E}">
        <p14:creationId xmlns:p14="http://schemas.microsoft.com/office/powerpoint/2010/main" val="104266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 Draw a line in Canvas</a:t>
            </a:r>
          </a:p>
        </p:txBody>
      </p:sp>
      <p:sp>
        <p:nvSpPr>
          <p:cNvPr id="3" name="Content Placeholder 2"/>
          <p:cNvSpPr>
            <a:spLocks noGrp="1"/>
          </p:cNvSpPr>
          <p:nvPr>
            <p:ph sz="quarter" idx="1"/>
          </p:nvPr>
        </p:nvSpPr>
        <p:spPr>
          <a:xfrm>
            <a:off x="467544" y="1340768"/>
            <a:ext cx="8229600" cy="576064"/>
          </a:xfrm>
        </p:spPr>
        <p:txBody>
          <a:bodyPr>
            <a:normAutofit fontScale="92500"/>
          </a:bodyPr>
          <a:lstStyle/>
          <a:p>
            <a:r>
              <a:rPr lang="en-US" sz="2000" dirty="0"/>
              <a:t>After creating the rectangular canvas area, you must add a JavaScript to do the drawing.</a:t>
            </a:r>
          </a:p>
          <a:p>
            <a:endParaRPr lang="en-IN" sz="2000" dirty="0"/>
          </a:p>
        </p:txBody>
      </p:sp>
      <p:sp>
        <p:nvSpPr>
          <p:cNvPr id="4" name="Rectangle 3"/>
          <p:cNvSpPr/>
          <p:nvPr/>
        </p:nvSpPr>
        <p:spPr>
          <a:xfrm>
            <a:off x="262270" y="2060848"/>
            <a:ext cx="4572000" cy="452431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sz="1600" dirty="0"/>
              <a:t>&lt;html&gt;</a:t>
            </a:r>
          </a:p>
          <a:p>
            <a:r>
              <a:rPr lang="en-IN" sz="1600" dirty="0"/>
              <a:t>&lt;body&gt;</a:t>
            </a:r>
          </a:p>
          <a:p>
            <a:endParaRPr lang="en-IN" sz="1600" dirty="0"/>
          </a:p>
          <a:p>
            <a:r>
              <a:rPr lang="en-IN" sz="1600" dirty="0"/>
              <a:t>&lt;canvas id="</a:t>
            </a:r>
            <a:r>
              <a:rPr lang="en-IN" sz="1600" dirty="0" err="1"/>
              <a:t>myCanvas</a:t>
            </a:r>
            <a:r>
              <a:rPr lang="en-IN" sz="1600" dirty="0"/>
              <a:t>" width="200" height="100" style="border:1px solid #d3d3d3;"&gt;</a:t>
            </a:r>
          </a:p>
          <a:p>
            <a:r>
              <a:rPr lang="en-IN" sz="1600" dirty="0"/>
              <a:t>Your browser does not support the HTML canvas tag.&lt;/canvas&gt;</a:t>
            </a:r>
          </a:p>
          <a:p>
            <a:endParaRPr lang="en-IN" sz="1600" dirty="0"/>
          </a:p>
          <a:p>
            <a:r>
              <a:rPr lang="en-IN" sz="1600" dirty="0"/>
              <a:t>&lt;script&gt;</a:t>
            </a:r>
          </a:p>
          <a:p>
            <a:r>
              <a:rPr lang="en-IN" sz="1600" dirty="0" err="1"/>
              <a:t>var</a:t>
            </a:r>
            <a:r>
              <a:rPr lang="en-IN" sz="1600" dirty="0"/>
              <a:t> c = </a:t>
            </a:r>
            <a:r>
              <a:rPr lang="en-IN" sz="1600" dirty="0" err="1"/>
              <a:t>document.getElementById</a:t>
            </a:r>
            <a:r>
              <a:rPr lang="en-IN" sz="1600" dirty="0"/>
              <a:t>("</a:t>
            </a:r>
            <a:r>
              <a:rPr lang="en-IN" sz="1600" dirty="0" err="1"/>
              <a:t>myCanvas</a:t>
            </a:r>
            <a:r>
              <a:rPr lang="en-IN" sz="1600" dirty="0"/>
              <a:t>");</a:t>
            </a:r>
          </a:p>
          <a:p>
            <a:r>
              <a:rPr lang="en-IN" sz="1600" dirty="0" err="1"/>
              <a:t>var</a:t>
            </a:r>
            <a:r>
              <a:rPr lang="en-IN" sz="1600" dirty="0"/>
              <a:t> </a:t>
            </a:r>
            <a:r>
              <a:rPr lang="en-IN" sz="1600" dirty="0" err="1"/>
              <a:t>ctx</a:t>
            </a:r>
            <a:r>
              <a:rPr lang="en-IN" sz="1600" dirty="0"/>
              <a:t> = </a:t>
            </a:r>
            <a:r>
              <a:rPr lang="en-IN" sz="1600" dirty="0" err="1"/>
              <a:t>c.getContext</a:t>
            </a:r>
            <a:r>
              <a:rPr lang="en-IN" sz="1600" dirty="0"/>
              <a:t>("2d");</a:t>
            </a:r>
          </a:p>
          <a:p>
            <a:r>
              <a:rPr lang="en-IN" sz="1600" dirty="0" err="1"/>
              <a:t>ctx.moveTo</a:t>
            </a:r>
            <a:r>
              <a:rPr lang="en-IN" sz="1600" dirty="0"/>
              <a:t>(0,0);</a:t>
            </a:r>
          </a:p>
          <a:p>
            <a:r>
              <a:rPr lang="en-IN" sz="1600" dirty="0" err="1"/>
              <a:t>ctx.lineTo</a:t>
            </a:r>
            <a:r>
              <a:rPr lang="en-IN" sz="1600" dirty="0"/>
              <a:t>(200,100);</a:t>
            </a:r>
          </a:p>
          <a:p>
            <a:r>
              <a:rPr lang="en-IN" sz="1600" dirty="0" err="1"/>
              <a:t>ctx.stroke</a:t>
            </a:r>
            <a:r>
              <a:rPr lang="en-IN" sz="1600" dirty="0"/>
              <a:t>();</a:t>
            </a:r>
          </a:p>
          <a:p>
            <a:r>
              <a:rPr lang="en-IN" sz="1600" dirty="0"/>
              <a:t>&lt;/script&gt;</a:t>
            </a:r>
          </a:p>
          <a:p>
            <a:endParaRPr lang="en-IN" sz="1600" dirty="0"/>
          </a:p>
          <a:p>
            <a:r>
              <a:rPr lang="en-IN" sz="1600" dirty="0"/>
              <a:t>&lt;/body&gt;</a:t>
            </a:r>
          </a:p>
          <a:p>
            <a:r>
              <a:rPr lang="en-IN" sz="1600" dirty="0"/>
              <a:t>&lt;/html&gt;</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468" t="33611" r="35313" b="52778"/>
          <a:stretch/>
        </p:blipFill>
        <p:spPr bwMode="auto">
          <a:xfrm>
            <a:off x="5508104" y="2708920"/>
            <a:ext cx="2736304" cy="2492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Rectangle 4"/>
          <p:cNvSpPr/>
          <p:nvPr/>
        </p:nvSpPr>
        <p:spPr>
          <a:xfrm>
            <a:off x="5652120" y="5445224"/>
            <a:ext cx="24482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pic>
        <p:nvPicPr>
          <p:cNvPr id="7" name="Picture 2" descr="Blended Learning School | Online Distance Education Courses &amp; Universities">
            <a:extLst>
              <a:ext uri="{FF2B5EF4-FFF2-40B4-BE49-F238E27FC236}">
                <a16:creationId xmlns:a16="http://schemas.microsoft.com/office/drawing/2014/main" id="{B3C00277-1B35-47B3-8ABB-DD3A575C18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60" t="20852" r="4241" b="22449"/>
          <a:stretch/>
        </p:blipFill>
        <p:spPr bwMode="auto">
          <a:xfrm>
            <a:off x="6436060" y="97564"/>
            <a:ext cx="2520280"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830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650</TotalTime>
  <Words>2029</Words>
  <Application>Microsoft Office PowerPoint</Application>
  <PresentationFormat>On-screen Show (4:3)</PresentationFormat>
  <Paragraphs>473</Paragraphs>
  <Slides>50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Arial</vt:lpstr>
      <vt:lpstr>Consolas</vt:lpstr>
      <vt:lpstr>Franklin Gothic Book</vt:lpstr>
      <vt:lpstr>inter-bold</vt:lpstr>
      <vt:lpstr>inter-regular</vt:lpstr>
      <vt:lpstr>Perpetua</vt:lpstr>
      <vt:lpstr>Söhne Mono</vt:lpstr>
      <vt:lpstr>Times New Roman</vt:lpstr>
      <vt:lpstr>Verdana</vt:lpstr>
      <vt:lpstr>Wingdings</vt:lpstr>
      <vt:lpstr>Wingdings 2</vt:lpstr>
      <vt:lpstr>Equity</vt:lpstr>
      <vt:lpstr>HTML 5</vt:lpstr>
      <vt:lpstr>HTML 5</vt:lpstr>
      <vt:lpstr>PowerPoint Presentation</vt:lpstr>
      <vt:lpstr>New Elements in HTML 5</vt:lpstr>
      <vt:lpstr>PowerPoint Presentation</vt:lpstr>
      <vt:lpstr>Canvas</vt:lpstr>
      <vt:lpstr>To create a Rectangle in Canvas</vt:lpstr>
      <vt:lpstr>PowerPoint Presentation</vt:lpstr>
      <vt:lpstr>To Draw a line in Canvas</vt:lpstr>
      <vt:lpstr>To draw a circle using canvas</vt:lpstr>
      <vt:lpstr>PowerPoint Presentation</vt:lpstr>
      <vt:lpstr>PowerPoint Presentation</vt:lpstr>
      <vt:lpstr>SVG</vt:lpstr>
      <vt:lpstr>SVG Rectangle</vt:lpstr>
      <vt:lpstr>SVG Ellipse</vt:lpstr>
      <vt:lpstr>SVG Polygon</vt:lpstr>
      <vt:lpstr>PowerPoint Presentation</vt:lpstr>
      <vt:lpstr>PowerPoint Presentation</vt:lpstr>
      <vt:lpstr>PowerPoint Presentation</vt:lpstr>
      <vt:lpstr>Drag/Drop</vt:lpstr>
      <vt:lpstr>Drag &amp; Drop Events</vt:lpstr>
      <vt:lpstr>Procedure </vt:lpstr>
      <vt:lpstr>PowerPoint Presentation</vt:lpstr>
      <vt:lpstr>Geolocation</vt:lpstr>
      <vt:lpstr>PowerPoint Presentation</vt:lpstr>
      <vt:lpstr>PowerPoint Presentation</vt:lpstr>
      <vt:lpstr>Video</vt:lpstr>
      <vt:lpstr>PowerPoint Presentation</vt:lpstr>
      <vt:lpstr>Audio</vt:lpstr>
      <vt:lpstr>PowerPoint Presentation</vt:lpstr>
      <vt:lpstr>Input Types</vt:lpstr>
      <vt:lpstr>PowerPoint Presentation</vt:lpstr>
      <vt:lpstr>Form Elements</vt:lpstr>
      <vt:lpstr>Form Attributes</vt:lpstr>
      <vt:lpstr>PowerPoint Presentation</vt:lpstr>
      <vt:lpstr>PowerPoint Presentation</vt:lpstr>
      <vt:lpstr>PowerPoint Presentation</vt:lpstr>
      <vt:lpstr>PowerPoint Presentation</vt:lpstr>
      <vt:lpstr>Semantic Elements</vt:lpstr>
      <vt:lpstr>Web Storage</vt:lpstr>
      <vt:lpstr>Web Storage Objects</vt:lpstr>
      <vt:lpstr>Types of Web Storage</vt:lpstr>
      <vt:lpstr>PowerPoint Presentation</vt:lpstr>
      <vt:lpstr>PowerPoint Presentation</vt:lpstr>
      <vt:lpstr>Remove Web Storage</vt:lpstr>
      <vt:lpstr>App Cache</vt:lpstr>
      <vt:lpstr>PowerPoint Presentation</vt:lpstr>
      <vt:lpstr>Web Worker</vt:lpstr>
      <vt:lpstr>SSE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HP</dc:creator>
  <cp:lastModifiedBy>simrankaur08032000@gmail.com</cp:lastModifiedBy>
  <cp:revision>42</cp:revision>
  <dcterms:created xsi:type="dcterms:W3CDTF">2023-07-25T05:01:36Z</dcterms:created>
  <dcterms:modified xsi:type="dcterms:W3CDTF">2023-09-05T16:00:48Z</dcterms:modified>
</cp:coreProperties>
</file>