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306" r:id="rId4"/>
    <p:sldId id="305" r:id="rId5"/>
    <p:sldId id="280" r:id="rId6"/>
    <p:sldId id="257" r:id="rId7"/>
    <p:sldId id="258" r:id="rId8"/>
    <p:sldId id="259" r:id="rId9"/>
    <p:sldId id="260" r:id="rId10"/>
    <p:sldId id="261" r:id="rId11"/>
    <p:sldId id="262" r:id="rId12"/>
    <p:sldId id="263" r:id="rId13"/>
    <p:sldId id="307" r:id="rId14"/>
    <p:sldId id="281" r:id="rId15"/>
    <p:sldId id="308" r:id="rId16"/>
    <p:sldId id="289" r:id="rId17"/>
    <p:sldId id="264" r:id="rId18"/>
    <p:sldId id="265" r:id="rId19"/>
    <p:sldId id="266" r:id="rId20"/>
    <p:sldId id="283" r:id="rId21"/>
    <p:sldId id="284" r:id="rId22"/>
    <p:sldId id="267" r:id="rId23"/>
    <p:sldId id="268" r:id="rId24"/>
    <p:sldId id="277" r:id="rId25"/>
    <p:sldId id="278" r:id="rId26"/>
    <p:sldId id="279" r:id="rId27"/>
    <p:sldId id="286" r:id="rId28"/>
    <p:sldId id="287" r:id="rId29"/>
    <p:sldId id="288" r:id="rId30"/>
    <p:sldId id="290" r:id="rId31"/>
    <p:sldId id="291" r:id="rId32"/>
    <p:sldId id="292" r:id="rId33"/>
    <p:sldId id="293" r:id="rId34"/>
    <p:sldId id="294" r:id="rId35"/>
    <p:sldId id="295" r:id="rId36"/>
    <p:sldId id="296" r:id="rId37"/>
    <p:sldId id="297" r:id="rId38"/>
    <p:sldId id="298" r:id="rId39"/>
    <p:sldId id="299" r:id="rId40"/>
    <p:sldId id="309" r:id="rId41"/>
    <p:sldId id="300" r:id="rId42"/>
    <p:sldId id="301" r:id="rId43"/>
    <p:sldId id="302"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4D8C3E-E299-42E0-97A0-A12148641591}"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236081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D8C3E-E299-42E0-97A0-A12148641591}"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279740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D8C3E-E299-42E0-97A0-A12148641591}"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426048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D8C3E-E299-42E0-97A0-A12148641591}"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232662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D8C3E-E299-42E0-97A0-A12148641591}"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42099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4D8C3E-E299-42E0-97A0-A12148641591}"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20448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4D8C3E-E299-42E0-97A0-A12148641591}"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164465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4D8C3E-E299-42E0-97A0-A12148641591}"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64325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D8C3E-E299-42E0-97A0-A12148641591}"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4006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D8C3E-E299-42E0-97A0-A12148641591}"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426282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D8C3E-E299-42E0-97A0-A12148641591}"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1728-CB82-4157-A041-B23452B03248}" type="slidenum">
              <a:rPr lang="en-US" smtClean="0"/>
              <a:t>‹#›</a:t>
            </a:fld>
            <a:endParaRPr lang="en-US"/>
          </a:p>
        </p:txBody>
      </p:sp>
    </p:spTree>
    <p:extLst>
      <p:ext uri="{BB962C8B-B14F-4D97-AF65-F5344CB8AC3E}">
        <p14:creationId xmlns:p14="http://schemas.microsoft.com/office/powerpoint/2010/main" val="279975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D8C3E-E299-42E0-97A0-A12148641591}" type="datetimeFigureOut">
              <a:rPr lang="en-US" smtClean="0"/>
              <a:t>9/6/2023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1728-CB82-4157-A041-B23452B03248}" type="slidenum">
              <a:rPr lang="en-US" smtClean="0"/>
              <a:t>‹#›</a:t>
            </a:fld>
            <a:endParaRPr lang="en-US"/>
          </a:p>
        </p:txBody>
      </p:sp>
    </p:spTree>
    <p:extLst>
      <p:ext uri="{BB962C8B-B14F-4D97-AF65-F5344CB8AC3E}">
        <p14:creationId xmlns:p14="http://schemas.microsoft.com/office/powerpoint/2010/main" val="10794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735" y="984340"/>
            <a:ext cx="9144000" cy="2387600"/>
          </a:xfrm>
        </p:spPr>
        <p:txBody>
          <a:bodyPr>
            <a:normAutofit/>
          </a:bodyPr>
          <a:lstStyle/>
          <a:p>
            <a:r>
              <a:rPr lang="en-US" sz="11500" b="1" dirty="0"/>
              <a:t>ARRAYS</a:t>
            </a:r>
          </a:p>
        </p:txBody>
      </p:sp>
    </p:spTree>
    <p:extLst>
      <p:ext uri="{BB962C8B-B14F-4D97-AF65-F5344CB8AC3E}">
        <p14:creationId xmlns:p14="http://schemas.microsoft.com/office/powerpoint/2010/main" val="243324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537" y="175521"/>
            <a:ext cx="11485651" cy="6380553"/>
          </a:xfrm>
          <a:prstGeom prst="rect">
            <a:avLst/>
          </a:prstGeom>
        </p:spPr>
      </p:pic>
    </p:spTree>
    <p:extLst>
      <p:ext uri="{BB962C8B-B14F-4D97-AF65-F5344CB8AC3E}">
        <p14:creationId xmlns:p14="http://schemas.microsoft.com/office/powerpoint/2010/main" val="19777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9831" y="163067"/>
            <a:ext cx="11639128" cy="4400307"/>
          </a:xfrm>
          <a:prstGeom prst="rect">
            <a:avLst/>
          </a:prstGeom>
        </p:spPr>
      </p:pic>
    </p:spTree>
    <p:extLst>
      <p:ext uri="{BB962C8B-B14F-4D97-AF65-F5344CB8AC3E}">
        <p14:creationId xmlns:p14="http://schemas.microsoft.com/office/powerpoint/2010/main" val="96753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9215" y="4419389"/>
            <a:ext cx="10668808" cy="2438611"/>
          </a:xfrm>
          <a:prstGeom prst="rect">
            <a:avLst/>
          </a:prstGeom>
        </p:spPr>
      </p:pic>
      <p:pic>
        <p:nvPicPr>
          <p:cNvPr id="5" name="Picture 4"/>
          <p:cNvPicPr>
            <a:picLocks noChangeAspect="1"/>
          </p:cNvPicPr>
          <p:nvPr/>
        </p:nvPicPr>
        <p:blipFill>
          <a:blip r:embed="rId3"/>
          <a:stretch>
            <a:fillRect/>
          </a:stretch>
        </p:blipFill>
        <p:spPr>
          <a:xfrm>
            <a:off x="118677" y="-1"/>
            <a:ext cx="11932425" cy="4419390"/>
          </a:xfrm>
          <a:prstGeom prst="rect">
            <a:avLst/>
          </a:prstGeom>
        </p:spPr>
      </p:pic>
    </p:spTree>
    <p:extLst>
      <p:ext uri="{BB962C8B-B14F-4D97-AF65-F5344CB8AC3E}">
        <p14:creationId xmlns:p14="http://schemas.microsoft.com/office/powerpoint/2010/main" val="229777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0981" y="961725"/>
            <a:ext cx="7585328" cy="2674553"/>
          </a:xfrm>
          <a:prstGeom prst="rect">
            <a:avLst/>
          </a:prstGeom>
        </p:spPr>
      </p:pic>
      <p:pic>
        <p:nvPicPr>
          <p:cNvPr id="4" name="Picture 3"/>
          <p:cNvPicPr>
            <a:picLocks noChangeAspect="1"/>
          </p:cNvPicPr>
          <p:nvPr/>
        </p:nvPicPr>
        <p:blipFill>
          <a:blip r:embed="rId3"/>
          <a:stretch>
            <a:fillRect/>
          </a:stretch>
        </p:blipFill>
        <p:spPr>
          <a:xfrm>
            <a:off x="2688731" y="4004216"/>
            <a:ext cx="6619171" cy="2767520"/>
          </a:xfrm>
          <a:prstGeom prst="rect">
            <a:avLst/>
          </a:prstGeom>
        </p:spPr>
      </p:pic>
      <p:sp>
        <p:nvSpPr>
          <p:cNvPr id="5" name="TextBox 4"/>
          <p:cNvSpPr txBox="1"/>
          <p:nvPr/>
        </p:nvSpPr>
        <p:spPr>
          <a:xfrm>
            <a:off x="3994031" y="163901"/>
            <a:ext cx="4528868" cy="646331"/>
          </a:xfrm>
          <a:prstGeom prst="rect">
            <a:avLst/>
          </a:prstGeom>
          <a:noFill/>
        </p:spPr>
        <p:txBody>
          <a:bodyPr wrap="square" rtlCol="0">
            <a:spAutoFit/>
          </a:bodyPr>
          <a:lstStyle/>
          <a:p>
            <a:r>
              <a:rPr lang="en-US" sz="3600" b="1" dirty="0"/>
              <a:t>Associative Array</a:t>
            </a:r>
          </a:p>
        </p:txBody>
      </p:sp>
    </p:spTree>
    <p:extLst>
      <p:ext uri="{BB962C8B-B14F-4D97-AF65-F5344CB8AC3E}">
        <p14:creationId xmlns:p14="http://schemas.microsoft.com/office/powerpoint/2010/main" val="307504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C61EE-5FFD-4343-A667-066136891CAF}"/>
              </a:ext>
            </a:extLst>
          </p:cNvPr>
          <p:cNvSpPr>
            <a:spLocks noGrp="1"/>
          </p:cNvSpPr>
          <p:nvPr>
            <p:ph idx="1"/>
          </p:nvPr>
        </p:nvSpPr>
        <p:spPr>
          <a:xfrm>
            <a:off x="838200" y="271383"/>
            <a:ext cx="10515600" cy="5905580"/>
          </a:xfrm>
        </p:spPr>
        <p:txBody>
          <a:bodyPr>
            <a:normAutofit fontScale="85000" lnSpcReduction="20000"/>
          </a:bodyPr>
          <a:lstStyle/>
          <a:p>
            <a:r>
              <a:rPr lang="en-US" b="0" i="0" dirty="0">
                <a:effectLst/>
              </a:rPr>
              <a:t>Strings containing valid decimal </a:t>
            </a:r>
            <a:r>
              <a:rPr lang="en-US" b="0" i="0" dirty="0" err="1">
                <a:effectLst/>
              </a:rPr>
              <a:t>ints</a:t>
            </a:r>
            <a:r>
              <a:rPr lang="en-US" b="0" i="0" dirty="0">
                <a:effectLst/>
              </a:rPr>
              <a:t>, unless the number is preceded by a + sign, will be cast to the int type. E.g. the key "8" will actually be stored under 8. On the other hand "08" will not be cast, as it isn't a valid decimal integer.</a:t>
            </a:r>
          </a:p>
          <a:p>
            <a:r>
              <a:rPr lang="en-US" b="0" i="0" dirty="0">
                <a:effectLst/>
              </a:rPr>
              <a:t>Floats are also cast to </a:t>
            </a:r>
            <a:r>
              <a:rPr lang="en-US" b="0" i="0" dirty="0" err="1">
                <a:effectLst/>
              </a:rPr>
              <a:t>ints</a:t>
            </a:r>
            <a:r>
              <a:rPr lang="en-US" b="0" i="0" dirty="0">
                <a:effectLst/>
              </a:rPr>
              <a:t>, which means that the fractional part will be truncated. E.g. the key 8.7 will actually be stored under 8.</a:t>
            </a:r>
          </a:p>
          <a:p>
            <a:r>
              <a:rPr lang="en-US" b="0" i="0" dirty="0">
                <a:effectLst/>
              </a:rPr>
              <a:t>Bools are cast to </a:t>
            </a:r>
            <a:r>
              <a:rPr lang="en-US" b="0" i="0" dirty="0" err="1">
                <a:effectLst/>
              </a:rPr>
              <a:t>ints</a:t>
            </a:r>
            <a:r>
              <a:rPr lang="en-US" b="0" i="0" dirty="0">
                <a:effectLst/>
              </a:rPr>
              <a:t>, too, i.e. the key true will actually be stored under 1 and the key false under 0.</a:t>
            </a:r>
          </a:p>
          <a:p>
            <a:r>
              <a:rPr lang="en-US" b="0" i="0" dirty="0">
                <a:effectLst/>
              </a:rPr>
              <a:t>Null will be cast to the empty string, i.e. the key null will actually be stored under "".</a:t>
            </a:r>
          </a:p>
          <a:p>
            <a:r>
              <a:rPr lang="en-US" b="0" i="0" dirty="0">
                <a:effectLst/>
              </a:rPr>
              <a:t>Arrays and objects can not be used as keys. Doing so will result in a warning: Illegal offset type.</a:t>
            </a:r>
          </a:p>
          <a:p>
            <a:r>
              <a:rPr lang="en-US" b="0" i="0" dirty="0">
                <a:solidFill>
                  <a:srgbClr val="0000BB"/>
                </a:solidFill>
                <a:effectLst/>
                <a:latin typeface="Fira Mono" panose="020B0509050000020004" pitchFamily="49" charset="0"/>
              </a:rPr>
              <a:t>&lt;?php</a:t>
            </a:r>
            <a:br>
              <a:rPr lang="en-US" b="0" i="0" dirty="0">
                <a:solidFill>
                  <a:srgbClr val="0000BB"/>
                </a:solidFill>
                <a:effectLst/>
                <a:latin typeface="Fira Mono" panose="020B0509050000020004" pitchFamily="49" charset="0"/>
              </a:rPr>
            </a:br>
            <a:r>
              <a:rPr lang="en-US" b="0" i="0" dirty="0">
                <a:solidFill>
                  <a:srgbClr val="0000BB"/>
                </a:solidFill>
                <a:effectLst/>
                <a:latin typeface="Fira Mono" panose="020B0509050000020004" pitchFamily="49" charset="0"/>
              </a:rPr>
              <a:t>$array </a:t>
            </a:r>
            <a:r>
              <a:rPr lang="en-US" b="0" i="0" dirty="0">
                <a:solidFill>
                  <a:srgbClr val="007700"/>
                </a:solidFill>
                <a:effectLst/>
                <a:latin typeface="Fira Mono" panose="020B0509050000020004" pitchFamily="49" charset="0"/>
              </a:rPr>
              <a:t>= array(</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1 </a:t>
            </a:r>
            <a:r>
              <a:rPr lang="en-US" b="0" i="0" dirty="0">
                <a:solidFill>
                  <a:srgbClr val="007700"/>
                </a:solidFill>
                <a:effectLst/>
                <a:latin typeface="Fira Mono" panose="020B0509050000020004" pitchFamily="49" charset="0"/>
              </a:rPr>
              <a:t>=&gt; </a:t>
            </a:r>
            <a:r>
              <a:rPr lang="en-US" b="0" i="0" dirty="0">
                <a:solidFill>
                  <a:srgbClr val="DD0000"/>
                </a:solidFill>
                <a:effectLst/>
                <a:latin typeface="Fira Mono" panose="020B0509050000020004" pitchFamily="49" charset="0"/>
              </a:rPr>
              <a:t>"a"</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DD0000"/>
                </a:solidFill>
                <a:effectLst/>
                <a:latin typeface="Fira Mono" panose="020B0509050000020004" pitchFamily="49" charset="0"/>
              </a:rPr>
              <a:t>"1" </a:t>
            </a:r>
            <a:r>
              <a:rPr lang="en-US" b="0" i="0" dirty="0">
                <a:solidFill>
                  <a:srgbClr val="007700"/>
                </a:solidFill>
                <a:effectLst/>
                <a:latin typeface="Fira Mono" panose="020B0509050000020004" pitchFamily="49" charset="0"/>
              </a:rPr>
              <a:t>=&gt; </a:t>
            </a:r>
            <a:r>
              <a:rPr lang="en-US" b="0" i="0" dirty="0">
                <a:solidFill>
                  <a:srgbClr val="DD0000"/>
                </a:solidFill>
                <a:effectLst/>
                <a:latin typeface="Fira Mono" panose="020B0509050000020004" pitchFamily="49" charset="0"/>
              </a:rPr>
              <a:t>"b"</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1.5 </a:t>
            </a:r>
            <a:r>
              <a:rPr lang="en-US" b="0" i="0" dirty="0">
                <a:solidFill>
                  <a:srgbClr val="007700"/>
                </a:solidFill>
                <a:effectLst/>
                <a:latin typeface="Fira Mono" panose="020B0509050000020004" pitchFamily="49" charset="0"/>
              </a:rPr>
              <a:t>=&gt; </a:t>
            </a:r>
            <a:r>
              <a:rPr lang="en-US" b="0" i="0" dirty="0">
                <a:solidFill>
                  <a:srgbClr val="DD0000"/>
                </a:solidFill>
                <a:effectLst/>
                <a:latin typeface="Fira Mono" panose="020B0509050000020004" pitchFamily="49" charset="0"/>
              </a:rPr>
              <a:t>"c"</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true </a:t>
            </a:r>
            <a:r>
              <a:rPr lang="en-US" b="0" i="0" dirty="0">
                <a:solidFill>
                  <a:srgbClr val="007700"/>
                </a:solidFill>
                <a:effectLst/>
                <a:latin typeface="Fira Mono" panose="020B0509050000020004" pitchFamily="49" charset="0"/>
              </a:rPr>
              <a:t>=&gt; </a:t>
            </a:r>
            <a:r>
              <a:rPr lang="en-US" b="0" i="0" dirty="0">
                <a:solidFill>
                  <a:srgbClr val="DD0000"/>
                </a:solidFill>
                <a:effectLst/>
                <a:latin typeface="Fira Mono" panose="020B0509050000020004" pitchFamily="49" charset="0"/>
              </a:rPr>
              <a:t>"d"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err="1">
                <a:solidFill>
                  <a:srgbClr val="0000BB"/>
                </a:solidFill>
                <a:effectLst/>
                <a:latin typeface="Fira Mono" panose="020B0509050000020004" pitchFamily="49" charset="0"/>
              </a:rPr>
              <a:t>var_dump</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$array</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en-IN" dirty="0"/>
          </a:p>
        </p:txBody>
      </p:sp>
      <p:sp>
        <p:nvSpPr>
          <p:cNvPr id="6" name="TextBox 5">
            <a:extLst>
              <a:ext uri="{FF2B5EF4-FFF2-40B4-BE49-F238E27FC236}">
                <a16:creationId xmlns:a16="http://schemas.microsoft.com/office/drawing/2014/main" id="{9F990ACD-B00E-49FE-90B7-EFB3E27DCB22}"/>
              </a:ext>
            </a:extLst>
          </p:cNvPr>
          <p:cNvSpPr txBox="1"/>
          <p:nvPr/>
        </p:nvSpPr>
        <p:spPr>
          <a:xfrm>
            <a:off x="4709628" y="3796467"/>
            <a:ext cx="2251009" cy="2585323"/>
          </a:xfrm>
          <a:prstGeom prst="rect">
            <a:avLst/>
          </a:prstGeom>
          <a:noFill/>
        </p:spPr>
        <p:txBody>
          <a:bodyPr wrap="square">
            <a:spAutoFit/>
          </a:bodyPr>
          <a:lstStyle/>
          <a:p>
            <a:r>
              <a:rPr lang="en-IN" dirty="0"/>
              <a:t>&lt;?php</a:t>
            </a:r>
          </a:p>
          <a:p>
            <a:r>
              <a:rPr lang="en-IN" dirty="0"/>
              <a:t>$array = array(</a:t>
            </a:r>
          </a:p>
          <a:p>
            <a:r>
              <a:rPr lang="en-IN" dirty="0"/>
              <a:t>    12    =&gt; "a",</a:t>
            </a:r>
          </a:p>
          <a:p>
            <a:r>
              <a:rPr lang="en-IN" dirty="0"/>
              <a:t>    "</a:t>
            </a:r>
            <a:r>
              <a:rPr lang="en-IN" dirty="0" err="1"/>
              <a:t>hai</a:t>
            </a:r>
            <a:r>
              <a:rPr lang="en-IN" dirty="0"/>
              <a:t>"  =&gt; "b",</a:t>
            </a:r>
          </a:p>
          <a:p>
            <a:r>
              <a:rPr lang="en-IN" dirty="0"/>
              <a:t>    2.5  =&gt; "c",</a:t>
            </a:r>
          </a:p>
          <a:p>
            <a:r>
              <a:rPr lang="en-IN" dirty="0"/>
              <a:t>    true =&gt; "d",</a:t>
            </a:r>
          </a:p>
          <a:p>
            <a:r>
              <a:rPr lang="en-IN" dirty="0"/>
              <a:t>);</a:t>
            </a:r>
          </a:p>
          <a:p>
            <a:r>
              <a:rPr lang="en-IN" dirty="0" err="1"/>
              <a:t>var_dump</a:t>
            </a:r>
            <a:r>
              <a:rPr lang="en-IN" dirty="0"/>
              <a:t>($array);</a:t>
            </a:r>
          </a:p>
          <a:p>
            <a:r>
              <a:rPr lang="en-IN" dirty="0"/>
              <a:t>?&gt;</a:t>
            </a:r>
          </a:p>
        </p:txBody>
      </p:sp>
      <p:sp>
        <p:nvSpPr>
          <p:cNvPr id="8" name="TextBox 7">
            <a:extLst>
              <a:ext uri="{FF2B5EF4-FFF2-40B4-BE49-F238E27FC236}">
                <a16:creationId xmlns:a16="http://schemas.microsoft.com/office/drawing/2014/main" id="{F51142D8-61B0-4E23-9B7C-132881048A9E}"/>
              </a:ext>
            </a:extLst>
          </p:cNvPr>
          <p:cNvSpPr txBox="1"/>
          <p:nvPr/>
        </p:nvSpPr>
        <p:spPr>
          <a:xfrm>
            <a:off x="7172909" y="3591640"/>
            <a:ext cx="3109425" cy="2862322"/>
          </a:xfrm>
          <a:prstGeom prst="rect">
            <a:avLst/>
          </a:prstGeom>
          <a:noFill/>
        </p:spPr>
        <p:txBody>
          <a:bodyPr wrap="square">
            <a:spAutoFit/>
          </a:bodyPr>
          <a:lstStyle/>
          <a:p>
            <a:r>
              <a:rPr lang="en-US"/>
              <a:t>&lt;?php</a:t>
            </a:r>
          </a:p>
          <a:p>
            <a:r>
              <a:rPr lang="en-US"/>
              <a:t>$array = array(</a:t>
            </a:r>
          </a:p>
          <a:p>
            <a:r>
              <a:rPr lang="en-US"/>
              <a:t>    "foo" =&gt; "bar",</a:t>
            </a:r>
          </a:p>
          <a:p>
            <a:r>
              <a:rPr lang="en-US"/>
              <a:t>    "bar" =&gt; "foo",</a:t>
            </a:r>
          </a:p>
          <a:p>
            <a:r>
              <a:rPr lang="en-US"/>
              <a:t>    +100   =&gt; -100,</a:t>
            </a:r>
          </a:p>
          <a:p>
            <a:r>
              <a:rPr lang="en-US"/>
              <a:t>    -10  =&gt; 100,</a:t>
            </a:r>
          </a:p>
          <a:p>
            <a:r>
              <a:rPr lang="en-US"/>
              <a:t>);</a:t>
            </a:r>
          </a:p>
          <a:p>
            <a:r>
              <a:rPr lang="en-US"/>
              <a:t>var_dump($array);</a:t>
            </a:r>
          </a:p>
          <a:p>
            <a:r>
              <a:rPr lang="en-US"/>
              <a:t>echo "$array[100]";</a:t>
            </a:r>
          </a:p>
          <a:p>
            <a:r>
              <a:rPr lang="en-US"/>
              <a:t>?&gt;</a:t>
            </a:r>
            <a:endParaRPr lang="en-IN" dirty="0"/>
          </a:p>
        </p:txBody>
      </p:sp>
    </p:spTree>
    <p:extLst>
      <p:ext uri="{BB962C8B-B14F-4D97-AF65-F5344CB8AC3E}">
        <p14:creationId xmlns:p14="http://schemas.microsoft.com/office/powerpoint/2010/main" val="334876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2512" y="250968"/>
            <a:ext cx="5239511" cy="461665"/>
          </a:xfrm>
          <a:prstGeom prst="rect">
            <a:avLst/>
          </a:prstGeom>
        </p:spPr>
        <p:txBody>
          <a:bodyPr wrap="none">
            <a:spAutoFit/>
          </a:bodyPr>
          <a:lstStyle/>
          <a:p>
            <a:r>
              <a:rPr lang="en-US" sz="2400" b="1" dirty="0">
                <a:solidFill>
                  <a:srgbClr val="000000"/>
                </a:solidFill>
                <a:latin typeface="Segoe UI" panose="020B0502040204020203" pitchFamily="34" charset="0"/>
              </a:rPr>
              <a:t>Loop Through an Associative Array</a:t>
            </a:r>
            <a:endParaRPr lang="en-US" sz="2400" b="1" i="0" dirty="0">
              <a:solidFill>
                <a:srgbClr val="000000"/>
              </a:solidFill>
              <a:effectLst/>
              <a:latin typeface="Segoe UI" panose="020B0502040204020203" pitchFamily="34" charset="0"/>
            </a:endParaRPr>
          </a:p>
        </p:txBody>
      </p:sp>
      <p:sp>
        <p:nvSpPr>
          <p:cNvPr id="4" name="Rectangle 1"/>
          <p:cNvSpPr>
            <a:spLocks noChangeArrowheads="1"/>
          </p:cNvSpPr>
          <p:nvPr/>
        </p:nvSpPr>
        <p:spPr bwMode="auto">
          <a:xfrm>
            <a:off x="250166" y="1036557"/>
            <a:ext cx="103948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Verdana" panose="020B0604030504040204" pitchFamily="34" charset="0"/>
              </a:rPr>
              <a:t>To loop through and print all the values of an associative array, you could use a </a:t>
            </a:r>
            <a:r>
              <a:rPr kumimoji="0" lang="en-US" sz="1400" b="0" i="0" u="none" strike="noStrike" cap="none" normalizeH="0" baseline="0" dirty="0" err="1">
                <a:ln>
                  <a:noFill/>
                </a:ln>
                <a:solidFill>
                  <a:srgbClr val="DC143C"/>
                </a:solidFill>
                <a:effectLst/>
                <a:latin typeface="Consolas" panose="020B0609020204030204" pitchFamily="49" charset="0"/>
              </a:rPr>
              <a:t>foreach</a:t>
            </a:r>
            <a:r>
              <a:rPr kumimoji="0" lang="en-US" sz="1400" b="0" i="0" u="none" strike="noStrike" cap="none" normalizeH="0" baseline="0" dirty="0">
                <a:ln>
                  <a:noFill/>
                </a:ln>
                <a:solidFill>
                  <a:srgbClr val="000000"/>
                </a:solidFill>
                <a:effectLst/>
                <a:latin typeface="Verdana" panose="020B0604030504040204" pitchFamily="34" charset="0"/>
              </a:rPr>
              <a:t> loop, like this:</a:t>
            </a:r>
            <a:r>
              <a:rPr kumimoji="0" lang="en-US" sz="1000" b="0" i="0" u="none" strike="noStrike" cap="none" normalizeH="0" baseline="0" dirty="0">
                <a:ln>
                  <a:noFill/>
                </a:ln>
                <a:solidFill>
                  <a:schemeClr val="tx1"/>
                </a:solidFill>
                <a:effectLst/>
              </a:rPr>
              <a:t> </a:t>
            </a:r>
            <a:endParaRPr kumimoji="0" 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511834" y="1885695"/>
            <a:ext cx="7510732" cy="3785652"/>
          </a:xfrm>
          <a:prstGeom prst="rect">
            <a:avLst/>
          </a:prstGeom>
        </p:spPr>
        <p:txBody>
          <a:bodyPr wrap="square">
            <a:spAutoFit/>
          </a:bodyPr>
          <a:lstStyle/>
          <a:p>
            <a:r>
              <a:rPr lang="en-US" sz="2400" dirty="0">
                <a:solidFill>
                  <a:srgbClr val="FF0000"/>
                </a:solidFill>
                <a:latin typeface="Consolas" panose="020B0609020204030204" pitchFamily="49" charset="0"/>
              </a:rPr>
              <a:t>&lt;?</a:t>
            </a:r>
            <a:r>
              <a:rPr lang="en-US" sz="2400" dirty="0" err="1">
                <a:solidFill>
                  <a:srgbClr val="FF0000"/>
                </a:solidFill>
                <a:latin typeface="Consolas" panose="020B0609020204030204" pitchFamily="49" charset="0"/>
              </a:rPr>
              <a:t>php</a:t>
            </a:r>
            <a:br>
              <a:rPr lang="en-US" sz="2400" dirty="0"/>
            </a:br>
            <a:r>
              <a:rPr lang="en-US" sz="2400" dirty="0">
                <a:solidFill>
                  <a:srgbClr val="000000"/>
                </a:solidFill>
                <a:latin typeface="Consolas" panose="020B0609020204030204" pitchFamily="49" charset="0"/>
              </a:rPr>
              <a:t>$age = </a:t>
            </a:r>
            <a:r>
              <a:rPr lang="en-US" sz="2400" dirty="0">
                <a:solidFill>
                  <a:srgbClr val="0000CD"/>
                </a:solidFill>
                <a:latin typeface="Consolas" panose="020B0609020204030204" pitchFamily="49" charset="0"/>
              </a:rPr>
              <a:t>array</a:t>
            </a:r>
            <a:r>
              <a:rPr lang="en-US" sz="2400" dirty="0">
                <a:solidFill>
                  <a:srgbClr val="000000"/>
                </a:solidFill>
                <a:latin typeface="Consolas" panose="020B0609020204030204" pitchFamily="49" charset="0"/>
              </a:rPr>
              <a:t>(</a:t>
            </a:r>
            <a:r>
              <a:rPr lang="en-US" sz="2400" dirty="0">
                <a:solidFill>
                  <a:srgbClr val="A52A2A"/>
                </a:solidFill>
                <a:latin typeface="Consolas" panose="020B0609020204030204" pitchFamily="49" charset="0"/>
              </a:rPr>
              <a:t>"Peter"</a:t>
            </a:r>
            <a:r>
              <a:rPr lang="en-US" sz="2400" dirty="0">
                <a:solidFill>
                  <a:srgbClr val="000000"/>
                </a:solidFill>
                <a:latin typeface="Consolas" panose="020B0609020204030204" pitchFamily="49" charset="0"/>
              </a:rPr>
              <a:t>=&gt;</a:t>
            </a:r>
            <a:r>
              <a:rPr lang="en-US" sz="2400" dirty="0">
                <a:solidFill>
                  <a:srgbClr val="A52A2A"/>
                </a:solidFill>
                <a:latin typeface="Consolas" panose="020B0609020204030204" pitchFamily="49" charset="0"/>
              </a:rPr>
              <a:t>"35"</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"Ben"</a:t>
            </a:r>
            <a:r>
              <a:rPr lang="en-US" sz="2400" dirty="0">
                <a:solidFill>
                  <a:srgbClr val="000000"/>
                </a:solidFill>
                <a:latin typeface="Consolas" panose="020B0609020204030204" pitchFamily="49" charset="0"/>
              </a:rPr>
              <a:t>=&gt;</a:t>
            </a:r>
            <a:r>
              <a:rPr lang="en-US" sz="2400" dirty="0">
                <a:solidFill>
                  <a:srgbClr val="A52A2A"/>
                </a:solidFill>
                <a:latin typeface="Consolas" panose="020B0609020204030204" pitchFamily="49" charset="0"/>
              </a:rPr>
              <a:t>"37"</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"Joe"</a:t>
            </a:r>
            <a:r>
              <a:rPr lang="en-US" sz="2400" dirty="0">
                <a:solidFill>
                  <a:srgbClr val="000000"/>
                </a:solidFill>
                <a:latin typeface="Consolas" panose="020B0609020204030204" pitchFamily="49" charset="0"/>
              </a:rPr>
              <a:t>=&gt;</a:t>
            </a:r>
            <a:r>
              <a:rPr lang="en-US" sz="2400" dirty="0">
                <a:solidFill>
                  <a:srgbClr val="A52A2A"/>
                </a:solidFill>
                <a:latin typeface="Consolas" panose="020B0609020204030204" pitchFamily="49" charset="0"/>
              </a:rPr>
              <a:t>"43"</a:t>
            </a:r>
            <a:r>
              <a:rPr lang="en-US" sz="2400" dirty="0">
                <a:solidFill>
                  <a:srgbClr val="000000"/>
                </a:solidFill>
                <a:latin typeface="Consolas" panose="020B0609020204030204" pitchFamily="49" charset="0"/>
              </a:rPr>
              <a:t>);</a:t>
            </a:r>
            <a:br>
              <a:rPr lang="en-US" sz="2400" dirty="0"/>
            </a:br>
            <a:br>
              <a:rPr lang="en-US" sz="2400" dirty="0"/>
            </a:br>
            <a:r>
              <a:rPr lang="en-US" sz="2400" dirty="0" err="1">
                <a:solidFill>
                  <a:srgbClr val="0000CD"/>
                </a:solidFill>
                <a:latin typeface="Consolas" panose="020B0609020204030204" pitchFamily="49" charset="0"/>
              </a:rPr>
              <a:t>foreach</a:t>
            </a:r>
            <a:r>
              <a:rPr lang="en-US" sz="2400" dirty="0">
                <a:solidFill>
                  <a:srgbClr val="000000"/>
                </a:solidFill>
                <a:latin typeface="Consolas" panose="020B0609020204030204" pitchFamily="49" charset="0"/>
              </a:rPr>
              <a:t>($age </a:t>
            </a:r>
            <a:r>
              <a:rPr lang="en-US" sz="2400" dirty="0">
                <a:solidFill>
                  <a:srgbClr val="0000CD"/>
                </a:solidFill>
                <a:latin typeface="Consolas" panose="020B0609020204030204" pitchFamily="49" charset="0"/>
              </a:rPr>
              <a:t>as</a:t>
            </a:r>
            <a:r>
              <a:rPr lang="en-US" sz="2400" dirty="0">
                <a:solidFill>
                  <a:srgbClr val="000000"/>
                </a:solidFill>
                <a:latin typeface="Consolas" panose="020B0609020204030204" pitchFamily="49" charset="0"/>
              </a:rPr>
              <a:t> $x =&gt; $</a:t>
            </a:r>
            <a:r>
              <a:rPr lang="en-US" sz="2400" dirty="0" err="1">
                <a:solidFill>
                  <a:srgbClr val="000000"/>
                </a:solidFill>
                <a:latin typeface="Consolas" panose="020B0609020204030204" pitchFamily="49" charset="0"/>
              </a:rPr>
              <a:t>x_value</a:t>
            </a:r>
            <a:r>
              <a:rPr lang="en-US" sz="2400" dirty="0">
                <a:solidFill>
                  <a:srgbClr val="000000"/>
                </a:solidFill>
                <a:latin typeface="Consolas" panose="020B0609020204030204" pitchFamily="49" charset="0"/>
              </a:rPr>
              <a:t>) {</a:t>
            </a:r>
            <a:br>
              <a:rPr lang="en-US" sz="2400" dirty="0"/>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echo</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"Key="</a:t>
            </a:r>
            <a:r>
              <a:rPr lang="en-US" sz="2400" dirty="0">
                <a:solidFill>
                  <a:srgbClr val="000000"/>
                </a:solidFill>
                <a:latin typeface="Consolas" panose="020B0609020204030204" pitchFamily="49" charset="0"/>
              </a:rPr>
              <a:t> . $x . </a:t>
            </a:r>
            <a:r>
              <a:rPr lang="en-US" sz="2400" dirty="0">
                <a:solidFill>
                  <a:srgbClr val="A52A2A"/>
                </a:solidFill>
                <a:latin typeface="Consolas" panose="020B0609020204030204" pitchFamily="49" charset="0"/>
              </a:rPr>
              <a:t>", Value="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x_value</a:t>
            </a:r>
            <a:r>
              <a:rPr lang="en-US" sz="2400" dirty="0">
                <a:solidFill>
                  <a:srgbClr val="000000"/>
                </a:solidFill>
                <a:latin typeface="Consolas" panose="020B0609020204030204" pitchFamily="49" charset="0"/>
              </a:rPr>
              <a:t>;</a:t>
            </a:r>
            <a:br>
              <a:rPr lang="en-US" sz="2400" dirty="0"/>
            </a:b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echo</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"&lt;br&gt;"</a:t>
            </a:r>
            <a:r>
              <a:rPr lang="en-US" sz="2400" dirty="0">
                <a:solidFill>
                  <a:srgbClr val="000000"/>
                </a:solidFill>
                <a:latin typeface="Consolas" panose="020B0609020204030204" pitchFamily="49" charset="0"/>
              </a:rPr>
              <a:t>;</a:t>
            </a:r>
            <a:br>
              <a:rPr lang="en-US" sz="2400" dirty="0"/>
            </a:br>
            <a:r>
              <a:rPr lang="en-US" sz="2400" dirty="0">
                <a:solidFill>
                  <a:srgbClr val="000000"/>
                </a:solidFill>
                <a:latin typeface="Consolas" panose="020B0609020204030204" pitchFamily="49" charset="0"/>
              </a:rPr>
              <a:t>}</a:t>
            </a:r>
            <a:br>
              <a:rPr lang="en-US" sz="2400" dirty="0"/>
            </a:br>
            <a:r>
              <a:rPr lang="en-US" sz="2400" dirty="0">
                <a:solidFill>
                  <a:srgbClr val="FF0000"/>
                </a:solidFill>
                <a:latin typeface="Consolas" panose="020B0609020204030204" pitchFamily="49" charset="0"/>
              </a:rPr>
              <a:t>?&gt;</a:t>
            </a:r>
            <a:endParaRPr lang="en-US" sz="2400" dirty="0"/>
          </a:p>
        </p:txBody>
      </p:sp>
      <p:sp>
        <p:nvSpPr>
          <p:cNvPr id="7" name="Rectangle 6"/>
          <p:cNvSpPr/>
          <p:nvPr/>
        </p:nvSpPr>
        <p:spPr>
          <a:xfrm>
            <a:off x="8810445" y="5520754"/>
            <a:ext cx="3111261" cy="923330"/>
          </a:xfrm>
          <a:prstGeom prst="rect">
            <a:avLst/>
          </a:prstGeom>
        </p:spPr>
        <p:txBody>
          <a:bodyPr wrap="square">
            <a:spAutoFit/>
          </a:bodyPr>
          <a:lstStyle/>
          <a:p>
            <a:r>
              <a:rPr lang="en-US" dirty="0">
                <a:solidFill>
                  <a:srgbClr val="000000"/>
                </a:solidFill>
                <a:latin typeface="Times New Roman" panose="02020603050405020304" pitchFamily="18" charset="0"/>
              </a:rPr>
              <a:t>Key=Peter, Value=35</a:t>
            </a:r>
            <a:br>
              <a:rPr lang="en-US" dirty="0"/>
            </a:br>
            <a:r>
              <a:rPr lang="en-US" dirty="0">
                <a:solidFill>
                  <a:srgbClr val="000000"/>
                </a:solidFill>
                <a:latin typeface="Times New Roman" panose="02020603050405020304" pitchFamily="18" charset="0"/>
              </a:rPr>
              <a:t>Key=Ben, Value=37</a:t>
            </a:r>
            <a:br>
              <a:rPr lang="en-US" dirty="0"/>
            </a:br>
            <a:r>
              <a:rPr lang="en-US" dirty="0">
                <a:solidFill>
                  <a:srgbClr val="000000"/>
                </a:solidFill>
                <a:latin typeface="Times New Roman" panose="02020603050405020304" pitchFamily="18" charset="0"/>
              </a:rPr>
              <a:t>Key=Joe, Value=43</a:t>
            </a:r>
            <a:endParaRPr lang="en-US" dirty="0"/>
          </a:p>
        </p:txBody>
      </p:sp>
    </p:spTree>
    <p:extLst>
      <p:ext uri="{BB962C8B-B14F-4D97-AF65-F5344CB8AC3E}">
        <p14:creationId xmlns:p14="http://schemas.microsoft.com/office/powerpoint/2010/main" val="136778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7547" y="517585"/>
            <a:ext cx="3303917" cy="523220"/>
          </a:xfrm>
          <a:prstGeom prst="rect">
            <a:avLst/>
          </a:prstGeom>
          <a:noFill/>
        </p:spPr>
        <p:txBody>
          <a:bodyPr wrap="square" rtlCol="0">
            <a:spAutoFit/>
          </a:bodyPr>
          <a:lstStyle/>
          <a:p>
            <a:r>
              <a:rPr lang="en-US" sz="2800" b="1" dirty="0"/>
              <a:t>TRY THIS</a:t>
            </a:r>
          </a:p>
        </p:txBody>
      </p:sp>
      <p:sp>
        <p:nvSpPr>
          <p:cNvPr id="6" name="TextBox 5">
            <a:extLst>
              <a:ext uri="{FF2B5EF4-FFF2-40B4-BE49-F238E27FC236}">
                <a16:creationId xmlns:a16="http://schemas.microsoft.com/office/drawing/2014/main" id="{E1FF72FB-5D84-4BC6-8446-A66BBE49CE27}"/>
              </a:ext>
            </a:extLst>
          </p:cNvPr>
          <p:cNvSpPr txBox="1"/>
          <p:nvPr/>
        </p:nvSpPr>
        <p:spPr>
          <a:xfrm>
            <a:off x="83974" y="1142658"/>
            <a:ext cx="12232433" cy="5509200"/>
          </a:xfrm>
          <a:prstGeom prst="rect">
            <a:avLst/>
          </a:prstGeom>
          <a:noFill/>
        </p:spPr>
        <p:txBody>
          <a:bodyPr wrap="square">
            <a:spAutoFit/>
          </a:bodyPr>
          <a:lstStyle/>
          <a:p>
            <a:pPr algn="l">
              <a:buFont typeface="+mj-lt"/>
              <a:buAutoNum type="arabicPeriod"/>
            </a:pPr>
            <a:r>
              <a:rPr lang="en-US" sz="3200" b="1" i="0" dirty="0">
                <a:solidFill>
                  <a:srgbClr val="374151"/>
                </a:solidFill>
                <a:effectLst/>
                <a:latin typeface="Söhne"/>
              </a:rPr>
              <a:t>Creating an Associative Array:</a:t>
            </a:r>
            <a:r>
              <a:rPr lang="en-US" sz="3200" b="0" i="0" dirty="0">
                <a:solidFill>
                  <a:srgbClr val="374151"/>
                </a:solidFill>
                <a:effectLst/>
                <a:latin typeface="Söhne"/>
              </a:rPr>
              <a:t> Create an associative array with student names as keys and their corresponding scores as values. Then, display the array.</a:t>
            </a:r>
          </a:p>
          <a:p>
            <a:pPr algn="l">
              <a:buFont typeface="+mj-lt"/>
              <a:buAutoNum type="arabicPeriod"/>
            </a:pPr>
            <a:r>
              <a:rPr lang="en-US" sz="3200" b="1" i="0" dirty="0">
                <a:solidFill>
                  <a:srgbClr val="374151"/>
                </a:solidFill>
                <a:effectLst/>
                <a:latin typeface="Söhne"/>
              </a:rPr>
              <a:t>Accessing Values:</a:t>
            </a:r>
            <a:r>
              <a:rPr lang="en-US" sz="3200" b="0" i="0" dirty="0">
                <a:solidFill>
                  <a:srgbClr val="374151"/>
                </a:solidFill>
                <a:effectLst/>
                <a:latin typeface="Söhne"/>
              </a:rPr>
              <a:t> Write a program to access and print specific values from an associative array, such as the score of a particular student.</a:t>
            </a:r>
          </a:p>
          <a:p>
            <a:pPr algn="l">
              <a:buFont typeface="+mj-lt"/>
              <a:buAutoNum type="arabicPeriod"/>
            </a:pPr>
            <a:r>
              <a:rPr lang="en-US" sz="3200" b="1" i="0" dirty="0">
                <a:solidFill>
                  <a:srgbClr val="374151"/>
                </a:solidFill>
                <a:effectLst/>
                <a:latin typeface="Söhne"/>
              </a:rPr>
              <a:t>Searching for a Key:</a:t>
            </a:r>
            <a:r>
              <a:rPr lang="en-US" sz="3200" b="0" i="0" dirty="0">
                <a:solidFill>
                  <a:srgbClr val="374151"/>
                </a:solidFill>
                <a:effectLst/>
                <a:latin typeface="Söhne"/>
              </a:rPr>
              <a:t> Write a script to search for a specific key in an associative array (e.g., searching for a student by maximum mark and print name).</a:t>
            </a:r>
          </a:p>
          <a:p>
            <a:pPr algn="l"/>
            <a:r>
              <a:rPr lang="en-US" sz="3200" b="1" i="0" dirty="0">
                <a:solidFill>
                  <a:srgbClr val="374151"/>
                </a:solidFill>
                <a:effectLst/>
                <a:latin typeface="Söhne"/>
              </a:rPr>
              <a:t>4.Counting and Summing Values:</a:t>
            </a:r>
            <a:r>
              <a:rPr lang="en-US" sz="3200" b="0" i="0" dirty="0">
                <a:solidFill>
                  <a:srgbClr val="374151"/>
                </a:solidFill>
                <a:effectLst/>
                <a:latin typeface="Söhne"/>
              </a:rPr>
              <a:t> Calculate the total score of all students in an associative array and find the average score.</a:t>
            </a:r>
          </a:p>
          <a:p>
            <a:pPr algn="l"/>
            <a:endParaRPr lang="en-US" sz="3200" b="0" i="0" dirty="0">
              <a:solidFill>
                <a:srgbClr val="374151"/>
              </a:solidFill>
              <a:effectLst/>
              <a:latin typeface="Söhne"/>
            </a:endParaRPr>
          </a:p>
        </p:txBody>
      </p:sp>
    </p:spTree>
    <p:extLst>
      <p:ext uri="{BB962C8B-B14F-4D97-AF65-F5344CB8AC3E}">
        <p14:creationId xmlns:p14="http://schemas.microsoft.com/office/powerpoint/2010/main" val="349674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8888" y="109838"/>
            <a:ext cx="11818697" cy="6627392"/>
          </a:xfrm>
          <a:prstGeom prst="rect">
            <a:avLst/>
          </a:prstGeom>
        </p:spPr>
      </p:pic>
    </p:spTree>
    <p:extLst>
      <p:ext uri="{BB962C8B-B14F-4D97-AF65-F5344CB8AC3E}">
        <p14:creationId xmlns:p14="http://schemas.microsoft.com/office/powerpoint/2010/main" val="71221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579" y="258792"/>
            <a:ext cx="11808269" cy="6142252"/>
          </a:xfrm>
          <a:prstGeom prst="rect">
            <a:avLst/>
          </a:prstGeom>
        </p:spPr>
      </p:pic>
    </p:spTree>
    <p:extLst>
      <p:ext uri="{BB962C8B-B14F-4D97-AF65-F5344CB8AC3E}">
        <p14:creationId xmlns:p14="http://schemas.microsoft.com/office/powerpoint/2010/main" val="316098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7297" y="280103"/>
            <a:ext cx="11819683" cy="6137950"/>
          </a:xfrm>
          <a:prstGeom prst="rect">
            <a:avLst/>
          </a:prstGeom>
        </p:spPr>
      </p:pic>
    </p:spTree>
    <p:extLst>
      <p:ext uri="{BB962C8B-B14F-4D97-AF65-F5344CB8AC3E}">
        <p14:creationId xmlns:p14="http://schemas.microsoft.com/office/powerpoint/2010/main" val="38656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A35DA-295E-486F-AB64-62F6BBAA2BA4}"/>
              </a:ext>
            </a:extLst>
          </p:cNvPr>
          <p:cNvSpPr txBox="1"/>
          <p:nvPr/>
        </p:nvSpPr>
        <p:spPr>
          <a:xfrm>
            <a:off x="305577" y="394433"/>
            <a:ext cx="11077769" cy="2862322"/>
          </a:xfrm>
          <a:prstGeom prst="rect">
            <a:avLst/>
          </a:prstGeom>
          <a:noFill/>
        </p:spPr>
        <p:txBody>
          <a:bodyPr wrap="square">
            <a:spAutoFit/>
          </a:bodyPr>
          <a:lstStyle/>
          <a:p>
            <a:r>
              <a:rPr lang="en-IN" dirty="0"/>
              <a:t>&lt;?php</a:t>
            </a:r>
          </a:p>
          <a:p>
            <a:r>
              <a:rPr lang="en-IN" dirty="0"/>
              <a:t>  </a:t>
            </a:r>
          </a:p>
          <a:p>
            <a:r>
              <a:rPr lang="en-IN" dirty="0"/>
              <a:t>$</a:t>
            </a:r>
            <a:r>
              <a:rPr lang="en-IN" dirty="0" err="1"/>
              <a:t>Ele</a:t>
            </a:r>
            <a:r>
              <a:rPr lang="en-IN" dirty="0"/>
              <a:t> = "&lt;html&gt;&lt;body&gt;&lt;p id='</a:t>
            </a:r>
            <a:r>
              <a:rPr lang="en-IN" dirty="0" err="1"/>
              <a:t>paragraphID</a:t>
            </a:r>
            <a:r>
              <a:rPr lang="en-IN" dirty="0"/>
              <a:t>'&gt;Hai welcome&lt;/p&gt;&lt;/body&gt;&lt;/html&gt;";</a:t>
            </a:r>
          </a:p>
          <a:p>
            <a:r>
              <a:rPr lang="en-IN" dirty="0"/>
              <a:t>$d1 = new </a:t>
            </a:r>
            <a:r>
              <a:rPr lang="en-IN" dirty="0" err="1"/>
              <a:t>DOMDocument</a:t>
            </a:r>
            <a:r>
              <a:rPr lang="en-IN" dirty="0"/>
              <a:t>();</a:t>
            </a:r>
          </a:p>
          <a:p>
            <a:r>
              <a:rPr lang="en-IN" dirty="0"/>
              <a:t>$d1-&gt;</a:t>
            </a:r>
            <a:r>
              <a:rPr lang="en-IN" dirty="0" err="1"/>
              <a:t>loadHTML</a:t>
            </a:r>
            <a:r>
              <a:rPr lang="en-IN" dirty="0"/>
              <a:t>($</a:t>
            </a:r>
            <a:r>
              <a:rPr lang="en-IN" dirty="0" err="1"/>
              <a:t>Ele</a:t>
            </a:r>
            <a:r>
              <a:rPr lang="en-IN" dirty="0"/>
              <a:t>);</a:t>
            </a:r>
          </a:p>
          <a:p>
            <a:r>
              <a:rPr lang="en-IN" dirty="0"/>
              <a:t>   </a:t>
            </a:r>
          </a:p>
          <a:p>
            <a:r>
              <a:rPr lang="en-IN" dirty="0"/>
              <a:t>$</a:t>
            </a:r>
            <a:r>
              <a:rPr lang="en-IN" dirty="0" err="1"/>
              <a:t>pValue</a:t>
            </a:r>
            <a:r>
              <a:rPr lang="en-IN" dirty="0"/>
              <a:t> = $d1-&gt;</a:t>
            </a:r>
            <a:r>
              <a:rPr lang="en-IN" dirty="0" err="1"/>
              <a:t>getElementById</a:t>
            </a:r>
            <a:r>
              <a:rPr lang="en-IN" dirty="0"/>
              <a:t>('</a:t>
            </a:r>
            <a:r>
              <a:rPr lang="en-IN" dirty="0" err="1"/>
              <a:t>paragraphID</a:t>
            </a:r>
            <a:r>
              <a:rPr lang="en-IN" dirty="0"/>
              <a:t>')-&gt;</a:t>
            </a:r>
            <a:r>
              <a:rPr lang="en-IN" dirty="0" err="1"/>
              <a:t>nodeValue</a:t>
            </a:r>
            <a:r>
              <a:rPr lang="en-IN" dirty="0"/>
              <a:t>;</a:t>
            </a:r>
          </a:p>
          <a:p>
            <a:r>
              <a:rPr lang="en-IN" dirty="0"/>
              <a:t>  $</a:t>
            </a:r>
            <a:r>
              <a:rPr lang="en-IN" dirty="0" err="1"/>
              <a:t>pValue</a:t>
            </a:r>
            <a:r>
              <a:rPr lang="en-IN" dirty="0"/>
              <a:t>=</a:t>
            </a:r>
            <a:r>
              <a:rPr lang="en-IN" dirty="0" err="1"/>
              <a:t>strtoupper</a:t>
            </a:r>
            <a:r>
              <a:rPr lang="en-IN" dirty="0"/>
              <a:t>($</a:t>
            </a:r>
            <a:r>
              <a:rPr lang="en-IN" dirty="0" err="1"/>
              <a:t>pValue</a:t>
            </a:r>
            <a:r>
              <a:rPr lang="en-IN" dirty="0"/>
              <a:t>);</a:t>
            </a:r>
          </a:p>
          <a:p>
            <a:endParaRPr lang="en-IN" dirty="0"/>
          </a:p>
          <a:p>
            <a:r>
              <a:rPr lang="en-IN" dirty="0"/>
              <a:t>echo $</a:t>
            </a:r>
            <a:r>
              <a:rPr lang="en-IN" dirty="0" err="1"/>
              <a:t>pValue</a:t>
            </a:r>
            <a:r>
              <a:rPr lang="en-IN" dirty="0"/>
              <a:t>;</a:t>
            </a:r>
          </a:p>
        </p:txBody>
      </p:sp>
      <p:sp>
        <p:nvSpPr>
          <p:cNvPr id="7" name="TextBox 6">
            <a:extLst>
              <a:ext uri="{FF2B5EF4-FFF2-40B4-BE49-F238E27FC236}">
                <a16:creationId xmlns:a16="http://schemas.microsoft.com/office/drawing/2014/main" id="{4BE5357A-419A-40A1-A85F-2FF5F948520E}"/>
              </a:ext>
            </a:extLst>
          </p:cNvPr>
          <p:cNvSpPr txBox="1"/>
          <p:nvPr/>
        </p:nvSpPr>
        <p:spPr>
          <a:xfrm>
            <a:off x="305577" y="3256755"/>
            <a:ext cx="6097554" cy="3416320"/>
          </a:xfrm>
          <a:prstGeom prst="rect">
            <a:avLst/>
          </a:prstGeom>
          <a:noFill/>
        </p:spPr>
        <p:txBody>
          <a:bodyPr wrap="square">
            <a:spAutoFit/>
          </a:bodyPr>
          <a:lstStyle/>
          <a:p>
            <a:r>
              <a:rPr lang="en-IN" dirty="0">
                <a:solidFill>
                  <a:srgbClr val="FF0000"/>
                </a:solidFill>
              </a:rPr>
              <a:t>&lt;?php</a:t>
            </a:r>
          </a:p>
          <a:p>
            <a:r>
              <a:rPr lang="en-IN" dirty="0">
                <a:solidFill>
                  <a:srgbClr val="FF0000"/>
                </a:solidFill>
              </a:rPr>
              <a:t>  </a:t>
            </a:r>
          </a:p>
          <a:p>
            <a:r>
              <a:rPr lang="en-IN" dirty="0">
                <a:solidFill>
                  <a:srgbClr val="FF0000"/>
                </a:solidFill>
              </a:rPr>
              <a:t>$</a:t>
            </a:r>
            <a:r>
              <a:rPr lang="en-IN" dirty="0" err="1">
                <a:solidFill>
                  <a:srgbClr val="FF0000"/>
                </a:solidFill>
              </a:rPr>
              <a:t>Ele</a:t>
            </a:r>
            <a:r>
              <a:rPr lang="en-IN" dirty="0">
                <a:solidFill>
                  <a:srgbClr val="FF0000"/>
                </a:solidFill>
              </a:rPr>
              <a:t> = "&lt;html&gt;&lt;body&gt;&lt;p&gt;one&lt;/p&gt;&lt;p&gt;two&lt;/p&gt;&lt;/body&gt;&lt;/html&gt;";</a:t>
            </a:r>
          </a:p>
          <a:p>
            <a:r>
              <a:rPr lang="en-IN" dirty="0">
                <a:solidFill>
                  <a:srgbClr val="FF0000"/>
                </a:solidFill>
              </a:rPr>
              <a:t>$d1 = new </a:t>
            </a:r>
            <a:r>
              <a:rPr lang="en-IN" dirty="0" err="1">
                <a:solidFill>
                  <a:srgbClr val="FF0000"/>
                </a:solidFill>
              </a:rPr>
              <a:t>DOMDocument</a:t>
            </a:r>
            <a:r>
              <a:rPr lang="en-IN" dirty="0">
                <a:solidFill>
                  <a:srgbClr val="FF0000"/>
                </a:solidFill>
              </a:rPr>
              <a:t>();</a:t>
            </a:r>
          </a:p>
          <a:p>
            <a:r>
              <a:rPr lang="en-IN" dirty="0">
                <a:solidFill>
                  <a:srgbClr val="FF0000"/>
                </a:solidFill>
              </a:rPr>
              <a:t>$d1-&gt;</a:t>
            </a:r>
            <a:r>
              <a:rPr lang="en-IN" dirty="0" err="1">
                <a:solidFill>
                  <a:srgbClr val="FF0000"/>
                </a:solidFill>
              </a:rPr>
              <a:t>loadHTML</a:t>
            </a:r>
            <a:r>
              <a:rPr lang="en-IN" dirty="0">
                <a:solidFill>
                  <a:srgbClr val="FF0000"/>
                </a:solidFill>
              </a:rPr>
              <a:t>($</a:t>
            </a:r>
            <a:r>
              <a:rPr lang="en-IN" dirty="0" err="1">
                <a:solidFill>
                  <a:srgbClr val="FF0000"/>
                </a:solidFill>
              </a:rPr>
              <a:t>Ele</a:t>
            </a:r>
            <a:r>
              <a:rPr lang="en-IN" dirty="0">
                <a:solidFill>
                  <a:srgbClr val="FF0000"/>
                </a:solidFill>
              </a:rPr>
              <a:t>);</a:t>
            </a:r>
          </a:p>
          <a:p>
            <a:r>
              <a:rPr lang="en-IN" dirty="0">
                <a:solidFill>
                  <a:srgbClr val="FF0000"/>
                </a:solidFill>
              </a:rPr>
              <a:t>   </a:t>
            </a:r>
          </a:p>
          <a:p>
            <a:r>
              <a:rPr lang="en-IN" dirty="0">
                <a:solidFill>
                  <a:srgbClr val="FF0000"/>
                </a:solidFill>
              </a:rPr>
              <a:t>$</a:t>
            </a:r>
            <a:r>
              <a:rPr lang="en-IN" dirty="0" err="1">
                <a:solidFill>
                  <a:srgbClr val="FF0000"/>
                </a:solidFill>
              </a:rPr>
              <a:t>pTags</a:t>
            </a:r>
            <a:r>
              <a:rPr lang="en-IN" dirty="0">
                <a:solidFill>
                  <a:srgbClr val="FF0000"/>
                </a:solidFill>
              </a:rPr>
              <a:t> = $d1-&gt;</a:t>
            </a:r>
            <a:r>
              <a:rPr lang="en-IN" dirty="0" err="1">
                <a:solidFill>
                  <a:srgbClr val="FF0000"/>
                </a:solidFill>
              </a:rPr>
              <a:t>getElementsByTagName</a:t>
            </a:r>
            <a:r>
              <a:rPr lang="en-IN" dirty="0">
                <a:solidFill>
                  <a:srgbClr val="FF0000"/>
                </a:solidFill>
              </a:rPr>
              <a:t>('p');</a:t>
            </a:r>
          </a:p>
          <a:p>
            <a:r>
              <a:rPr lang="en-IN" dirty="0">
                <a:solidFill>
                  <a:srgbClr val="FF0000"/>
                </a:solidFill>
              </a:rPr>
              <a:t>  </a:t>
            </a:r>
          </a:p>
          <a:p>
            <a:r>
              <a:rPr lang="en-IN" dirty="0">
                <a:solidFill>
                  <a:srgbClr val="FF0000"/>
                </a:solidFill>
              </a:rPr>
              <a:t>foreach ($</a:t>
            </a:r>
            <a:r>
              <a:rPr lang="en-IN" dirty="0" err="1">
                <a:solidFill>
                  <a:srgbClr val="FF0000"/>
                </a:solidFill>
              </a:rPr>
              <a:t>pTags</a:t>
            </a:r>
            <a:r>
              <a:rPr lang="en-IN" dirty="0">
                <a:solidFill>
                  <a:srgbClr val="FF0000"/>
                </a:solidFill>
              </a:rPr>
              <a:t> as $p) {</a:t>
            </a:r>
          </a:p>
          <a:p>
            <a:r>
              <a:rPr lang="en-IN" dirty="0">
                <a:solidFill>
                  <a:srgbClr val="FF0000"/>
                </a:solidFill>
              </a:rPr>
              <a:t>    echo $p-&gt;</a:t>
            </a:r>
            <a:r>
              <a:rPr lang="en-IN" dirty="0" err="1">
                <a:solidFill>
                  <a:srgbClr val="FF0000"/>
                </a:solidFill>
              </a:rPr>
              <a:t>nodeValue</a:t>
            </a:r>
            <a:r>
              <a:rPr lang="en-IN" dirty="0">
                <a:solidFill>
                  <a:srgbClr val="FF0000"/>
                </a:solidFill>
              </a:rPr>
              <a:t>, PHP_EOL;</a:t>
            </a:r>
          </a:p>
          <a:p>
            <a:r>
              <a:rPr lang="en-IN" dirty="0">
                <a:solidFill>
                  <a:srgbClr val="FF0000"/>
                </a:solidFill>
              </a:rPr>
              <a:t>}</a:t>
            </a:r>
          </a:p>
        </p:txBody>
      </p:sp>
    </p:spTree>
    <p:extLst>
      <p:ext uri="{BB962C8B-B14F-4D97-AF65-F5344CB8AC3E}">
        <p14:creationId xmlns:p14="http://schemas.microsoft.com/office/powerpoint/2010/main" val="3529343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F9964-E3BF-4A40-B1BF-684CCAD42A9A}"/>
              </a:ext>
            </a:extLst>
          </p:cNvPr>
          <p:cNvSpPr>
            <a:spLocks noGrp="1"/>
          </p:cNvSpPr>
          <p:nvPr>
            <p:ph idx="1"/>
          </p:nvPr>
        </p:nvSpPr>
        <p:spPr>
          <a:xfrm>
            <a:off x="838200" y="205273"/>
            <a:ext cx="10515600" cy="5971690"/>
          </a:xfrm>
        </p:spPr>
        <p:txBody>
          <a:bodyPr>
            <a:normAutofit/>
          </a:bodyPr>
          <a:lstStyle/>
          <a:p>
            <a:r>
              <a:rPr lang="en-IN" b="0" i="0" dirty="0">
                <a:solidFill>
                  <a:srgbClr val="0000BB"/>
                </a:solidFill>
                <a:effectLst/>
                <a:latin typeface="Fira Mono" panose="020B0509050000020004" pitchFamily="49" charset="0"/>
              </a:rPr>
              <a:t>&lt;?php</a:t>
            </a:r>
            <a:br>
              <a:rPr lang="en-IN" b="0" i="0" dirty="0">
                <a:solidFill>
                  <a:srgbClr val="0000BB"/>
                </a:solidFill>
                <a:effectLst/>
                <a:latin typeface="Fira Mono" panose="020B0509050000020004" pitchFamily="49" charset="0"/>
              </a:rPr>
            </a:br>
            <a:r>
              <a:rPr lang="en-IN" b="0" i="0" dirty="0">
                <a:solidFill>
                  <a:srgbClr val="0000BB"/>
                </a:solidFill>
                <a:effectLst/>
                <a:latin typeface="Fira Mono" panose="020B0509050000020004" pitchFamily="49" charset="0"/>
              </a:rPr>
              <a:t>$array </a:t>
            </a:r>
            <a:r>
              <a:rPr lang="en-IN" b="0" i="0" dirty="0">
                <a:solidFill>
                  <a:srgbClr val="007700"/>
                </a:solidFill>
                <a:effectLst/>
                <a:latin typeface="Fira Mono" panose="020B0509050000020004" pitchFamily="49" charset="0"/>
              </a:rPr>
              <a:t>= array(</a:t>
            </a:r>
            <a:br>
              <a:rPr lang="en-IN" b="0" i="0" dirty="0">
                <a:solidFill>
                  <a:srgbClr val="007700"/>
                </a:solidFill>
                <a:effectLst/>
                <a:latin typeface="Fira Mono" panose="020B0509050000020004" pitchFamily="49" charset="0"/>
              </a:rPr>
            </a:br>
            <a:r>
              <a:rPr lang="en-IN" b="0" i="0" dirty="0">
                <a:solidFill>
                  <a:srgbClr val="DD0000"/>
                </a:solidFill>
                <a:effectLst/>
                <a:latin typeface="Fira Mono" panose="020B0509050000020004" pitchFamily="49" charset="0"/>
              </a:rPr>
              <a:t>"foo" </a:t>
            </a:r>
            <a:r>
              <a:rPr lang="en-IN" b="0" i="0" dirty="0">
                <a:solidFill>
                  <a:srgbClr val="007700"/>
                </a:solidFill>
                <a:effectLst/>
                <a:latin typeface="Fira Mono" panose="020B0509050000020004" pitchFamily="49" charset="0"/>
              </a:rPr>
              <a:t>=&gt; </a:t>
            </a:r>
            <a:r>
              <a:rPr lang="en-IN" b="0" i="0" dirty="0">
                <a:solidFill>
                  <a:srgbClr val="DD0000"/>
                </a:solidFill>
                <a:effectLst/>
                <a:latin typeface="Fira Mono" panose="020B0509050000020004" pitchFamily="49" charset="0"/>
              </a:rPr>
              <a:t>"bar"</a:t>
            </a:r>
            <a:r>
              <a:rPr lang="en-IN" b="0" i="0" dirty="0">
                <a:solidFill>
                  <a:srgbClr val="007700"/>
                </a:solidFill>
                <a:effectLst/>
                <a:latin typeface="Fira Mono" panose="020B0509050000020004" pitchFamily="49" charset="0"/>
              </a:rPr>
              <a:t>,</a:t>
            </a:r>
            <a:br>
              <a:rPr lang="en-IN" b="0" i="0" dirty="0">
                <a:solidFill>
                  <a:srgbClr val="007700"/>
                </a:solidFill>
                <a:effectLst/>
                <a:latin typeface="Fira Mono" panose="020B0509050000020004" pitchFamily="49" charset="0"/>
              </a:rPr>
            </a:br>
            <a:r>
              <a:rPr lang="en-IN" b="0" i="0" dirty="0">
                <a:solidFill>
                  <a:srgbClr val="0000BB"/>
                </a:solidFill>
                <a:effectLst/>
                <a:latin typeface="Fira Mono" panose="020B0509050000020004" pitchFamily="49" charset="0"/>
              </a:rPr>
              <a:t>42 </a:t>
            </a:r>
            <a:r>
              <a:rPr lang="en-IN" b="0" i="0" dirty="0">
                <a:solidFill>
                  <a:srgbClr val="007700"/>
                </a:solidFill>
                <a:effectLst/>
                <a:latin typeface="Fira Mono" panose="020B0509050000020004" pitchFamily="49" charset="0"/>
              </a:rPr>
              <a:t>=&gt; </a:t>
            </a:r>
            <a:r>
              <a:rPr lang="en-IN" b="0" i="0" dirty="0">
                <a:solidFill>
                  <a:srgbClr val="0000BB"/>
                </a:solidFill>
                <a:effectLst/>
                <a:latin typeface="Fira Mono" panose="020B0509050000020004" pitchFamily="49" charset="0"/>
              </a:rPr>
              <a:t>24</a:t>
            </a:r>
            <a:r>
              <a:rPr lang="en-IN" b="0" i="0" dirty="0">
                <a:solidFill>
                  <a:srgbClr val="007700"/>
                </a:solidFill>
                <a:effectLst/>
                <a:latin typeface="Fira Mono" panose="020B0509050000020004" pitchFamily="49" charset="0"/>
              </a:rPr>
              <a:t>,</a:t>
            </a:r>
            <a:br>
              <a:rPr lang="en-IN" b="0" i="0" dirty="0">
                <a:solidFill>
                  <a:srgbClr val="007700"/>
                </a:solidFill>
                <a:effectLst/>
                <a:latin typeface="Fira Mono" panose="020B0509050000020004" pitchFamily="49" charset="0"/>
              </a:rPr>
            </a:br>
            <a:r>
              <a:rPr lang="en-IN" sz="1800" b="0" i="0" dirty="0">
                <a:solidFill>
                  <a:srgbClr val="DD0000"/>
                </a:solidFill>
                <a:effectLst/>
                <a:latin typeface="Fira Mono" panose="020B0509050000020004" pitchFamily="49" charset="0"/>
              </a:rPr>
              <a:t>"multi" </a:t>
            </a:r>
            <a:r>
              <a:rPr lang="en-IN" sz="1800" b="0" i="0" dirty="0">
                <a:solidFill>
                  <a:srgbClr val="007700"/>
                </a:solidFill>
                <a:effectLst/>
                <a:latin typeface="Fira Mono" panose="020B0509050000020004" pitchFamily="49" charset="0"/>
              </a:rPr>
              <a:t>=&gt; array(</a:t>
            </a:r>
            <a:r>
              <a:rPr lang="en-IN" sz="1800" b="0" i="0" dirty="0">
                <a:solidFill>
                  <a:srgbClr val="DD0000"/>
                </a:solidFill>
                <a:effectLst/>
                <a:latin typeface="Fira Mono" panose="020B0509050000020004" pitchFamily="49" charset="0"/>
              </a:rPr>
              <a:t>"dimensional" </a:t>
            </a:r>
            <a:r>
              <a:rPr lang="en-IN" sz="1800" b="0" i="0" dirty="0">
                <a:solidFill>
                  <a:srgbClr val="007700"/>
                </a:solidFill>
                <a:effectLst/>
                <a:latin typeface="Fira Mono" panose="020B0509050000020004" pitchFamily="49" charset="0"/>
              </a:rPr>
              <a:t>=&gt; array(</a:t>
            </a:r>
            <a:r>
              <a:rPr lang="en-IN" sz="1800" b="0" i="0" dirty="0">
                <a:solidFill>
                  <a:srgbClr val="DD0000"/>
                </a:solidFill>
                <a:effectLst/>
                <a:latin typeface="Fira Mono" panose="020B0509050000020004" pitchFamily="49" charset="0"/>
              </a:rPr>
              <a:t>"array" </a:t>
            </a:r>
            <a:r>
              <a:rPr lang="en-IN" sz="1800" b="0" i="0" dirty="0">
                <a:solidFill>
                  <a:srgbClr val="007700"/>
                </a:solidFill>
                <a:effectLst/>
                <a:latin typeface="Fira Mono" panose="020B0509050000020004" pitchFamily="49" charset="0"/>
              </a:rPr>
              <a:t>=&gt; </a:t>
            </a:r>
            <a:r>
              <a:rPr lang="en-IN" sz="1800" b="0" i="0" dirty="0">
                <a:solidFill>
                  <a:srgbClr val="DD0000"/>
                </a:solidFill>
                <a:effectLst/>
                <a:latin typeface="Fira Mono" panose="020B0509050000020004" pitchFamily="49" charset="0"/>
              </a:rPr>
              <a:t>"foo"</a:t>
            </a:r>
            <a:r>
              <a:rPr lang="en-IN" sz="1800" b="0" i="0" dirty="0">
                <a:solidFill>
                  <a:srgbClr val="007700"/>
                </a:solidFill>
                <a:effectLst/>
                <a:latin typeface="Fira Mono" panose="020B0509050000020004" pitchFamily="49" charset="0"/>
              </a:rPr>
              <a:t>) )</a:t>
            </a:r>
            <a:br>
              <a:rPr lang="en-IN" b="0" i="0" dirty="0">
                <a:solidFill>
                  <a:srgbClr val="007700"/>
                </a:solidFill>
                <a:effectLst/>
                <a:latin typeface="Fira Mono" panose="020B0509050000020004" pitchFamily="49" charset="0"/>
              </a:rPr>
            </a:br>
            <a:r>
              <a:rPr lang="en-IN" b="0" i="0" dirty="0">
                <a:solidFill>
                  <a:srgbClr val="007700"/>
                </a:solidFill>
                <a:effectLst/>
                <a:latin typeface="Fira Mono" panose="020B0509050000020004" pitchFamily="49" charset="0"/>
              </a:rPr>
              <a:t>);</a:t>
            </a:r>
            <a:br>
              <a:rPr lang="en-IN" b="0" i="0" dirty="0">
                <a:solidFill>
                  <a:srgbClr val="007700"/>
                </a:solidFill>
                <a:effectLst/>
                <a:latin typeface="Fira Mono" panose="020B0509050000020004" pitchFamily="49" charset="0"/>
              </a:rPr>
            </a:br>
            <a:br>
              <a:rPr lang="en-IN" b="0" i="0" dirty="0">
                <a:solidFill>
                  <a:srgbClr val="007700"/>
                </a:solidFill>
                <a:effectLst/>
                <a:latin typeface="Fira Mono" panose="020B0509050000020004" pitchFamily="49" charset="0"/>
              </a:rPr>
            </a:br>
            <a:r>
              <a:rPr lang="en-IN" b="0" i="0" dirty="0" err="1">
                <a:solidFill>
                  <a:srgbClr val="0000BB"/>
                </a:solidFill>
                <a:effectLst/>
                <a:latin typeface="Fira Mono" panose="020B0509050000020004" pitchFamily="49" charset="0"/>
              </a:rPr>
              <a:t>var_dump</a:t>
            </a:r>
            <a:r>
              <a:rPr lang="en-IN" b="0" i="0" dirty="0">
                <a:solidFill>
                  <a:srgbClr val="007700"/>
                </a:solidFill>
                <a:effectLst/>
                <a:latin typeface="Fira Mono" panose="020B0509050000020004" pitchFamily="49" charset="0"/>
              </a:rPr>
              <a:t>(</a:t>
            </a:r>
            <a:r>
              <a:rPr lang="en-IN" b="0" i="0" dirty="0">
                <a:solidFill>
                  <a:srgbClr val="0000BB"/>
                </a:solidFill>
                <a:effectLst/>
                <a:latin typeface="Fira Mono" panose="020B0509050000020004" pitchFamily="49" charset="0"/>
              </a:rPr>
              <a:t>$array</a:t>
            </a:r>
            <a:r>
              <a:rPr lang="en-IN" b="0" i="0" dirty="0">
                <a:solidFill>
                  <a:srgbClr val="007700"/>
                </a:solidFill>
                <a:effectLst/>
                <a:latin typeface="Fira Mono" panose="020B0509050000020004" pitchFamily="49" charset="0"/>
              </a:rPr>
              <a:t>[</a:t>
            </a:r>
            <a:r>
              <a:rPr lang="en-IN" b="0" i="0" dirty="0">
                <a:solidFill>
                  <a:srgbClr val="DD0000"/>
                </a:solidFill>
                <a:effectLst/>
                <a:latin typeface="Fira Mono" panose="020B0509050000020004" pitchFamily="49" charset="0"/>
              </a:rPr>
              <a:t>"foo"</a:t>
            </a:r>
            <a:r>
              <a:rPr lang="en-IN" b="0" i="0" dirty="0">
                <a:solidFill>
                  <a:srgbClr val="007700"/>
                </a:solidFill>
                <a:effectLst/>
                <a:latin typeface="Fira Mono" panose="020B0509050000020004" pitchFamily="49" charset="0"/>
              </a:rPr>
              <a:t>]);</a:t>
            </a:r>
            <a:br>
              <a:rPr lang="en-IN" b="0" i="0" dirty="0">
                <a:solidFill>
                  <a:srgbClr val="007700"/>
                </a:solidFill>
                <a:effectLst/>
                <a:latin typeface="Fira Mono" panose="020B0509050000020004" pitchFamily="49" charset="0"/>
              </a:rPr>
            </a:br>
            <a:r>
              <a:rPr lang="en-IN" b="0" i="0" dirty="0" err="1">
                <a:solidFill>
                  <a:srgbClr val="0000BB"/>
                </a:solidFill>
                <a:effectLst/>
                <a:latin typeface="Fira Mono" panose="020B0509050000020004" pitchFamily="49" charset="0"/>
              </a:rPr>
              <a:t>var_dump</a:t>
            </a:r>
            <a:r>
              <a:rPr lang="en-IN" b="0" i="0" dirty="0">
                <a:solidFill>
                  <a:srgbClr val="007700"/>
                </a:solidFill>
                <a:effectLst/>
                <a:latin typeface="Fira Mono" panose="020B0509050000020004" pitchFamily="49" charset="0"/>
              </a:rPr>
              <a:t>(</a:t>
            </a:r>
            <a:r>
              <a:rPr lang="en-IN" b="0" i="0" dirty="0">
                <a:solidFill>
                  <a:srgbClr val="0000BB"/>
                </a:solidFill>
                <a:effectLst/>
                <a:latin typeface="Fira Mono" panose="020B0509050000020004" pitchFamily="49" charset="0"/>
              </a:rPr>
              <a:t>$array</a:t>
            </a:r>
            <a:r>
              <a:rPr lang="en-IN" b="0" i="0" dirty="0">
                <a:solidFill>
                  <a:srgbClr val="007700"/>
                </a:solidFill>
                <a:effectLst/>
                <a:latin typeface="Fira Mono" panose="020B0509050000020004" pitchFamily="49" charset="0"/>
              </a:rPr>
              <a:t>[</a:t>
            </a:r>
            <a:r>
              <a:rPr lang="en-IN" b="0" i="0" dirty="0">
                <a:solidFill>
                  <a:srgbClr val="0000BB"/>
                </a:solidFill>
                <a:effectLst/>
                <a:latin typeface="Fira Mono" panose="020B0509050000020004" pitchFamily="49" charset="0"/>
              </a:rPr>
              <a:t>42</a:t>
            </a:r>
            <a:r>
              <a:rPr lang="en-IN" b="0" i="0" dirty="0">
                <a:solidFill>
                  <a:srgbClr val="007700"/>
                </a:solidFill>
                <a:effectLst/>
                <a:latin typeface="Fira Mono" panose="020B0509050000020004" pitchFamily="49" charset="0"/>
              </a:rPr>
              <a:t>]);</a:t>
            </a:r>
            <a:br>
              <a:rPr lang="en-IN" b="0" i="0" dirty="0">
                <a:solidFill>
                  <a:srgbClr val="007700"/>
                </a:solidFill>
                <a:effectLst/>
                <a:latin typeface="Fira Mono" panose="020B0509050000020004" pitchFamily="49" charset="0"/>
              </a:rPr>
            </a:br>
            <a:r>
              <a:rPr lang="en-IN" b="0" i="0" dirty="0" err="1">
                <a:solidFill>
                  <a:srgbClr val="0000BB"/>
                </a:solidFill>
                <a:effectLst/>
                <a:latin typeface="Fira Mono" panose="020B0509050000020004" pitchFamily="49" charset="0"/>
              </a:rPr>
              <a:t>var_dump</a:t>
            </a:r>
            <a:r>
              <a:rPr lang="en-IN" b="0" i="0" dirty="0">
                <a:solidFill>
                  <a:srgbClr val="007700"/>
                </a:solidFill>
                <a:effectLst/>
                <a:latin typeface="Fira Mono" panose="020B0509050000020004" pitchFamily="49" charset="0"/>
              </a:rPr>
              <a:t>(</a:t>
            </a:r>
            <a:r>
              <a:rPr lang="en-IN" b="0" i="0" dirty="0">
                <a:solidFill>
                  <a:srgbClr val="0000BB"/>
                </a:solidFill>
                <a:effectLst/>
                <a:latin typeface="Fira Mono" panose="020B0509050000020004" pitchFamily="49" charset="0"/>
              </a:rPr>
              <a:t>$array</a:t>
            </a:r>
            <a:r>
              <a:rPr lang="en-IN" b="0" i="0" dirty="0">
                <a:solidFill>
                  <a:srgbClr val="007700"/>
                </a:solidFill>
                <a:effectLst/>
                <a:latin typeface="Fira Mono" panose="020B0509050000020004" pitchFamily="49" charset="0"/>
              </a:rPr>
              <a:t>[</a:t>
            </a:r>
            <a:r>
              <a:rPr lang="en-IN" b="0" i="0" dirty="0">
                <a:solidFill>
                  <a:srgbClr val="DD0000"/>
                </a:solidFill>
                <a:effectLst/>
                <a:latin typeface="Fira Mono" panose="020B0509050000020004" pitchFamily="49" charset="0"/>
              </a:rPr>
              <a:t>"multi"</a:t>
            </a:r>
            <a:r>
              <a:rPr lang="en-IN" b="0" i="0" dirty="0">
                <a:solidFill>
                  <a:srgbClr val="007700"/>
                </a:solidFill>
                <a:effectLst/>
                <a:latin typeface="Fira Mono" panose="020B0509050000020004" pitchFamily="49" charset="0"/>
              </a:rPr>
              <a:t>][</a:t>
            </a:r>
            <a:r>
              <a:rPr lang="en-IN" b="0" i="0" dirty="0">
                <a:solidFill>
                  <a:srgbClr val="DD0000"/>
                </a:solidFill>
                <a:effectLst/>
                <a:latin typeface="Fira Mono" panose="020B0509050000020004" pitchFamily="49" charset="0"/>
              </a:rPr>
              <a:t>"dimensional"</a:t>
            </a:r>
            <a:r>
              <a:rPr lang="en-IN" b="0" i="0" dirty="0">
                <a:solidFill>
                  <a:srgbClr val="007700"/>
                </a:solidFill>
                <a:effectLst/>
                <a:latin typeface="Fira Mono" panose="020B0509050000020004" pitchFamily="49" charset="0"/>
              </a:rPr>
              <a:t>][</a:t>
            </a:r>
            <a:r>
              <a:rPr lang="en-IN" b="0" i="0" dirty="0">
                <a:solidFill>
                  <a:srgbClr val="DD0000"/>
                </a:solidFill>
                <a:effectLst/>
                <a:latin typeface="Fira Mono" panose="020B0509050000020004" pitchFamily="49" charset="0"/>
              </a:rPr>
              <a:t>"array"</a:t>
            </a:r>
            <a:r>
              <a:rPr lang="en-IN" b="0" i="0" dirty="0">
                <a:solidFill>
                  <a:srgbClr val="007700"/>
                </a:solidFill>
                <a:effectLst/>
                <a:latin typeface="Fira Mono" panose="020B0509050000020004" pitchFamily="49" charset="0"/>
              </a:rPr>
              <a:t>]);</a:t>
            </a:r>
            <a:br>
              <a:rPr lang="en-IN" b="0" i="0" dirty="0">
                <a:solidFill>
                  <a:srgbClr val="007700"/>
                </a:solidFill>
                <a:effectLst/>
                <a:latin typeface="Fira Mono" panose="020B0509050000020004" pitchFamily="49" charset="0"/>
              </a:rPr>
            </a:br>
            <a:r>
              <a:rPr lang="en-IN" b="0" i="0" dirty="0">
                <a:solidFill>
                  <a:srgbClr val="0000BB"/>
                </a:solidFill>
                <a:effectLst/>
                <a:latin typeface="Fira Mono" panose="020B0509050000020004" pitchFamily="49" charset="0"/>
              </a:rPr>
              <a:t>?&gt;</a:t>
            </a:r>
            <a:endParaRPr lang="en-IN" dirty="0"/>
          </a:p>
        </p:txBody>
      </p:sp>
      <p:sp>
        <p:nvSpPr>
          <p:cNvPr id="7" name="TextBox 6">
            <a:extLst>
              <a:ext uri="{FF2B5EF4-FFF2-40B4-BE49-F238E27FC236}">
                <a16:creationId xmlns:a16="http://schemas.microsoft.com/office/drawing/2014/main" id="{54C4B878-4C4E-44B2-A471-D5A1891C13D9}"/>
              </a:ext>
            </a:extLst>
          </p:cNvPr>
          <p:cNvSpPr txBox="1"/>
          <p:nvPr/>
        </p:nvSpPr>
        <p:spPr>
          <a:xfrm>
            <a:off x="8955055" y="1017237"/>
            <a:ext cx="2280392" cy="923330"/>
          </a:xfrm>
          <a:prstGeom prst="rect">
            <a:avLst/>
          </a:prstGeom>
          <a:noFill/>
        </p:spPr>
        <p:txBody>
          <a:bodyPr wrap="square">
            <a:spAutoFit/>
          </a:bodyPr>
          <a:lstStyle/>
          <a:p>
            <a:r>
              <a:rPr lang="en-IN" dirty="0"/>
              <a:t>string(3) "bar"</a:t>
            </a:r>
          </a:p>
          <a:p>
            <a:r>
              <a:rPr lang="en-IN" dirty="0"/>
              <a:t>int(24)</a:t>
            </a:r>
          </a:p>
          <a:p>
            <a:r>
              <a:rPr lang="en-IN" dirty="0"/>
              <a:t>string(3) "foo"</a:t>
            </a:r>
          </a:p>
        </p:txBody>
      </p:sp>
    </p:spTree>
    <p:extLst>
      <p:ext uri="{BB962C8B-B14F-4D97-AF65-F5344CB8AC3E}">
        <p14:creationId xmlns:p14="http://schemas.microsoft.com/office/powerpoint/2010/main" val="302681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F36BF2-0EAE-4D95-8F30-828D40DC8F80}"/>
              </a:ext>
            </a:extLst>
          </p:cNvPr>
          <p:cNvSpPr txBox="1"/>
          <p:nvPr/>
        </p:nvSpPr>
        <p:spPr>
          <a:xfrm>
            <a:off x="650810" y="544354"/>
            <a:ext cx="6097554" cy="5355312"/>
          </a:xfrm>
          <a:prstGeom prst="rect">
            <a:avLst/>
          </a:prstGeom>
          <a:noFill/>
        </p:spPr>
        <p:txBody>
          <a:bodyPr wrap="square">
            <a:spAutoFit/>
          </a:bodyPr>
          <a:lstStyle/>
          <a:p>
            <a:r>
              <a:rPr lang="en-IN" dirty="0"/>
              <a:t>&lt;?php</a:t>
            </a:r>
          </a:p>
          <a:p>
            <a:r>
              <a:rPr lang="en-IN" dirty="0"/>
              <a:t>// Create an associative array to store student information</a:t>
            </a:r>
          </a:p>
          <a:p>
            <a:r>
              <a:rPr lang="en-IN" dirty="0"/>
              <a:t>$students = array(</a:t>
            </a:r>
          </a:p>
          <a:p>
            <a:r>
              <a:rPr lang="en-IN" dirty="0"/>
              <a:t>    "student1" =&gt; array(</a:t>
            </a:r>
          </a:p>
          <a:p>
            <a:r>
              <a:rPr lang="en-IN" dirty="0"/>
              <a:t>        "name" =&gt; "John Smith",</a:t>
            </a:r>
          </a:p>
          <a:p>
            <a:r>
              <a:rPr lang="en-IN" dirty="0"/>
              <a:t>        "age" =&gt; 20,</a:t>
            </a:r>
          </a:p>
          <a:p>
            <a:r>
              <a:rPr lang="en-IN" dirty="0"/>
              <a:t>        "grade" =&gt; "A"</a:t>
            </a:r>
          </a:p>
          <a:p>
            <a:r>
              <a:rPr lang="en-IN" dirty="0"/>
              <a:t>    ),</a:t>
            </a:r>
          </a:p>
          <a:p>
            <a:r>
              <a:rPr lang="en-IN" dirty="0"/>
              <a:t>    "student2" =&gt; array(</a:t>
            </a:r>
          </a:p>
          <a:p>
            <a:r>
              <a:rPr lang="en-IN" dirty="0"/>
              <a:t>        "name" =&gt; "Jane Doe",</a:t>
            </a:r>
          </a:p>
          <a:p>
            <a:r>
              <a:rPr lang="en-IN" dirty="0"/>
              <a:t>        "age" =&gt; 21,</a:t>
            </a:r>
          </a:p>
          <a:p>
            <a:r>
              <a:rPr lang="en-IN" dirty="0"/>
              <a:t>        "grade" =&gt; "B"</a:t>
            </a:r>
          </a:p>
          <a:p>
            <a:r>
              <a:rPr lang="en-IN" dirty="0"/>
              <a:t>    ),</a:t>
            </a:r>
          </a:p>
          <a:p>
            <a:r>
              <a:rPr lang="en-IN" dirty="0"/>
              <a:t>    "student3" =&gt; array(</a:t>
            </a:r>
          </a:p>
          <a:p>
            <a:r>
              <a:rPr lang="en-IN" dirty="0"/>
              <a:t>        "name" =&gt; "Michael Johnson",</a:t>
            </a:r>
          </a:p>
          <a:p>
            <a:r>
              <a:rPr lang="en-IN" dirty="0"/>
              <a:t>        "age" =&gt; 19,</a:t>
            </a:r>
          </a:p>
          <a:p>
            <a:r>
              <a:rPr lang="en-IN" dirty="0"/>
              <a:t>        "grade" =&gt; "C"</a:t>
            </a:r>
          </a:p>
          <a:p>
            <a:r>
              <a:rPr lang="en-IN" dirty="0"/>
              <a:t>    )</a:t>
            </a:r>
          </a:p>
          <a:p>
            <a:r>
              <a:rPr lang="en-IN" dirty="0"/>
              <a:t>);</a:t>
            </a:r>
          </a:p>
        </p:txBody>
      </p:sp>
      <p:sp>
        <p:nvSpPr>
          <p:cNvPr id="8" name="TextBox 7">
            <a:extLst>
              <a:ext uri="{FF2B5EF4-FFF2-40B4-BE49-F238E27FC236}">
                <a16:creationId xmlns:a16="http://schemas.microsoft.com/office/drawing/2014/main" id="{379A43B4-8675-4697-8F30-7611958B7320}"/>
              </a:ext>
            </a:extLst>
          </p:cNvPr>
          <p:cNvSpPr txBox="1"/>
          <p:nvPr/>
        </p:nvSpPr>
        <p:spPr>
          <a:xfrm>
            <a:off x="6258509" y="367330"/>
            <a:ext cx="6097554" cy="5078313"/>
          </a:xfrm>
          <a:prstGeom prst="rect">
            <a:avLst/>
          </a:prstGeom>
          <a:noFill/>
        </p:spPr>
        <p:txBody>
          <a:bodyPr wrap="square">
            <a:spAutoFit/>
          </a:bodyPr>
          <a:lstStyle/>
          <a:p>
            <a:endParaRPr lang="en-IN" dirty="0"/>
          </a:p>
          <a:p>
            <a:r>
              <a:rPr lang="en-IN" dirty="0"/>
              <a:t>// Access and print information for a specific student</a:t>
            </a:r>
          </a:p>
          <a:p>
            <a:r>
              <a:rPr lang="en-IN" dirty="0"/>
              <a:t>$</a:t>
            </a:r>
            <a:r>
              <a:rPr lang="en-IN" dirty="0" err="1"/>
              <a:t>studentID</a:t>
            </a:r>
            <a:r>
              <a:rPr lang="en-IN" dirty="0"/>
              <a:t> = "student2";</a:t>
            </a:r>
          </a:p>
          <a:p>
            <a:r>
              <a:rPr lang="en-IN" dirty="0"/>
              <a:t>echo "Student ID: $</a:t>
            </a:r>
            <a:r>
              <a:rPr lang="en-IN" dirty="0" err="1"/>
              <a:t>studentID</a:t>
            </a:r>
            <a:r>
              <a:rPr lang="en-IN" dirty="0"/>
              <a:t>&lt;</a:t>
            </a:r>
            <a:r>
              <a:rPr lang="en-IN" dirty="0" err="1"/>
              <a:t>br</a:t>
            </a:r>
            <a:r>
              <a:rPr lang="en-IN" dirty="0"/>
              <a:t>&gt;";</a:t>
            </a:r>
          </a:p>
          <a:p>
            <a:r>
              <a:rPr lang="en-IN" dirty="0"/>
              <a:t>echo "Name: " . $students[$</a:t>
            </a:r>
            <a:r>
              <a:rPr lang="en-IN" dirty="0" err="1"/>
              <a:t>studentID</a:t>
            </a:r>
            <a:r>
              <a:rPr lang="en-IN" dirty="0"/>
              <a:t>]["name"] . "&lt;</a:t>
            </a:r>
            <a:r>
              <a:rPr lang="en-IN" dirty="0" err="1"/>
              <a:t>br</a:t>
            </a:r>
            <a:r>
              <a:rPr lang="en-IN" dirty="0"/>
              <a:t>&gt;";</a:t>
            </a:r>
          </a:p>
          <a:p>
            <a:r>
              <a:rPr lang="en-IN" dirty="0"/>
              <a:t>echo "Age: " . $students[$</a:t>
            </a:r>
            <a:r>
              <a:rPr lang="en-IN" dirty="0" err="1"/>
              <a:t>studentID</a:t>
            </a:r>
            <a:r>
              <a:rPr lang="en-IN" dirty="0"/>
              <a:t>]["age"] . "&lt;</a:t>
            </a:r>
            <a:r>
              <a:rPr lang="en-IN" dirty="0" err="1"/>
              <a:t>br</a:t>
            </a:r>
            <a:r>
              <a:rPr lang="en-IN" dirty="0"/>
              <a:t>&gt;";</a:t>
            </a:r>
          </a:p>
          <a:p>
            <a:r>
              <a:rPr lang="en-IN" dirty="0"/>
              <a:t>echo "Grade: " . $students[$</a:t>
            </a:r>
            <a:r>
              <a:rPr lang="en-IN" dirty="0" err="1"/>
              <a:t>studentID</a:t>
            </a:r>
            <a:r>
              <a:rPr lang="en-IN" dirty="0"/>
              <a:t>]["grade"] . "&lt;</a:t>
            </a:r>
            <a:r>
              <a:rPr lang="en-IN" dirty="0" err="1"/>
              <a:t>br</a:t>
            </a:r>
            <a:r>
              <a:rPr lang="en-IN" dirty="0"/>
              <a:t>&gt;";</a:t>
            </a:r>
          </a:p>
          <a:p>
            <a:endParaRPr lang="en-IN" dirty="0"/>
          </a:p>
          <a:p>
            <a:r>
              <a:rPr lang="en-IN" dirty="0"/>
              <a:t>// You can also loop through all students and display their information</a:t>
            </a:r>
          </a:p>
          <a:p>
            <a:r>
              <a:rPr lang="en-IN" dirty="0"/>
              <a:t>foreach ($students as $</a:t>
            </a:r>
            <a:r>
              <a:rPr lang="en-IN" dirty="0" err="1"/>
              <a:t>studentID</a:t>
            </a:r>
            <a:r>
              <a:rPr lang="en-IN" dirty="0"/>
              <a:t> =&gt; $</a:t>
            </a:r>
            <a:r>
              <a:rPr lang="en-IN" dirty="0" err="1"/>
              <a:t>studentInfo</a:t>
            </a:r>
            <a:r>
              <a:rPr lang="en-IN" dirty="0"/>
              <a:t>) {</a:t>
            </a:r>
          </a:p>
          <a:p>
            <a:r>
              <a:rPr lang="en-IN" dirty="0"/>
              <a:t>    echo "Student ID: $</a:t>
            </a:r>
            <a:r>
              <a:rPr lang="en-IN" dirty="0" err="1"/>
              <a:t>studentID</a:t>
            </a:r>
            <a:r>
              <a:rPr lang="en-IN" dirty="0"/>
              <a:t>&lt;</a:t>
            </a:r>
            <a:r>
              <a:rPr lang="en-IN" dirty="0" err="1"/>
              <a:t>br</a:t>
            </a:r>
            <a:r>
              <a:rPr lang="en-IN" dirty="0"/>
              <a:t>&gt;";</a:t>
            </a:r>
          </a:p>
          <a:p>
            <a:r>
              <a:rPr lang="en-IN" dirty="0"/>
              <a:t>    echo "Name: " . $</a:t>
            </a:r>
            <a:r>
              <a:rPr lang="en-IN" dirty="0" err="1"/>
              <a:t>studentInfo</a:t>
            </a:r>
            <a:r>
              <a:rPr lang="en-IN" dirty="0"/>
              <a:t>["name"] . "&lt;</a:t>
            </a:r>
            <a:r>
              <a:rPr lang="en-IN" dirty="0" err="1"/>
              <a:t>br</a:t>
            </a:r>
            <a:r>
              <a:rPr lang="en-IN" dirty="0"/>
              <a:t>&gt;";</a:t>
            </a:r>
          </a:p>
          <a:p>
            <a:r>
              <a:rPr lang="en-IN" dirty="0"/>
              <a:t>    echo "Age: " . $</a:t>
            </a:r>
            <a:r>
              <a:rPr lang="en-IN" dirty="0" err="1"/>
              <a:t>studentInfo</a:t>
            </a:r>
            <a:r>
              <a:rPr lang="en-IN" dirty="0"/>
              <a:t>["age"] . "&lt;</a:t>
            </a:r>
            <a:r>
              <a:rPr lang="en-IN" dirty="0" err="1"/>
              <a:t>br</a:t>
            </a:r>
            <a:r>
              <a:rPr lang="en-IN" dirty="0"/>
              <a:t>&gt;";</a:t>
            </a:r>
          </a:p>
          <a:p>
            <a:r>
              <a:rPr lang="en-IN" dirty="0"/>
              <a:t>    echo "Grade: " . $</a:t>
            </a:r>
            <a:r>
              <a:rPr lang="en-IN" dirty="0" err="1"/>
              <a:t>studentInfo</a:t>
            </a:r>
            <a:r>
              <a:rPr lang="en-IN" dirty="0"/>
              <a:t>["grade"] . "&lt;</a:t>
            </a:r>
            <a:r>
              <a:rPr lang="en-IN" dirty="0" err="1"/>
              <a:t>br</a:t>
            </a:r>
            <a:r>
              <a:rPr lang="en-IN" dirty="0"/>
              <a:t>&gt;";</a:t>
            </a:r>
          </a:p>
          <a:p>
            <a:r>
              <a:rPr lang="en-IN" dirty="0"/>
              <a:t>    echo "&lt;</a:t>
            </a:r>
            <a:r>
              <a:rPr lang="en-IN" dirty="0" err="1"/>
              <a:t>br</a:t>
            </a:r>
            <a:r>
              <a:rPr lang="en-IN" dirty="0"/>
              <a:t>&gt;"; // Add a newline for separation</a:t>
            </a:r>
          </a:p>
          <a:p>
            <a:r>
              <a:rPr lang="en-IN" dirty="0"/>
              <a:t>}</a:t>
            </a:r>
          </a:p>
          <a:p>
            <a:r>
              <a:rPr lang="en-IN" dirty="0"/>
              <a:t>?&gt;</a:t>
            </a:r>
          </a:p>
        </p:txBody>
      </p:sp>
    </p:spTree>
    <p:extLst>
      <p:ext uri="{BB962C8B-B14F-4D97-AF65-F5344CB8AC3E}">
        <p14:creationId xmlns:p14="http://schemas.microsoft.com/office/powerpoint/2010/main" val="1438064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415" y="69012"/>
            <a:ext cx="11812796" cy="6590581"/>
          </a:xfrm>
          <a:prstGeom prst="rect">
            <a:avLst/>
          </a:prstGeom>
        </p:spPr>
      </p:pic>
    </p:spTree>
    <p:extLst>
      <p:ext uri="{BB962C8B-B14F-4D97-AF65-F5344CB8AC3E}">
        <p14:creationId xmlns:p14="http://schemas.microsoft.com/office/powerpoint/2010/main" val="2669837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414" y="250015"/>
            <a:ext cx="11565147" cy="1231106"/>
          </a:xfrm>
          <a:prstGeom prst="rect">
            <a:avLst/>
          </a:prstGeom>
        </p:spPr>
        <p:txBody>
          <a:bodyPr wrap="square">
            <a:spAutoFit/>
          </a:bodyPr>
          <a:lstStyle/>
          <a:p>
            <a:r>
              <a:rPr lang="en-US" sz="2800" b="0" i="0" dirty="0">
                <a:solidFill>
                  <a:srgbClr val="000000"/>
                </a:solidFill>
                <a:effectLst/>
                <a:latin typeface="Segoe UI" panose="020B0502040204020203" pitchFamily="34" charset="0"/>
              </a:rPr>
              <a:t>Sort Array in Ascending Order - sort()</a:t>
            </a:r>
          </a:p>
          <a:p>
            <a:endParaRPr lang="en-US" sz="2800" b="0" i="0" dirty="0">
              <a:solidFill>
                <a:srgbClr val="000000"/>
              </a:solidFill>
              <a:effectLst/>
              <a:latin typeface="Segoe UI" panose="020B0502040204020203" pitchFamily="34" charset="0"/>
            </a:endParaRPr>
          </a:p>
          <a:p>
            <a:r>
              <a:rPr lang="en-US" b="0" i="0" dirty="0">
                <a:solidFill>
                  <a:srgbClr val="000000"/>
                </a:solidFill>
                <a:effectLst/>
                <a:latin typeface="Verdana" panose="020B0604030504040204" pitchFamily="34" charset="0"/>
              </a:rPr>
              <a:t>The following example sorts the elements of the $cars array in ascending alphabetical order:</a:t>
            </a:r>
          </a:p>
        </p:txBody>
      </p:sp>
      <p:pic>
        <p:nvPicPr>
          <p:cNvPr id="4" name="Picture 3"/>
          <p:cNvPicPr>
            <a:picLocks noChangeAspect="1"/>
          </p:cNvPicPr>
          <p:nvPr/>
        </p:nvPicPr>
        <p:blipFill>
          <a:blip r:embed="rId2"/>
          <a:stretch>
            <a:fillRect/>
          </a:stretch>
        </p:blipFill>
        <p:spPr>
          <a:xfrm>
            <a:off x="388979" y="1696517"/>
            <a:ext cx="11420581" cy="4885437"/>
          </a:xfrm>
          <a:prstGeom prst="rect">
            <a:avLst/>
          </a:prstGeom>
        </p:spPr>
      </p:pic>
    </p:spTree>
    <p:extLst>
      <p:ext uri="{BB962C8B-B14F-4D97-AF65-F5344CB8AC3E}">
        <p14:creationId xmlns:p14="http://schemas.microsoft.com/office/powerpoint/2010/main" val="73804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440" y="1952"/>
            <a:ext cx="4663713" cy="400110"/>
          </a:xfrm>
          <a:prstGeom prst="rect">
            <a:avLst/>
          </a:prstGeom>
        </p:spPr>
        <p:txBody>
          <a:bodyPr wrap="none">
            <a:spAutoFit/>
          </a:bodyPr>
          <a:lstStyle/>
          <a:p>
            <a:r>
              <a:rPr lang="en-US" sz="2000" dirty="0">
                <a:solidFill>
                  <a:srgbClr val="000000"/>
                </a:solidFill>
                <a:latin typeface="Segoe UI" panose="020B0502040204020203" pitchFamily="34" charset="0"/>
              </a:rPr>
              <a:t>Sort Array in Descending Order - </a:t>
            </a:r>
            <a:r>
              <a:rPr lang="en-US" sz="2000" dirty="0" err="1">
                <a:solidFill>
                  <a:srgbClr val="000000"/>
                </a:solidFill>
                <a:latin typeface="Segoe UI" panose="020B0502040204020203" pitchFamily="34" charset="0"/>
              </a:rPr>
              <a:t>rsort</a:t>
            </a:r>
            <a:r>
              <a:rPr lang="en-US" sz="2000" dirty="0">
                <a:solidFill>
                  <a:srgbClr val="000000"/>
                </a:solidFill>
                <a:latin typeface="Segoe UI" panose="020B0502040204020203" pitchFamily="34" charset="0"/>
              </a:rPr>
              <a:t>()</a:t>
            </a:r>
            <a:endParaRPr lang="en-US" sz="2000" b="0" i="0" dirty="0">
              <a:solidFill>
                <a:srgbClr val="000000"/>
              </a:solidFill>
              <a:effectLst/>
              <a:latin typeface="Segoe UI" panose="020B0502040204020203" pitchFamily="34" charset="0"/>
            </a:endParaRPr>
          </a:p>
        </p:txBody>
      </p:sp>
      <p:pic>
        <p:nvPicPr>
          <p:cNvPr id="5" name="Picture 4"/>
          <p:cNvPicPr>
            <a:picLocks noChangeAspect="1"/>
          </p:cNvPicPr>
          <p:nvPr/>
        </p:nvPicPr>
        <p:blipFill>
          <a:blip r:embed="rId2"/>
          <a:stretch>
            <a:fillRect/>
          </a:stretch>
        </p:blipFill>
        <p:spPr>
          <a:xfrm>
            <a:off x="145429" y="542534"/>
            <a:ext cx="9930224" cy="2514815"/>
          </a:xfrm>
          <a:prstGeom prst="rect">
            <a:avLst/>
          </a:prstGeom>
        </p:spPr>
      </p:pic>
      <p:sp>
        <p:nvSpPr>
          <p:cNvPr id="6" name="Rectangle 5"/>
          <p:cNvSpPr/>
          <p:nvPr/>
        </p:nvSpPr>
        <p:spPr>
          <a:xfrm>
            <a:off x="214440" y="3359376"/>
            <a:ext cx="6026201" cy="369332"/>
          </a:xfrm>
          <a:prstGeom prst="rect">
            <a:avLst/>
          </a:prstGeom>
        </p:spPr>
        <p:txBody>
          <a:bodyPr wrap="none">
            <a:spAutoFit/>
          </a:bodyPr>
          <a:lstStyle/>
          <a:p>
            <a:r>
              <a:rPr lang="en-US" dirty="0">
                <a:solidFill>
                  <a:srgbClr val="000000"/>
                </a:solidFill>
                <a:latin typeface="Segoe UI" panose="020B0502040204020203" pitchFamily="34" charset="0"/>
              </a:rPr>
              <a:t>Sort Array (Ascending Order), According to Value - </a:t>
            </a:r>
            <a:r>
              <a:rPr lang="en-US" dirty="0" err="1">
                <a:solidFill>
                  <a:srgbClr val="000000"/>
                </a:solidFill>
                <a:latin typeface="Segoe UI" panose="020B0502040204020203" pitchFamily="34" charset="0"/>
              </a:rPr>
              <a:t>asort</a:t>
            </a:r>
            <a:r>
              <a:rPr lang="en-US" dirty="0">
                <a:solidFill>
                  <a:srgbClr val="000000"/>
                </a:solidFill>
                <a:latin typeface="Segoe UI" panose="020B0502040204020203" pitchFamily="34" charset="0"/>
              </a:rPr>
              <a:t>()</a:t>
            </a:r>
            <a:endParaRPr lang="en-US" b="0" i="0" dirty="0">
              <a:solidFill>
                <a:srgbClr val="000000"/>
              </a:solidFill>
              <a:effectLst/>
              <a:latin typeface="Segoe UI" panose="020B0502040204020203" pitchFamily="34" charset="0"/>
            </a:endParaRPr>
          </a:p>
        </p:txBody>
      </p:sp>
      <p:pic>
        <p:nvPicPr>
          <p:cNvPr id="7" name="Picture 6"/>
          <p:cNvPicPr>
            <a:picLocks noChangeAspect="1"/>
          </p:cNvPicPr>
          <p:nvPr/>
        </p:nvPicPr>
        <p:blipFill>
          <a:blip r:embed="rId3"/>
          <a:stretch>
            <a:fillRect/>
          </a:stretch>
        </p:blipFill>
        <p:spPr>
          <a:xfrm>
            <a:off x="214440" y="3866833"/>
            <a:ext cx="9999235" cy="2991167"/>
          </a:xfrm>
          <a:prstGeom prst="rect">
            <a:avLst/>
          </a:prstGeom>
        </p:spPr>
      </p:pic>
    </p:spTree>
    <p:extLst>
      <p:ext uri="{BB962C8B-B14F-4D97-AF65-F5344CB8AC3E}">
        <p14:creationId xmlns:p14="http://schemas.microsoft.com/office/powerpoint/2010/main" val="32239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209" y="0"/>
            <a:ext cx="5839355" cy="369332"/>
          </a:xfrm>
          <a:prstGeom prst="rect">
            <a:avLst/>
          </a:prstGeom>
        </p:spPr>
        <p:txBody>
          <a:bodyPr wrap="none">
            <a:spAutoFit/>
          </a:bodyPr>
          <a:lstStyle/>
          <a:p>
            <a:r>
              <a:rPr lang="en-US" dirty="0">
                <a:solidFill>
                  <a:srgbClr val="000000"/>
                </a:solidFill>
                <a:latin typeface="Segoe UI" panose="020B0502040204020203" pitchFamily="34" charset="0"/>
              </a:rPr>
              <a:t>Sort Array (Ascending Order), According to Key - </a:t>
            </a:r>
            <a:r>
              <a:rPr lang="en-US" dirty="0" err="1">
                <a:solidFill>
                  <a:srgbClr val="000000"/>
                </a:solidFill>
                <a:latin typeface="Segoe UI" panose="020B0502040204020203" pitchFamily="34" charset="0"/>
              </a:rPr>
              <a:t>ksort</a:t>
            </a:r>
            <a:r>
              <a:rPr lang="en-US" dirty="0">
                <a:solidFill>
                  <a:srgbClr val="000000"/>
                </a:solidFill>
                <a:latin typeface="Segoe UI" panose="020B0502040204020203" pitchFamily="34" charset="0"/>
              </a:rPr>
              <a:t>()</a:t>
            </a:r>
            <a:endParaRPr lang="en-US" b="0" i="0" dirty="0">
              <a:solidFill>
                <a:srgbClr val="000000"/>
              </a:solidFill>
              <a:effectLst/>
              <a:latin typeface="Segoe UI" panose="020B0502040204020203" pitchFamily="34" charset="0"/>
            </a:endParaRPr>
          </a:p>
        </p:txBody>
      </p:sp>
      <p:pic>
        <p:nvPicPr>
          <p:cNvPr id="4" name="Picture 3"/>
          <p:cNvPicPr>
            <a:picLocks noChangeAspect="1"/>
          </p:cNvPicPr>
          <p:nvPr/>
        </p:nvPicPr>
        <p:blipFill>
          <a:blip r:embed="rId2"/>
          <a:stretch>
            <a:fillRect/>
          </a:stretch>
        </p:blipFill>
        <p:spPr>
          <a:xfrm>
            <a:off x="131198" y="382922"/>
            <a:ext cx="9357859" cy="2861050"/>
          </a:xfrm>
          <a:prstGeom prst="rect">
            <a:avLst/>
          </a:prstGeom>
        </p:spPr>
      </p:pic>
      <p:sp>
        <p:nvSpPr>
          <p:cNvPr id="8" name="Rectangle 7"/>
          <p:cNvSpPr/>
          <p:nvPr/>
        </p:nvSpPr>
        <p:spPr>
          <a:xfrm>
            <a:off x="200209" y="3517134"/>
            <a:ext cx="8762636" cy="369332"/>
          </a:xfrm>
          <a:prstGeom prst="rect">
            <a:avLst/>
          </a:prstGeom>
        </p:spPr>
        <p:txBody>
          <a:bodyPr wrap="square">
            <a:spAutoFit/>
          </a:bodyPr>
          <a:lstStyle/>
          <a:p>
            <a:r>
              <a:rPr lang="en-US" dirty="0">
                <a:solidFill>
                  <a:srgbClr val="000000"/>
                </a:solidFill>
                <a:latin typeface="Segoe UI" panose="020B0502040204020203" pitchFamily="34" charset="0"/>
              </a:rPr>
              <a:t>Sort Array (Descending Order), According to Value - </a:t>
            </a:r>
            <a:r>
              <a:rPr lang="en-US" dirty="0" err="1">
                <a:solidFill>
                  <a:srgbClr val="000000"/>
                </a:solidFill>
                <a:latin typeface="Segoe UI" panose="020B0502040204020203" pitchFamily="34" charset="0"/>
              </a:rPr>
              <a:t>arsort</a:t>
            </a:r>
            <a:r>
              <a:rPr lang="en-US" dirty="0">
                <a:solidFill>
                  <a:srgbClr val="000000"/>
                </a:solidFill>
                <a:latin typeface="Segoe UI" panose="020B0502040204020203" pitchFamily="34" charset="0"/>
              </a:rPr>
              <a:t>()</a:t>
            </a:r>
            <a:endParaRPr lang="en-US" b="0" i="0" dirty="0">
              <a:solidFill>
                <a:srgbClr val="000000"/>
              </a:solidFill>
              <a:effectLst/>
              <a:latin typeface="Segoe UI" panose="020B0502040204020203" pitchFamily="34" charset="0"/>
            </a:endParaRPr>
          </a:p>
        </p:txBody>
      </p:sp>
      <p:pic>
        <p:nvPicPr>
          <p:cNvPr id="9" name="Picture 8"/>
          <p:cNvPicPr>
            <a:picLocks noChangeAspect="1"/>
          </p:cNvPicPr>
          <p:nvPr/>
        </p:nvPicPr>
        <p:blipFill>
          <a:blip r:embed="rId3"/>
          <a:stretch>
            <a:fillRect/>
          </a:stretch>
        </p:blipFill>
        <p:spPr>
          <a:xfrm>
            <a:off x="100578" y="3969770"/>
            <a:ext cx="9526501" cy="2888230"/>
          </a:xfrm>
          <a:prstGeom prst="rect">
            <a:avLst/>
          </a:prstGeom>
        </p:spPr>
      </p:pic>
    </p:spTree>
    <p:extLst>
      <p:ext uri="{BB962C8B-B14F-4D97-AF65-F5344CB8AC3E}">
        <p14:creationId xmlns:p14="http://schemas.microsoft.com/office/powerpoint/2010/main" val="730936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EE3087-6B5B-4584-A208-6662C2A2582C}"/>
              </a:ext>
            </a:extLst>
          </p:cNvPr>
          <p:cNvSpPr>
            <a:spLocks noGrp="1"/>
          </p:cNvSpPr>
          <p:nvPr>
            <p:ph type="title"/>
          </p:nvPr>
        </p:nvSpPr>
        <p:spPr/>
        <p:txBody>
          <a:bodyPr/>
          <a:lstStyle/>
          <a:p>
            <a:r>
              <a:rPr lang="en-IN" dirty="0"/>
              <a:t>Array </a:t>
            </a:r>
            <a:r>
              <a:rPr lang="en-IN" dirty="0" err="1"/>
              <a:t>Opeartions</a:t>
            </a:r>
            <a:endParaRPr lang="en-IN" dirty="0"/>
          </a:p>
        </p:txBody>
      </p:sp>
      <p:sp>
        <p:nvSpPr>
          <p:cNvPr id="5" name="Content Placeholder 4">
            <a:extLst>
              <a:ext uri="{FF2B5EF4-FFF2-40B4-BE49-F238E27FC236}">
                <a16:creationId xmlns:a16="http://schemas.microsoft.com/office/drawing/2014/main" id="{2D9EC9B0-066A-4C9B-AB30-9C5AFF08D79E}"/>
              </a:ext>
            </a:extLst>
          </p:cNvPr>
          <p:cNvSpPr>
            <a:spLocks noGrp="1"/>
          </p:cNvSpPr>
          <p:nvPr>
            <p:ph idx="1"/>
          </p:nvPr>
        </p:nvSpPr>
        <p:spPr/>
        <p:txBody>
          <a:bodyPr/>
          <a:lstStyle/>
          <a:p>
            <a:r>
              <a:rPr lang="en-US" dirty="0"/>
              <a:t>count():</a:t>
            </a:r>
          </a:p>
          <a:p>
            <a:r>
              <a:rPr lang="en-US" dirty="0"/>
              <a:t>The count() function returns the number of elements in a given array.</a:t>
            </a:r>
          </a:p>
          <a:p>
            <a:pPr lvl="1"/>
            <a:r>
              <a:rPr lang="en-US" dirty="0"/>
              <a:t>Syntax :</a:t>
            </a:r>
          </a:p>
          <a:p>
            <a:pPr lvl="2"/>
            <a:r>
              <a:rPr lang="en-US" dirty="0">
                <a:solidFill>
                  <a:srgbClr val="FF0000"/>
                </a:solidFill>
              </a:rPr>
              <a:t>count(</a:t>
            </a:r>
            <a:r>
              <a:rPr lang="en-US" dirty="0" err="1">
                <a:solidFill>
                  <a:srgbClr val="FF0000"/>
                </a:solidFill>
              </a:rPr>
              <a:t>array_name,mode_of_count</a:t>
            </a:r>
            <a:r>
              <a:rPr lang="en-US" dirty="0">
                <a:solidFill>
                  <a:srgbClr val="FF0000"/>
                </a:solidFill>
              </a:rPr>
              <a:t>); // mode is either 0 or 1</a:t>
            </a:r>
          </a:p>
          <a:p>
            <a:pPr lvl="1"/>
            <a:r>
              <a:rPr lang="en-US" dirty="0">
                <a:solidFill>
                  <a:schemeClr val="accent1">
                    <a:lumMod val="75000"/>
                  </a:schemeClr>
                </a:solidFill>
              </a:rPr>
              <a:t>&lt;?php</a:t>
            </a:r>
          </a:p>
          <a:p>
            <a:pPr lvl="1"/>
            <a:r>
              <a:rPr lang="en-US" dirty="0">
                <a:solidFill>
                  <a:schemeClr val="accent1">
                    <a:lumMod val="75000"/>
                  </a:schemeClr>
                </a:solidFill>
              </a:rPr>
              <a:t>$array = ['One', 'Two', '</a:t>
            </a:r>
            <a:r>
              <a:rPr lang="en-US" dirty="0" err="1">
                <a:solidFill>
                  <a:schemeClr val="accent1">
                    <a:lumMod val="75000"/>
                  </a:schemeClr>
                </a:solidFill>
              </a:rPr>
              <a:t>Three',array</a:t>
            </a:r>
            <a:r>
              <a:rPr lang="en-US" dirty="0">
                <a:solidFill>
                  <a:schemeClr val="accent1">
                    <a:lumMod val="75000"/>
                  </a:schemeClr>
                </a:solidFill>
              </a:rPr>
              <a:t>(1,2,3)];</a:t>
            </a:r>
          </a:p>
          <a:p>
            <a:pPr lvl="1"/>
            <a:r>
              <a:rPr lang="en-US" dirty="0">
                <a:solidFill>
                  <a:schemeClr val="accent1">
                    <a:lumMod val="75000"/>
                  </a:schemeClr>
                </a:solidFill>
              </a:rPr>
              <a:t>echo count($array,0);</a:t>
            </a:r>
          </a:p>
          <a:p>
            <a:pPr lvl="1"/>
            <a:r>
              <a:rPr lang="en-US" dirty="0">
                <a:solidFill>
                  <a:schemeClr val="accent1">
                    <a:lumMod val="75000"/>
                  </a:schemeClr>
                </a:solidFill>
              </a:rPr>
              <a:t>?&gt;</a:t>
            </a:r>
            <a:endParaRPr lang="en-IN" dirty="0">
              <a:solidFill>
                <a:schemeClr val="accent1">
                  <a:lumMod val="75000"/>
                </a:schemeClr>
              </a:solidFill>
            </a:endParaRPr>
          </a:p>
        </p:txBody>
      </p:sp>
    </p:spTree>
    <p:extLst>
      <p:ext uri="{BB962C8B-B14F-4D97-AF65-F5344CB8AC3E}">
        <p14:creationId xmlns:p14="http://schemas.microsoft.com/office/powerpoint/2010/main" val="115894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2ED1-0043-4A64-98F3-0FD332235584}"/>
              </a:ext>
            </a:extLst>
          </p:cNvPr>
          <p:cNvSpPr>
            <a:spLocks noGrp="1"/>
          </p:cNvSpPr>
          <p:nvPr>
            <p:ph type="title"/>
          </p:nvPr>
        </p:nvSpPr>
        <p:spPr/>
        <p:txBody>
          <a:bodyPr/>
          <a:lstStyle/>
          <a:p>
            <a:endParaRPr lang="en-IN"/>
          </a:p>
        </p:txBody>
      </p:sp>
      <p:sp>
        <p:nvSpPr>
          <p:cNvPr id="5" name="Rectangle 2">
            <a:extLst>
              <a:ext uri="{FF2B5EF4-FFF2-40B4-BE49-F238E27FC236}">
                <a16:creationId xmlns:a16="http://schemas.microsoft.com/office/drawing/2014/main" id="{FF8DB3C8-2961-4C7E-9103-008BC9B756F4}"/>
              </a:ext>
            </a:extLst>
          </p:cNvPr>
          <p:cNvSpPr>
            <a:spLocks noGrp="1" noChangeArrowheads="1"/>
          </p:cNvSpPr>
          <p:nvPr>
            <p:ph idx="1"/>
          </p:nvPr>
        </p:nvSpPr>
        <p:spPr bwMode="auto">
          <a:xfrm>
            <a:off x="838200" y="2131637"/>
            <a:ext cx="10515600" cy="142849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a:ln>
                  <a:noFill/>
                </a:ln>
                <a:solidFill>
                  <a:srgbClr val="222222"/>
                </a:solidFill>
                <a:effectLst/>
              </a:rPr>
              <a:t>array_sum</a:t>
            </a:r>
            <a:r>
              <a:rPr kumimoji="0" lang="en-US" altLang="en-US" sz="1800" b="1" i="0" u="none" strike="noStrike" cap="none" normalizeH="0" baseline="0" dirty="0">
                <a:ln>
                  <a:noFill/>
                </a:ln>
                <a:solidFill>
                  <a:srgbClr val="222222"/>
                </a:solidFill>
                <a:effectLst/>
              </a:rPr>
              <a:t>():</a:t>
            </a:r>
            <a:endParaRPr kumimoji="0" lang="en-US" altLang="en-US" sz="1800"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22222"/>
                </a:solidFill>
                <a:effectLst/>
              </a:rPr>
              <a:t>The </a:t>
            </a:r>
            <a:r>
              <a:rPr kumimoji="0" lang="en-US" altLang="en-US" sz="1800" b="1" i="0" u="none" strike="noStrike" cap="none" normalizeH="0" baseline="0" dirty="0" err="1">
                <a:ln>
                  <a:noFill/>
                </a:ln>
                <a:solidFill>
                  <a:srgbClr val="222222"/>
                </a:solidFill>
                <a:effectLst/>
              </a:rPr>
              <a:t>array_sum</a:t>
            </a:r>
            <a:r>
              <a:rPr kumimoji="0" lang="en-US" altLang="en-US" sz="1800" b="1" i="0" u="none" strike="noStrike" cap="none" normalizeH="0" baseline="0" dirty="0">
                <a:ln>
                  <a:noFill/>
                </a:ln>
                <a:solidFill>
                  <a:srgbClr val="222222"/>
                </a:solidFill>
                <a:effectLst/>
              </a:rPr>
              <a:t>()</a:t>
            </a:r>
            <a:r>
              <a:rPr kumimoji="0" lang="en-US" altLang="en-US" sz="1800" b="0" i="0" u="none" strike="noStrike" cap="none" normalizeH="0" baseline="0" dirty="0">
                <a:ln>
                  <a:noFill/>
                </a:ln>
                <a:solidFill>
                  <a:srgbClr val="222222"/>
                </a:solidFill>
                <a:effectLst/>
              </a:rPr>
              <a:t> function returns the sum of all the values in a given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222222"/>
                </a:solidFill>
                <a:effectLst/>
              </a:rPr>
              <a:t>Syntax:</a:t>
            </a:r>
            <a:r>
              <a:rPr kumimoji="0" lang="en-US" altLang="en-US" sz="1800" b="0" i="0" u="none" strike="noStrike" cap="none" normalizeH="0" baseline="0" dirty="0" err="1">
                <a:ln>
                  <a:noFill/>
                </a:ln>
                <a:solidFill>
                  <a:srgbClr val="222222"/>
                </a:solidFill>
                <a:effectLst/>
                <a:cs typeface="Courier New" panose="02070309020205020404" pitchFamily="49" charset="0"/>
              </a:rPr>
              <a:t>array_sum</a:t>
            </a:r>
            <a:r>
              <a:rPr kumimoji="0" lang="en-US" altLang="en-US" sz="1800" b="0" i="0" u="none" strike="noStrike" cap="none" normalizeH="0" baseline="0" dirty="0">
                <a:ln>
                  <a:noFill/>
                </a:ln>
                <a:solidFill>
                  <a:srgbClr val="222222"/>
                </a:solidFill>
                <a:effectLst/>
                <a:cs typeface="Courier New" panose="02070309020205020404" pitchFamily="49" charset="0"/>
              </a:rPr>
              <a:t>(</a:t>
            </a:r>
            <a:r>
              <a:rPr kumimoji="0" lang="en-US" altLang="en-US" sz="1800" b="0" i="0" u="none" strike="noStrike" cap="none" normalizeH="0" baseline="0" dirty="0" err="1">
                <a:ln>
                  <a:noFill/>
                </a:ln>
                <a:solidFill>
                  <a:srgbClr val="222222"/>
                </a:solidFill>
                <a:effectLst/>
                <a:cs typeface="Courier New" panose="02070309020205020404" pitchFamily="49" charset="0"/>
              </a:rPr>
              <a:t>array_name</a:t>
            </a:r>
            <a:r>
              <a:rPr kumimoji="0" lang="en-US" altLang="en-US" sz="1800" b="0" i="0" u="none" strike="noStrike" cap="none" normalizeH="0" baseline="0" dirty="0">
                <a:ln>
                  <a:noFill/>
                </a:ln>
                <a:solidFill>
                  <a:srgbClr val="222222"/>
                </a:solidFill>
                <a:effectLst/>
                <a:cs typeface="Courier New" panose="02070309020205020404" pitchFamily="49" charset="0"/>
              </a:rPr>
              <a:t>);</a:t>
            </a:r>
            <a:endParaRPr kumimoji="0" lang="en-US" altLang="en-US" sz="1800" b="0" i="0" u="none" strike="noStrike" cap="none" normalizeH="0" baseline="0" dirty="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7E7F4297-F619-42E4-9318-E0CE49E1FCD7}"/>
              </a:ext>
            </a:extLst>
          </p:cNvPr>
          <p:cNvSpPr txBox="1"/>
          <p:nvPr/>
        </p:nvSpPr>
        <p:spPr>
          <a:xfrm>
            <a:off x="8582608" y="1039681"/>
            <a:ext cx="2604995" cy="1200329"/>
          </a:xfrm>
          <a:prstGeom prst="rect">
            <a:avLst/>
          </a:prstGeom>
          <a:noFill/>
        </p:spPr>
        <p:txBody>
          <a:bodyPr wrap="square">
            <a:spAutoFit/>
          </a:bodyPr>
          <a:lstStyle/>
          <a:p>
            <a:r>
              <a:rPr lang="en-IN" dirty="0"/>
              <a:t>&lt;?php</a:t>
            </a:r>
          </a:p>
          <a:p>
            <a:r>
              <a:rPr lang="en-IN" dirty="0"/>
              <a:t>$array = [10,20,30];</a:t>
            </a:r>
          </a:p>
          <a:p>
            <a:r>
              <a:rPr lang="en-IN" dirty="0"/>
              <a:t>echo </a:t>
            </a:r>
            <a:r>
              <a:rPr lang="en-IN" dirty="0" err="1"/>
              <a:t>array_sum</a:t>
            </a:r>
            <a:r>
              <a:rPr lang="en-IN" dirty="0"/>
              <a:t>($array);</a:t>
            </a:r>
          </a:p>
          <a:p>
            <a:r>
              <a:rPr lang="en-IN" dirty="0"/>
              <a:t>?&gt;</a:t>
            </a:r>
          </a:p>
        </p:txBody>
      </p:sp>
      <p:sp>
        <p:nvSpPr>
          <p:cNvPr id="11" name="Rectangle 6">
            <a:extLst>
              <a:ext uri="{FF2B5EF4-FFF2-40B4-BE49-F238E27FC236}">
                <a16:creationId xmlns:a16="http://schemas.microsoft.com/office/drawing/2014/main" id="{A6B75CFC-50E8-4369-AC15-48117E71FE4E}"/>
              </a:ext>
            </a:extLst>
          </p:cNvPr>
          <p:cNvSpPr>
            <a:spLocks noChangeArrowheads="1"/>
          </p:cNvSpPr>
          <p:nvPr/>
        </p:nvSpPr>
        <p:spPr bwMode="auto">
          <a:xfrm>
            <a:off x="838200" y="3789659"/>
            <a:ext cx="10515600" cy="142849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rgbClr val="222222"/>
                </a:solidFill>
                <a:effectLst/>
              </a:rPr>
              <a:t>array_reverse</a:t>
            </a:r>
            <a:r>
              <a:rPr kumimoji="0" lang="en-US" altLang="en-US" b="1" i="0" u="none" strike="noStrike" cap="none" normalizeH="0" baseline="0" dirty="0">
                <a:ln>
                  <a:noFill/>
                </a:ln>
                <a:solidFill>
                  <a:srgbClr val="222222"/>
                </a:solidFill>
                <a:effectLst/>
              </a:rPr>
              <a:t>():</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 </a:t>
            </a:r>
            <a:r>
              <a:rPr kumimoji="0" lang="en-US" altLang="en-US" b="1" i="0" u="none" strike="noStrike" cap="none" normalizeH="0" baseline="0" dirty="0" err="1">
                <a:ln>
                  <a:noFill/>
                </a:ln>
                <a:solidFill>
                  <a:srgbClr val="222222"/>
                </a:solidFill>
                <a:effectLst/>
              </a:rPr>
              <a:t>array_reverse</a:t>
            </a:r>
            <a:r>
              <a:rPr kumimoji="0" lang="en-US" altLang="en-US" b="1" i="0" u="none" strike="noStrike" cap="none" normalizeH="0" baseline="0" dirty="0">
                <a:ln>
                  <a:noFill/>
                </a:ln>
                <a:solidFill>
                  <a:srgbClr val="222222"/>
                </a:solidFill>
                <a:effectLst/>
              </a:rPr>
              <a:t>()</a:t>
            </a:r>
            <a:r>
              <a:rPr kumimoji="0" lang="en-US" altLang="en-US" b="0" i="0" u="none" strike="noStrike" cap="none" normalizeH="0" baseline="0" dirty="0">
                <a:ln>
                  <a:noFill/>
                </a:ln>
                <a:solidFill>
                  <a:srgbClr val="222222"/>
                </a:solidFill>
                <a:effectLst/>
              </a:rPr>
              <a:t> function is used to return an array in the reverse 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22222"/>
                </a:solidFill>
                <a:effectLst/>
              </a:rPr>
              <a:t>Syntax:</a:t>
            </a:r>
            <a:r>
              <a:rPr kumimoji="0" lang="en-US" altLang="en-US" b="0" i="0" u="none" strike="noStrike" cap="none" normalizeH="0" baseline="0" dirty="0" err="1">
                <a:ln>
                  <a:noFill/>
                </a:ln>
                <a:solidFill>
                  <a:srgbClr val="222222"/>
                </a:solidFill>
                <a:effectLst/>
                <a:cs typeface="Courier New" panose="02070309020205020404" pitchFamily="49" charset="0"/>
              </a:rPr>
              <a:t>array_reverse</a:t>
            </a:r>
            <a:r>
              <a:rPr kumimoji="0" lang="en-US" altLang="en-US" b="0" i="0" u="none" strike="noStrike" cap="none" normalizeH="0" baseline="0" dirty="0">
                <a:ln>
                  <a:noFill/>
                </a:ln>
                <a:solidFill>
                  <a:srgbClr val="222222"/>
                </a:solidFill>
                <a:effectLst/>
                <a:cs typeface="Courier New" panose="02070309020205020404" pitchFamily="49" charset="0"/>
              </a:rPr>
              <a:t>(array);</a:t>
            </a:r>
            <a:endParaRPr kumimoji="0" lang="en-US" altLang="en-US" b="0" i="0" u="none" strike="noStrike" cap="none" normalizeH="0" baseline="0" dirty="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13" name="TextBox 12">
            <a:extLst>
              <a:ext uri="{FF2B5EF4-FFF2-40B4-BE49-F238E27FC236}">
                <a16:creationId xmlns:a16="http://schemas.microsoft.com/office/drawing/2014/main" id="{3FA883EE-BC72-4665-A5A2-A84354D0D6F5}"/>
              </a:ext>
            </a:extLst>
          </p:cNvPr>
          <p:cNvSpPr txBox="1"/>
          <p:nvPr/>
        </p:nvSpPr>
        <p:spPr>
          <a:xfrm>
            <a:off x="1325393" y="5282217"/>
            <a:ext cx="6094378" cy="1477328"/>
          </a:xfrm>
          <a:prstGeom prst="rect">
            <a:avLst/>
          </a:prstGeom>
          <a:noFill/>
        </p:spPr>
        <p:txBody>
          <a:bodyPr wrap="square">
            <a:spAutoFit/>
          </a:bodyPr>
          <a:lstStyle/>
          <a:p>
            <a:r>
              <a:rPr lang="en-IN" dirty="0"/>
              <a:t>&lt;?php</a:t>
            </a:r>
          </a:p>
          <a:p>
            <a:r>
              <a:rPr lang="en-IN" dirty="0"/>
              <a:t>$cities=array("D"=&gt;"</a:t>
            </a:r>
            <a:r>
              <a:rPr lang="en-IN" dirty="0" err="1"/>
              <a:t>Delhi","M</a:t>
            </a:r>
            <a:r>
              <a:rPr lang="en-IN" dirty="0"/>
              <a:t>"=&gt;"</a:t>
            </a:r>
            <a:r>
              <a:rPr lang="en-IN" dirty="0" err="1"/>
              <a:t>Mumbai","N</a:t>
            </a:r>
            <a:r>
              <a:rPr lang="en-IN" dirty="0"/>
              <a:t>"=&gt;"Nagpur");</a:t>
            </a:r>
          </a:p>
          <a:p>
            <a:r>
              <a:rPr lang="en-IN" dirty="0"/>
              <a:t>$rev=</a:t>
            </a:r>
            <a:r>
              <a:rPr lang="en-IN" dirty="0" err="1"/>
              <a:t>array_reverse</a:t>
            </a:r>
            <a:r>
              <a:rPr lang="en-IN" dirty="0"/>
              <a:t>($cities);</a:t>
            </a:r>
          </a:p>
          <a:p>
            <a:r>
              <a:rPr lang="en-IN" dirty="0"/>
              <a:t>	</a:t>
            </a:r>
            <a:r>
              <a:rPr lang="en-IN" dirty="0" err="1"/>
              <a:t>print_r</a:t>
            </a:r>
            <a:r>
              <a:rPr lang="en-IN" dirty="0"/>
              <a:t>($rev);</a:t>
            </a:r>
          </a:p>
          <a:p>
            <a:r>
              <a:rPr lang="en-IN" dirty="0"/>
              <a:t>?&gt;</a:t>
            </a:r>
          </a:p>
        </p:txBody>
      </p:sp>
      <p:sp>
        <p:nvSpPr>
          <p:cNvPr id="15" name="TextBox 14">
            <a:extLst>
              <a:ext uri="{FF2B5EF4-FFF2-40B4-BE49-F238E27FC236}">
                <a16:creationId xmlns:a16="http://schemas.microsoft.com/office/drawing/2014/main" id="{BFEEDDEB-ECC0-4282-8B50-DA81991665A3}"/>
              </a:ext>
            </a:extLst>
          </p:cNvPr>
          <p:cNvSpPr txBox="1"/>
          <p:nvPr/>
        </p:nvSpPr>
        <p:spPr>
          <a:xfrm>
            <a:off x="7512184" y="5184446"/>
            <a:ext cx="3841616" cy="1477328"/>
          </a:xfrm>
          <a:prstGeom prst="rect">
            <a:avLst/>
          </a:prstGeom>
          <a:noFill/>
        </p:spPr>
        <p:txBody>
          <a:bodyPr wrap="square">
            <a:spAutoFit/>
          </a:bodyPr>
          <a:lstStyle/>
          <a:p>
            <a:r>
              <a:rPr lang="en-IN" dirty="0"/>
              <a:t>&lt;?php</a:t>
            </a:r>
          </a:p>
          <a:p>
            <a:r>
              <a:rPr lang="en-IN" dirty="0"/>
              <a:t>$cities=array(10,67,98,34);</a:t>
            </a:r>
          </a:p>
          <a:p>
            <a:r>
              <a:rPr lang="en-IN" dirty="0"/>
              <a:t>$rev=</a:t>
            </a:r>
            <a:r>
              <a:rPr lang="en-IN" dirty="0" err="1"/>
              <a:t>array_reverse</a:t>
            </a:r>
            <a:r>
              <a:rPr lang="en-IN" dirty="0"/>
              <a:t>($cities);</a:t>
            </a:r>
          </a:p>
          <a:p>
            <a:r>
              <a:rPr lang="en-IN" dirty="0"/>
              <a:t>	</a:t>
            </a:r>
            <a:r>
              <a:rPr lang="en-IN" dirty="0" err="1"/>
              <a:t>print_r</a:t>
            </a:r>
            <a:r>
              <a:rPr lang="en-IN" dirty="0"/>
              <a:t>($rev);</a:t>
            </a:r>
          </a:p>
          <a:p>
            <a:r>
              <a:rPr lang="en-IN" dirty="0"/>
              <a:t>?&gt;</a:t>
            </a:r>
          </a:p>
        </p:txBody>
      </p:sp>
      <p:sp>
        <p:nvSpPr>
          <p:cNvPr id="12" name="TextBox 11">
            <a:extLst>
              <a:ext uri="{FF2B5EF4-FFF2-40B4-BE49-F238E27FC236}">
                <a16:creationId xmlns:a16="http://schemas.microsoft.com/office/drawing/2014/main" id="{D61B2560-26CD-4ACC-8E0D-FCD102445C49}"/>
              </a:ext>
            </a:extLst>
          </p:cNvPr>
          <p:cNvSpPr txBox="1"/>
          <p:nvPr/>
        </p:nvSpPr>
        <p:spPr>
          <a:xfrm>
            <a:off x="8582608" y="2245719"/>
            <a:ext cx="4107802" cy="1200329"/>
          </a:xfrm>
          <a:prstGeom prst="rect">
            <a:avLst/>
          </a:prstGeom>
          <a:noFill/>
        </p:spPr>
        <p:txBody>
          <a:bodyPr wrap="square">
            <a:spAutoFit/>
          </a:bodyPr>
          <a:lstStyle/>
          <a:p>
            <a:r>
              <a:rPr lang="en-IN" dirty="0"/>
              <a:t>&lt;?php</a:t>
            </a:r>
          </a:p>
          <a:p>
            <a:r>
              <a:rPr lang="en-IN" dirty="0"/>
              <a:t>$a=array("a"=&gt;52.2,"b"=&gt;13.7,"c"=&gt;0.9);</a:t>
            </a:r>
          </a:p>
          <a:p>
            <a:r>
              <a:rPr lang="en-IN" dirty="0"/>
              <a:t>echo </a:t>
            </a:r>
            <a:r>
              <a:rPr lang="en-IN" dirty="0" err="1"/>
              <a:t>array_sum</a:t>
            </a:r>
            <a:r>
              <a:rPr lang="en-IN" dirty="0"/>
              <a:t>($a);</a:t>
            </a:r>
          </a:p>
          <a:p>
            <a:r>
              <a:rPr lang="en-IN" dirty="0"/>
              <a:t>?&gt;</a:t>
            </a:r>
          </a:p>
        </p:txBody>
      </p:sp>
    </p:spTree>
    <p:extLst>
      <p:ext uri="{BB962C8B-B14F-4D97-AF65-F5344CB8AC3E}">
        <p14:creationId xmlns:p14="http://schemas.microsoft.com/office/powerpoint/2010/main" val="423759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929B156-84C4-42C9-A1B3-3BE17950CB40}"/>
              </a:ext>
            </a:extLst>
          </p:cNvPr>
          <p:cNvSpPr>
            <a:spLocks noChangeArrowheads="1"/>
          </p:cNvSpPr>
          <p:nvPr/>
        </p:nvSpPr>
        <p:spPr bwMode="auto">
          <a:xfrm>
            <a:off x="370115" y="244443"/>
            <a:ext cx="10931967" cy="198249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222222"/>
                </a:solidFill>
                <a:effectLst/>
              </a:rPr>
              <a:t>shuffle():</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 </a:t>
            </a:r>
            <a:r>
              <a:rPr kumimoji="0" lang="en-US" altLang="en-US" b="1" i="0" u="none" strike="noStrike" cap="none" normalizeH="0" baseline="0" dirty="0">
                <a:ln>
                  <a:noFill/>
                </a:ln>
                <a:solidFill>
                  <a:srgbClr val="222222"/>
                </a:solidFill>
                <a:effectLst/>
              </a:rPr>
              <a:t>shuffle()</a:t>
            </a:r>
            <a:r>
              <a:rPr kumimoji="0" lang="en-US" altLang="en-US" b="0" i="0" u="none" strike="noStrike" cap="none" normalizeH="0" baseline="0" dirty="0">
                <a:ln>
                  <a:noFill/>
                </a:ln>
                <a:solidFill>
                  <a:srgbClr val="222222"/>
                </a:solidFill>
                <a:effectLst/>
              </a:rPr>
              <a:t> function randomizes the order of elements in the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After shuffling it assigns new keys to the elements in the array. It returns true on success and false on failure.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22222"/>
                </a:solidFill>
                <a:effectLst/>
              </a:rPr>
              <a:t>Syntax:</a:t>
            </a:r>
            <a:r>
              <a:rPr kumimoji="0" lang="en-US" altLang="en-US" b="0" i="0" u="none" strike="noStrike" cap="none" normalizeH="0" baseline="0" dirty="0" err="1">
                <a:ln>
                  <a:noFill/>
                </a:ln>
                <a:solidFill>
                  <a:srgbClr val="222222"/>
                </a:solidFill>
                <a:effectLst/>
                <a:cs typeface="Courier New" panose="02070309020205020404" pitchFamily="49" charset="0"/>
              </a:rPr>
              <a:t>shuffle</a:t>
            </a:r>
            <a:r>
              <a:rPr kumimoji="0" lang="en-US" altLang="en-US" b="0" i="0" u="none" strike="noStrike" cap="none" normalizeH="0" baseline="0" dirty="0">
                <a:ln>
                  <a:noFill/>
                </a:ln>
                <a:solidFill>
                  <a:srgbClr val="222222"/>
                </a:solidFill>
                <a:effectLst/>
                <a:cs typeface="Courier New" panose="02070309020205020404" pitchFamily="49" charset="0"/>
              </a:rPr>
              <a:t>(array);</a:t>
            </a:r>
            <a:endParaRPr kumimoji="0" lang="en-US" altLang="en-US" b="0" i="0" u="none" strike="noStrike" cap="none" normalizeH="0" baseline="0" dirty="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D97DFC73-84D5-4EC5-9F9F-4AA789D9BCDB}"/>
              </a:ext>
            </a:extLst>
          </p:cNvPr>
          <p:cNvSpPr txBox="1"/>
          <p:nvPr/>
        </p:nvSpPr>
        <p:spPr>
          <a:xfrm>
            <a:off x="370114" y="2322741"/>
            <a:ext cx="7066383" cy="2031325"/>
          </a:xfrm>
          <a:prstGeom prst="rect">
            <a:avLst/>
          </a:prstGeom>
          <a:noFill/>
        </p:spPr>
        <p:txBody>
          <a:bodyPr wrap="square">
            <a:spAutoFit/>
          </a:bodyPr>
          <a:lstStyle/>
          <a:p>
            <a:r>
              <a:rPr lang="en-IN" dirty="0"/>
              <a:t>&lt;?php</a:t>
            </a:r>
          </a:p>
          <a:p>
            <a:r>
              <a:rPr lang="en-IN" dirty="0"/>
              <a:t>	</a:t>
            </a:r>
          </a:p>
          <a:p>
            <a:r>
              <a:rPr lang="en-IN" dirty="0"/>
              <a:t>	$cities=array("D"=&gt;"</a:t>
            </a:r>
            <a:r>
              <a:rPr lang="en-IN" dirty="0" err="1"/>
              <a:t>Delhi","M</a:t>
            </a:r>
            <a:r>
              <a:rPr lang="en-IN" dirty="0"/>
              <a:t>"=&gt;"</a:t>
            </a:r>
            <a:r>
              <a:rPr lang="en-IN" dirty="0" err="1"/>
              <a:t>Mumbai","N</a:t>
            </a:r>
            <a:r>
              <a:rPr lang="en-IN" dirty="0"/>
              <a:t>"=&gt;"Nagpur");</a:t>
            </a:r>
          </a:p>
          <a:p>
            <a:r>
              <a:rPr lang="en-IN" dirty="0"/>
              <a:t>	</a:t>
            </a:r>
            <a:r>
              <a:rPr lang="en-IN" dirty="0" err="1"/>
              <a:t>print_r</a:t>
            </a:r>
            <a:r>
              <a:rPr lang="en-IN" dirty="0"/>
              <a:t>($cities);</a:t>
            </a:r>
          </a:p>
          <a:p>
            <a:r>
              <a:rPr lang="en-IN" dirty="0"/>
              <a:t>	shuffle($cities);</a:t>
            </a:r>
          </a:p>
          <a:p>
            <a:r>
              <a:rPr lang="en-IN" dirty="0"/>
              <a:t>	</a:t>
            </a:r>
            <a:r>
              <a:rPr lang="en-IN" dirty="0" err="1"/>
              <a:t>print_r</a:t>
            </a:r>
            <a:r>
              <a:rPr lang="en-IN" dirty="0"/>
              <a:t>($cities);</a:t>
            </a:r>
          </a:p>
          <a:p>
            <a:r>
              <a:rPr lang="en-IN" dirty="0"/>
              <a:t>?&gt;</a:t>
            </a:r>
          </a:p>
        </p:txBody>
      </p:sp>
    </p:spTree>
    <p:extLst>
      <p:ext uri="{BB962C8B-B14F-4D97-AF65-F5344CB8AC3E}">
        <p14:creationId xmlns:p14="http://schemas.microsoft.com/office/powerpoint/2010/main" val="158372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E5A9662-88DB-4428-9616-6709729A2A63}"/>
              </a:ext>
            </a:extLst>
          </p:cNvPr>
          <p:cNvSpPr>
            <a:spLocks noChangeArrowheads="1"/>
          </p:cNvSpPr>
          <p:nvPr/>
        </p:nvSpPr>
        <p:spPr bwMode="auto">
          <a:xfrm>
            <a:off x="419878" y="-52159"/>
            <a:ext cx="11525688" cy="69684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222222"/>
                </a:solidFill>
                <a:effectLst/>
              </a:rPr>
              <a:t>current():</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 </a:t>
            </a:r>
            <a:r>
              <a:rPr kumimoji="0" lang="en-US" altLang="en-US" b="1" i="0" u="none" strike="noStrike" cap="none" normalizeH="0" baseline="0" dirty="0">
                <a:ln>
                  <a:noFill/>
                </a:ln>
                <a:solidFill>
                  <a:srgbClr val="222222"/>
                </a:solidFill>
                <a:effectLst/>
              </a:rPr>
              <a:t>current()</a:t>
            </a:r>
            <a:r>
              <a:rPr kumimoji="0" lang="en-US" altLang="en-US" b="0" i="0" u="none" strike="noStrike" cap="none" normalizeH="0" baseline="0" dirty="0">
                <a:ln>
                  <a:noFill/>
                </a:ln>
                <a:solidFill>
                  <a:srgbClr val="222222"/>
                </a:solidFill>
                <a:effectLst/>
              </a:rPr>
              <a:t> function returns the value of a current element in an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There is an internal pointer in an array which points to every element in an array. By default it always points to the first element i.e. the zeroth element of the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It returns false if the array is empty.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22222"/>
                </a:solidFill>
                <a:effectLst/>
              </a:rPr>
              <a:t>Syntax:</a:t>
            </a:r>
            <a:r>
              <a:rPr kumimoji="0" lang="en-US" altLang="en-US" b="0" i="0" u="none" strike="noStrike" cap="none" normalizeH="0" baseline="0" dirty="0" err="1">
                <a:ln>
                  <a:noFill/>
                </a:ln>
                <a:solidFill>
                  <a:srgbClr val="222222"/>
                </a:solidFill>
                <a:effectLst/>
                <a:cs typeface="Courier New" panose="02070309020205020404" pitchFamily="49" charset="0"/>
              </a:rPr>
              <a:t>current</a:t>
            </a:r>
            <a:r>
              <a:rPr kumimoji="0" lang="en-US" altLang="en-US" b="0" i="0" u="none" strike="noStrike" cap="none" normalizeH="0" baseline="0" dirty="0">
                <a:ln>
                  <a:noFill/>
                </a:ln>
                <a:solidFill>
                  <a:srgbClr val="222222"/>
                </a:solidFill>
                <a:effectLst/>
                <a:cs typeface="Courier New" panose="02070309020205020404" pitchFamily="49" charset="0"/>
              </a:rPr>
              <a:t>(array);</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It takes the array whose current element value is to be known as the parameter.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222222"/>
                </a:solidFill>
                <a:effectLst/>
              </a:rPr>
              <a:t>end():</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 </a:t>
            </a:r>
            <a:r>
              <a:rPr kumimoji="0" lang="en-US" altLang="en-US" b="1" i="0" u="none" strike="noStrike" cap="none" normalizeH="0" baseline="0" dirty="0">
                <a:ln>
                  <a:noFill/>
                </a:ln>
                <a:solidFill>
                  <a:srgbClr val="222222"/>
                </a:solidFill>
                <a:effectLst/>
              </a:rPr>
              <a:t>end()</a:t>
            </a:r>
            <a:r>
              <a:rPr kumimoji="0" lang="en-US" altLang="en-US" b="0" i="0" u="none" strike="noStrike" cap="none" normalizeH="0" baseline="0" dirty="0">
                <a:ln>
                  <a:noFill/>
                </a:ln>
                <a:solidFill>
                  <a:srgbClr val="222222"/>
                </a:solidFill>
                <a:effectLst/>
              </a:rPr>
              <a:t> function moves the internal pointer to the last element of the array and returns the last element value of the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22222"/>
                </a:solidFill>
                <a:effectLst/>
              </a:rPr>
              <a:t>Syntax:</a:t>
            </a:r>
            <a:r>
              <a:rPr kumimoji="0" lang="en-US" altLang="en-US" b="0" i="0" u="none" strike="noStrike" cap="none" normalizeH="0" baseline="0" dirty="0" err="1">
                <a:ln>
                  <a:noFill/>
                </a:ln>
                <a:solidFill>
                  <a:srgbClr val="222222"/>
                </a:solidFill>
                <a:effectLst/>
                <a:cs typeface="Courier New" panose="02070309020205020404" pitchFamily="49" charset="0"/>
              </a:rPr>
              <a:t>end</a:t>
            </a:r>
            <a:r>
              <a:rPr kumimoji="0" lang="en-US" altLang="en-US" b="0" i="0" u="none" strike="noStrike" cap="none" normalizeH="0" baseline="0" dirty="0">
                <a:ln>
                  <a:noFill/>
                </a:ln>
                <a:solidFill>
                  <a:srgbClr val="222222"/>
                </a:solidFill>
                <a:effectLst/>
                <a:cs typeface="Courier New" panose="02070309020205020404" pitchFamily="49" charset="0"/>
              </a:rPr>
              <a:t>(array);</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It takes the array as the parameter whose last element value is to be known.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222222"/>
                </a:solidFill>
                <a:effectLst/>
              </a:rPr>
              <a:t>next();</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 </a:t>
            </a:r>
            <a:r>
              <a:rPr kumimoji="0" lang="en-US" altLang="en-US" b="1" i="0" u="none" strike="noStrike" cap="none" normalizeH="0" baseline="0" dirty="0">
                <a:ln>
                  <a:noFill/>
                </a:ln>
                <a:solidFill>
                  <a:srgbClr val="222222"/>
                </a:solidFill>
                <a:effectLst/>
              </a:rPr>
              <a:t>next()</a:t>
            </a:r>
            <a:r>
              <a:rPr kumimoji="0" lang="en-US" altLang="en-US" b="0" i="0" u="none" strike="noStrike" cap="none" normalizeH="0" baseline="0" dirty="0">
                <a:ln>
                  <a:noFill/>
                </a:ln>
                <a:solidFill>
                  <a:srgbClr val="222222"/>
                </a:solidFill>
                <a:effectLst/>
              </a:rPr>
              <a:t> function moves the internal pointer to the next element and returns its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22222"/>
                </a:solidFill>
                <a:effectLst/>
              </a:rPr>
              <a:t>Syntax:</a:t>
            </a:r>
            <a:r>
              <a:rPr kumimoji="0" lang="en-US" altLang="en-US" b="0" i="0" u="none" strike="noStrike" cap="none" normalizeH="0" baseline="0" dirty="0" err="1">
                <a:ln>
                  <a:noFill/>
                </a:ln>
                <a:solidFill>
                  <a:srgbClr val="222222"/>
                </a:solidFill>
                <a:effectLst/>
                <a:cs typeface="Courier New" panose="02070309020205020404" pitchFamily="49" charset="0"/>
              </a:rPr>
              <a:t>next</a:t>
            </a:r>
            <a:r>
              <a:rPr kumimoji="0" lang="en-US" altLang="en-US" b="0" i="0" u="none" strike="noStrike" cap="none" normalizeH="0" baseline="0" dirty="0">
                <a:ln>
                  <a:noFill/>
                </a:ln>
                <a:solidFill>
                  <a:srgbClr val="222222"/>
                </a:solidFill>
                <a:effectLst/>
                <a:cs typeface="Courier New" panose="02070309020205020404" pitchFamily="49" charset="0"/>
              </a:rPr>
              <a:t>(array);</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It takes the array as the parameter whose next element value is to be known.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err="1">
                <a:ln>
                  <a:noFill/>
                </a:ln>
                <a:solidFill>
                  <a:srgbClr val="222222"/>
                </a:solidFill>
                <a:effectLst/>
              </a:rPr>
              <a:t>prev</a:t>
            </a:r>
            <a:r>
              <a:rPr kumimoji="0" lang="en-US" altLang="en-US" b="1" i="0" u="none" strike="noStrike" cap="none" normalizeH="0" baseline="0" dirty="0">
                <a:ln>
                  <a:noFill/>
                </a:ln>
                <a:solidFill>
                  <a:srgbClr val="222222"/>
                </a:solidFill>
                <a:effectLst/>
              </a:rPr>
              <a:t>():</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 </a:t>
            </a:r>
            <a:r>
              <a:rPr kumimoji="0" lang="en-US" altLang="en-US" b="1" i="0" u="none" strike="noStrike" cap="none" normalizeH="0" baseline="0" dirty="0" err="1">
                <a:ln>
                  <a:noFill/>
                </a:ln>
                <a:solidFill>
                  <a:srgbClr val="222222"/>
                </a:solidFill>
                <a:effectLst/>
              </a:rPr>
              <a:t>prev</a:t>
            </a:r>
            <a:r>
              <a:rPr kumimoji="0" lang="en-US" altLang="en-US" b="1" i="0" u="none" strike="noStrike" cap="none" normalizeH="0" baseline="0" dirty="0">
                <a:ln>
                  <a:noFill/>
                </a:ln>
                <a:solidFill>
                  <a:srgbClr val="222222"/>
                </a:solidFill>
                <a:effectLst/>
              </a:rPr>
              <a:t>()</a:t>
            </a:r>
            <a:r>
              <a:rPr kumimoji="0" lang="en-US" altLang="en-US" b="0" i="0" u="none" strike="noStrike" cap="none" normalizeH="0" baseline="0" dirty="0">
                <a:ln>
                  <a:noFill/>
                </a:ln>
                <a:solidFill>
                  <a:srgbClr val="222222"/>
                </a:solidFill>
                <a:effectLst/>
              </a:rPr>
              <a:t> function moves the internal pointer to the previous element and returns its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22222"/>
                </a:solidFill>
                <a:effectLst/>
              </a:rPr>
              <a:t>Syntax:</a:t>
            </a:r>
            <a:r>
              <a:rPr kumimoji="0" lang="en-US" altLang="en-US" b="0" i="0" u="none" strike="noStrike" cap="none" normalizeH="0" baseline="0" dirty="0" err="1">
                <a:ln>
                  <a:noFill/>
                </a:ln>
                <a:solidFill>
                  <a:srgbClr val="222222"/>
                </a:solidFill>
                <a:effectLst/>
                <a:cs typeface="Courier New" panose="02070309020205020404" pitchFamily="49" charset="0"/>
              </a:rPr>
              <a:t>prev</a:t>
            </a:r>
            <a:r>
              <a:rPr kumimoji="0" lang="en-US" altLang="en-US" b="0" i="0" u="none" strike="noStrike" cap="none" normalizeH="0" baseline="0" dirty="0">
                <a:ln>
                  <a:noFill/>
                </a:ln>
                <a:solidFill>
                  <a:srgbClr val="222222"/>
                </a:solidFill>
                <a:effectLst/>
                <a:cs typeface="Courier New" panose="02070309020205020404" pitchFamily="49" charset="0"/>
              </a:rPr>
              <a:t>(array);</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It takes the array as the parameter whose previous element value is to be known.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222222"/>
                </a:solidFill>
                <a:effectLst/>
              </a:rPr>
              <a:t>reset():</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The </a:t>
            </a:r>
            <a:r>
              <a:rPr kumimoji="0" lang="en-US" altLang="en-US" b="1" i="0" u="none" strike="noStrike" cap="none" normalizeH="0" baseline="0" dirty="0">
                <a:ln>
                  <a:noFill/>
                </a:ln>
                <a:solidFill>
                  <a:srgbClr val="222222"/>
                </a:solidFill>
                <a:effectLst/>
              </a:rPr>
              <a:t>reset()</a:t>
            </a:r>
            <a:r>
              <a:rPr kumimoji="0" lang="en-US" altLang="en-US" b="0" i="0" u="none" strike="noStrike" cap="none" normalizeH="0" baseline="0" dirty="0">
                <a:ln>
                  <a:noFill/>
                </a:ln>
                <a:solidFill>
                  <a:srgbClr val="222222"/>
                </a:solidFill>
                <a:effectLst/>
              </a:rPr>
              <a:t> function moves the internal pointer to the first element of the array and returns it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222222"/>
                </a:solidFill>
                <a:effectLst/>
              </a:rPr>
              <a:t>Syntax:</a:t>
            </a:r>
            <a:r>
              <a:rPr kumimoji="0" lang="en-US" altLang="en-US" b="0" i="0" u="none" strike="noStrike" cap="none" normalizeH="0" baseline="0" dirty="0" err="1">
                <a:ln>
                  <a:noFill/>
                </a:ln>
                <a:solidFill>
                  <a:srgbClr val="222222"/>
                </a:solidFill>
                <a:effectLst/>
                <a:cs typeface="Courier New" panose="02070309020205020404" pitchFamily="49" charset="0"/>
              </a:rPr>
              <a:t>reset</a:t>
            </a:r>
            <a:r>
              <a:rPr kumimoji="0" lang="en-US" altLang="en-US" b="0" i="0" u="none" strike="noStrike" cap="none" normalizeH="0" baseline="0" dirty="0">
                <a:ln>
                  <a:noFill/>
                </a:ln>
                <a:solidFill>
                  <a:srgbClr val="222222"/>
                </a:solidFill>
                <a:effectLst/>
                <a:cs typeface="Courier New" panose="02070309020205020404" pitchFamily="49" charset="0"/>
              </a:rPr>
              <a:t>(array);</a:t>
            </a:r>
            <a:endParaRPr kumimoji="0" lang="en-US" altLang="en-US" b="0" i="0" u="none" strike="noStrike" cap="none" normalizeH="0" baseline="0" dirty="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22222"/>
                </a:solidFill>
                <a:effectLst/>
              </a:rPr>
              <a:t>It takes the array as the parameter whose internal pointer is to be set at the first element</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545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78F6-78B5-45C4-A2CD-32B68ADCD19B}"/>
              </a:ext>
            </a:extLst>
          </p:cNvPr>
          <p:cNvSpPr>
            <a:spLocks noGrp="1"/>
          </p:cNvSpPr>
          <p:nvPr>
            <p:ph type="title"/>
          </p:nvPr>
        </p:nvSpPr>
        <p:spPr/>
        <p:txBody>
          <a:bodyPr/>
          <a:lstStyle/>
          <a:p>
            <a:r>
              <a:rPr lang="en-IN" dirty="0"/>
              <a:t>Regular expression</a:t>
            </a:r>
          </a:p>
        </p:txBody>
      </p:sp>
      <p:graphicFrame>
        <p:nvGraphicFramePr>
          <p:cNvPr id="4" name="Content Placeholder 3">
            <a:extLst>
              <a:ext uri="{FF2B5EF4-FFF2-40B4-BE49-F238E27FC236}">
                <a16:creationId xmlns:a16="http://schemas.microsoft.com/office/drawing/2014/main" id="{F9104359-4090-4197-BA53-1A5E7051B873}"/>
              </a:ext>
            </a:extLst>
          </p:cNvPr>
          <p:cNvGraphicFramePr>
            <a:graphicFrameLocks noGrp="1"/>
          </p:cNvGraphicFramePr>
          <p:nvPr>
            <p:ph idx="1"/>
            <p:extLst>
              <p:ext uri="{D42A27DB-BD31-4B8C-83A1-F6EECF244321}">
                <p14:modId xmlns:p14="http://schemas.microsoft.com/office/powerpoint/2010/main" val="2366044517"/>
              </p:ext>
            </p:extLst>
          </p:nvPr>
        </p:nvGraphicFramePr>
        <p:xfrm>
          <a:off x="267855" y="1576705"/>
          <a:ext cx="7756094" cy="2560320"/>
        </p:xfrm>
        <a:graphic>
          <a:graphicData uri="http://schemas.openxmlformats.org/drawingml/2006/table">
            <a:tbl>
              <a:tblPr/>
              <a:tblGrid>
                <a:gridCol w="3878047">
                  <a:extLst>
                    <a:ext uri="{9D8B030D-6E8A-4147-A177-3AD203B41FA5}">
                      <a16:colId xmlns:a16="http://schemas.microsoft.com/office/drawing/2014/main" val="2812639129"/>
                    </a:ext>
                  </a:extLst>
                </a:gridCol>
                <a:gridCol w="3878047">
                  <a:extLst>
                    <a:ext uri="{9D8B030D-6E8A-4147-A177-3AD203B41FA5}">
                      <a16:colId xmlns:a16="http://schemas.microsoft.com/office/drawing/2014/main" val="1028332884"/>
                    </a:ext>
                  </a:extLst>
                </a:gridCol>
              </a:tblGrid>
              <a:tr h="0">
                <a:tc>
                  <a:txBody>
                    <a:bodyPr/>
                    <a:lstStyle/>
                    <a:p>
                      <a:pPr algn="l" fontAlgn="t"/>
                      <a:r>
                        <a:rPr lang="en-IN">
                          <a:effectLst/>
                        </a:rPr>
                        <a:t>preg_match()</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Returns 1 if the pattern was found in the string and 0 if not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93047434"/>
                  </a:ext>
                </a:extLst>
              </a:tr>
              <a:tr h="0">
                <a:tc>
                  <a:txBody>
                    <a:bodyPr/>
                    <a:lstStyle/>
                    <a:p>
                      <a:pPr algn="l" fontAlgn="t"/>
                      <a:r>
                        <a:rPr lang="en-IN">
                          <a:effectLst/>
                        </a:rPr>
                        <a:t>preg_match_all()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Returns the number of times the pattern was found in the string, which may also be 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00426887"/>
                  </a:ext>
                </a:extLst>
              </a:tr>
              <a:tr h="0">
                <a:tc>
                  <a:txBody>
                    <a:bodyPr/>
                    <a:lstStyle/>
                    <a:p>
                      <a:pPr algn="l" fontAlgn="t"/>
                      <a:r>
                        <a:rPr lang="en-IN">
                          <a:effectLst/>
                        </a:rPr>
                        <a:t>preg_replace()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Returns a new string where matched patterns have been replaced with another string</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669288593"/>
                  </a:ext>
                </a:extLst>
              </a:tr>
            </a:tbl>
          </a:graphicData>
        </a:graphic>
      </p:graphicFrame>
      <p:graphicFrame>
        <p:nvGraphicFramePr>
          <p:cNvPr id="6" name="Table 5">
            <a:extLst>
              <a:ext uri="{FF2B5EF4-FFF2-40B4-BE49-F238E27FC236}">
                <a16:creationId xmlns:a16="http://schemas.microsoft.com/office/drawing/2014/main" id="{E1317838-0C6F-4114-B215-02740312E1E1}"/>
              </a:ext>
            </a:extLst>
          </p:cNvPr>
          <p:cNvGraphicFramePr>
            <a:graphicFrameLocks noGrp="1"/>
          </p:cNvGraphicFramePr>
          <p:nvPr>
            <p:extLst>
              <p:ext uri="{D42A27DB-BD31-4B8C-83A1-F6EECF244321}">
                <p14:modId xmlns:p14="http://schemas.microsoft.com/office/powerpoint/2010/main" val="72059462"/>
              </p:ext>
            </p:extLst>
          </p:nvPr>
        </p:nvGraphicFramePr>
        <p:xfrm>
          <a:off x="267856" y="4281834"/>
          <a:ext cx="7756093" cy="1584960"/>
        </p:xfrm>
        <a:graphic>
          <a:graphicData uri="http://schemas.openxmlformats.org/drawingml/2006/table">
            <a:tbl>
              <a:tblPr/>
              <a:tblGrid>
                <a:gridCol w="1704975">
                  <a:extLst>
                    <a:ext uri="{9D8B030D-6E8A-4147-A177-3AD203B41FA5}">
                      <a16:colId xmlns:a16="http://schemas.microsoft.com/office/drawing/2014/main" val="804241751"/>
                    </a:ext>
                  </a:extLst>
                </a:gridCol>
                <a:gridCol w="6051118">
                  <a:extLst>
                    <a:ext uri="{9D8B030D-6E8A-4147-A177-3AD203B41FA5}">
                      <a16:colId xmlns:a16="http://schemas.microsoft.com/office/drawing/2014/main" val="1141395643"/>
                    </a:ext>
                  </a:extLst>
                </a:gridCol>
              </a:tblGrid>
              <a:tr h="0">
                <a:tc>
                  <a:txBody>
                    <a:bodyPr/>
                    <a:lstStyle/>
                    <a:p>
                      <a:pPr algn="l" fontAlgn="t"/>
                      <a:r>
                        <a:rPr lang="en-IN">
                          <a:effectLst/>
                        </a:rPr>
                        <a:t>Expression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1342452"/>
                  </a:ext>
                </a:extLst>
              </a:tr>
              <a:tr h="0">
                <a:tc>
                  <a:txBody>
                    <a:bodyPr/>
                    <a:lstStyle/>
                    <a:p>
                      <a:pPr algn="l" fontAlgn="t"/>
                      <a:r>
                        <a:rPr lang="en-IN">
                          <a:effectLst/>
                        </a:rPr>
                        <a:t>[abc]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Find one character from the options between the brackets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71120140"/>
                  </a:ext>
                </a:extLst>
              </a:tr>
              <a:tr h="0">
                <a:tc>
                  <a:txBody>
                    <a:bodyPr/>
                    <a:lstStyle/>
                    <a:p>
                      <a:pPr algn="l" fontAlgn="t"/>
                      <a:r>
                        <a:rPr lang="en-IN">
                          <a:effectLst/>
                        </a:rPr>
                        <a:t>[^abc]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Find any character NOT between the brackets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25264368"/>
                  </a:ext>
                </a:extLst>
              </a:tr>
              <a:tr h="0">
                <a:tc>
                  <a:txBody>
                    <a:bodyPr/>
                    <a:lstStyle/>
                    <a:p>
                      <a:pPr algn="l" fontAlgn="t"/>
                      <a:r>
                        <a:rPr lang="en-IN">
                          <a:effectLst/>
                        </a:rPr>
                        <a:t>[0-9]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Find one character from the range 0 to 9</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71438564"/>
                  </a:ext>
                </a:extLst>
              </a:tr>
            </a:tbl>
          </a:graphicData>
        </a:graphic>
      </p:graphicFrame>
    </p:spTree>
    <p:extLst>
      <p:ext uri="{BB962C8B-B14F-4D97-AF65-F5344CB8AC3E}">
        <p14:creationId xmlns:p14="http://schemas.microsoft.com/office/powerpoint/2010/main" val="3078173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F003F-4E99-4C46-AC49-1A729ECCDEC9}"/>
              </a:ext>
            </a:extLst>
          </p:cNvPr>
          <p:cNvSpPr txBox="1"/>
          <p:nvPr/>
        </p:nvSpPr>
        <p:spPr>
          <a:xfrm>
            <a:off x="137627" y="309886"/>
            <a:ext cx="8259924" cy="3970318"/>
          </a:xfrm>
          <a:prstGeom prst="rect">
            <a:avLst/>
          </a:prstGeom>
          <a:noFill/>
        </p:spPr>
        <p:txBody>
          <a:bodyPr wrap="square">
            <a:spAutoFit/>
          </a:bodyPr>
          <a:lstStyle/>
          <a:p>
            <a:r>
              <a:rPr lang="en-IN" dirty="0"/>
              <a:t>&lt;?php</a:t>
            </a:r>
          </a:p>
          <a:p>
            <a:r>
              <a:rPr lang="en-IN" dirty="0"/>
              <a:t>	//demonstration of current function.</a:t>
            </a:r>
          </a:p>
          <a:p>
            <a:r>
              <a:rPr lang="en-IN" dirty="0"/>
              <a:t>	$players=array("</a:t>
            </a:r>
            <a:r>
              <a:rPr lang="en-IN" dirty="0" err="1"/>
              <a:t>Shilpa","Monica","Shruti","Pranav","Rakesh</a:t>
            </a:r>
            <a:r>
              <a:rPr lang="en-IN" dirty="0"/>
              <a:t>");</a:t>
            </a:r>
          </a:p>
          <a:p>
            <a:r>
              <a:rPr lang="en-IN" dirty="0"/>
              <a:t>	echo "Array elements are: ";</a:t>
            </a:r>
          </a:p>
          <a:p>
            <a:r>
              <a:rPr lang="en-IN" dirty="0"/>
              <a:t>	foreach($players as $p)</a:t>
            </a:r>
          </a:p>
          <a:p>
            <a:r>
              <a:rPr lang="en-IN" dirty="0"/>
              <a:t>		echo $p."&amp;</a:t>
            </a:r>
            <a:r>
              <a:rPr lang="en-IN" dirty="0" err="1"/>
              <a:t>nbsp</a:t>
            </a:r>
            <a:r>
              <a:rPr lang="en-IN" dirty="0"/>
              <a:t>;&amp;</a:t>
            </a:r>
            <a:r>
              <a:rPr lang="en-IN" dirty="0" err="1"/>
              <a:t>nbsp</a:t>
            </a:r>
            <a:r>
              <a:rPr lang="en-IN" dirty="0"/>
              <a:t>;";</a:t>
            </a:r>
          </a:p>
          <a:p>
            <a:r>
              <a:rPr lang="en-IN" dirty="0"/>
              <a:t>    </a:t>
            </a:r>
          </a:p>
          <a:p>
            <a:r>
              <a:rPr lang="en-IN" dirty="0"/>
              <a:t>	echo "&lt;</a:t>
            </a:r>
            <a:r>
              <a:rPr lang="en-IN" dirty="0" err="1"/>
              <a:t>br</a:t>
            </a:r>
            <a:r>
              <a:rPr lang="en-IN" dirty="0"/>
              <a:t>&gt;&lt;</a:t>
            </a:r>
            <a:r>
              <a:rPr lang="en-IN" dirty="0" err="1"/>
              <a:t>br</a:t>
            </a:r>
            <a:r>
              <a:rPr lang="en-IN" dirty="0"/>
              <a:t>&gt;7)reset():".reset($players)."&lt;</a:t>
            </a:r>
            <a:r>
              <a:rPr lang="en-IN" dirty="0" err="1"/>
              <a:t>br</a:t>
            </a:r>
            <a:r>
              <a:rPr lang="en-IN" dirty="0"/>
              <a:t>&gt;";</a:t>
            </a:r>
          </a:p>
          <a:p>
            <a:r>
              <a:rPr lang="en-IN" dirty="0"/>
              <a:t>	echo "8)next():".next($players)."&lt;</a:t>
            </a:r>
            <a:r>
              <a:rPr lang="en-IN" dirty="0" err="1"/>
              <a:t>br</a:t>
            </a:r>
            <a:r>
              <a:rPr lang="en-IN" dirty="0"/>
              <a:t>&gt;";</a:t>
            </a:r>
          </a:p>
          <a:p>
            <a:r>
              <a:rPr lang="en-IN" dirty="0"/>
              <a:t>	echo "9)end():".end($players)."&lt;</a:t>
            </a:r>
            <a:r>
              <a:rPr lang="en-IN" dirty="0" err="1"/>
              <a:t>br</a:t>
            </a:r>
            <a:r>
              <a:rPr lang="en-IN" dirty="0"/>
              <a:t>&gt;";</a:t>
            </a:r>
          </a:p>
          <a:p>
            <a:r>
              <a:rPr lang="en-IN" dirty="0"/>
              <a:t>	echo "10)</a:t>
            </a:r>
            <a:r>
              <a:rPr lang="en-IN" dirty="0" err="1"/>
              <a:t>prev</a:t>
            </a:r>
            <a:r>
              <a:rPr lang="en-IN" dirty="0"/>
              <a:t>():".</a:t>
            </a:r>
            <a:r>
              <a:rPr lang="en-IN" dirty="0" err="1"/>
              <a:t>prev</a:t>
            </a:r>
            <a:r>
              <a:rPr lang="en-IN" dirty="0"/>
              <a:t>($players)."&lt;</a:t>
            </a:r>
            <a:r>
              <a:rPr lang="en-IN" dirty="0" err="1"/>
              <a:t>br</a:t>
            </a:r>
            <a:r>
              <a:rPr lang="en-IN" dirty="0"/>
              <a:t>&gt;";</a:t>
            </a:r>
          </a:p>
          <a:p>
            <a:r>
              <a:rPr lang="en-IN" dirty="0"/>
              <a:t>	echo "11)current():".current($players)."&lt;</a:t>
            </a:r>
            <a:r>
              <a:rPr lang="en-IN" dirty="0" err="1"/>
              <a:t>br</a:t>
            </a:r>
            <a:r>
              <a:rPr lang="en-IN" dirty="0"/>
              <a:t>&gt;";</a:t>
            </a:r>
          </a:p>
          <a:p>
            <a:r>
              <a:rPr lang="en-IN" dirty="0"/>
              <a:t>		</a:t>
            </a:r>
          </a:p>
          <a:p>
            <a:r>
              <a:rPr lang="en-IN" dirty="0"/>
              <a:t>?&gt;</a:t>
            </a:r>
          </a:p>
        </p:txBody>
      </p:sp>
      <p:sp>
        <p:nvSpPr>
          <p:cNvPr id="7" name="TextBox 6">
            <a:extLst>
              <a:ext uri="{FF2B5EF4-FFF2-40B4-BE49-F238E27FC236}">
                <a16:creationId xmlns:a16="http://schemas.microsoft.com/office/drawing/2014/main" id="{E2710519-3836-4E2F-99EC-D986A81BD35E}"/>
              </a:ext>
            </a:extLst>
          </p:cNvPr>
          <p:cNvSpPr txBox="1"/>
          <p:nvPr/>
        </p:nvSpPr>
        <p:spPr>
          <a:xfrm>
            <a:off x="5956819" y="2809602"/>
            <a:ext cx="6097554" cy="2308324"/>
          </a:xfrm>
          <a:prstGeom prst="rect">
            <a:avLst/>
          </a:prstGeom>
          <a:noFill/>
        </p:spPr>
        <p:txBody>
          <a:bodyPr wrap="square">
            <a:spAutoFit/>
          </a:bodyPr>
          <a:lstStyle/>
          <a:p>
            <a:r>
              <a:rPr lang="en-IN" b="0" i="0" dirty="0">
                <a:solidFill>
                  <a:srgbClr val="FF0000"/>
                </a:solidFill>
                <a:effectLst/>
                <a:latin typeface="Times New Roman" panose="02020603050405020304" pitchFamily="18" charset="0"/>
              </a:rPr>
              <a:t>Array elements are: Shilpa  Monica  Shruti  Pranav  Rakesh  </a:t>
            </a:r>
            <a:br>
              <a:rPr lang="en-IN" dirty="0">
                <a:solidFill>
                  <a:srgbClr val="FF0000"/>
                </a:solidFill>
              </a:rPr>
            </a:br>
            <a:br>
              <a:rPr lang="en-IN" dirty="0">
                <a:solidFill>
                  <a:srgbClr val="FF0000"/>
                </a:solidFill>
              </a:rPr>
            </a:br>
            <a:r>
              <a:rPr lang="en-IN" b="0" i="0" dirty="0">
                <a:solidFill>
                  <a:srgbClr val="FF0000"/>
                </a:solidFill>
                <a:effectLst/>
                <a:latin typeface="Times New Roman" panose="02020603050405020304" pitchFamily="18" charset="0"/>
              </a:rPr>
              <a:t>7)reset():Shilpa</a:t>
            </a:r>
            <a:br>
              <a:rPr lang="en-IN" dirty="0">
                <a:solidFill>
                  <a:srgbClr val="FF0000"/>
                </a:solidFill>
              </a:rPr>
            </a:br>
            <a:r>
              <a:rPr lang="en-IN" b="0" i="0" dirty="0">
                <a:solidFill>
                  <a:srgbClr val="FF0000"/>
                </a:solidFill>
                <a:effectLst/>
                <a:latin typeface="Times New Roman" panose="02020603050405020304" pitchFamily="18" charset="0"/>
              </a:rPr>
              <a:t>8)next():Monica</a:t>
            </a:r>
            <a:br>
              <a:rPr lang="en-IN" dirty="0">
                <a:solidFill>
                  <a:srgbClr val="FF0000"/>
                </a:solidFill>
              </a:rPr>
            </a:br>
            <a:r>
              <a:rPr lang="en-IN" b="0" i="0" dirty="0">
                <a:solidFill>
                  <a:srgbClr val="FF0000"/>
                </a:solidFill>
                <a:effectLst/>
                <a:latin typeface="Times New Roman" panose="02020603050405020304" pitchFamily="18" charset="0"/>
              </a:rPr>
              <a:t>9)end():Rakesh</a:t>
            </a:r>
            <a:br>
              <a:rPr lang="en-IN" dirty="0">
                <a:solidFill>
                  <a:srgbClr val="FF0000"/>
                </a:solidFill>
              </a:rPr>
            </a:br>
            <a:r>
              <a:rPr lang="en-IN" b="0" i="0" dirty="0">
                <a:solidFill>
                  <a:srgbClr val="FF0000"/>
                </a:solidFill>
                <a:effectLst/>
                <a:latin typeface="Times New Roman" panose="02020603050405020304" pitchFamily="18" charset="0"/>
              </a:rPr>
              <a:t>10)</a:t>
            </a:r>
            <a:r>
              <a:rPr lang="en-IN" b="0" i="0" dirty="0" err="1">
                <a:solidFill>
                  <a:srgbClr val="FF0000"/>
                </a:solidFill>
                <a:effectLst/>
                <a:latin typeface="Times New Roman" panose="02020603050405020304" pitchFamily="18" charset="0"/>
              </a:rPr>
              <a:t>prev</a:t>
            </a:r>
            <a:r>
              <a:rPr lang="en-IN" b="0" i="0" dirty="0">
                <a:solidFill>
                  <a:srgbClr val="FF0000"/>
                </a:solidFill>
                <a:effectLst/>
                <a:latin typeface="Times New Roman" panose="02020603050405020304" pitchFamily="18" charset="0"/>
              </a:rPr>
              <a:t>():Pranav</a:t>
            </a:r>
            <a:br>
              <a:rPr lang="en-IN" dirty="0">
                <a:solidFill>
                  <a:srgbClr val="FF0000"/>
                </a:solidFill>
              </a:rPr>
            </a:br>
            <a:r>
              <a:rPr lang="en-IN" b="0" i="0" dirty="0">
                <a:solidFill>
                  <a:srgbClr val="FF0000"/>
                </a:solidFill>
                <a:effectLst/>
                <a:latin typeface="Times New Roman" panose="02020603050405020304" pitchFamily="18" charset="0"/>
              </a:rPr>
              <a:t>11)current():Pranav</a:t>
            </a:r>
            <a:br>
              <a:rPr lang="en-IN"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967332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B26746-E392-4AD6-A8B7-E4528DC735EE}"/>
              </a:ext>
            </a:extLst>
          </p:cNvPr>
          <p:cNvSpPr>
            <a:spLocks noChangeArrowheads="1"/>
          </p:cNvSpPr>
          <p:nvPr/>
        </p:nvSpPr>
        <p:spPr bwMode="auto">
          <a:xfrm>
            <a:off x="0" y="0"/>
            <a:ext cx="12192000" cy="36444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a:ln>
                  <a:noFill/>
                </a:ln>
                <a:solidFill>
                  <a:srgbClr val="222222"/>
                </a:solidFill>
                <a:effectLst/>
              </a:rPr>
              <a:t>array_unique():</a:t>
            </a:r>
            <a:endParaRPr kumimoji="0" lang="en-US" altLang="en-US" b="0" i="0" u="none" strike="noStrike" cap="none" normalizeH="0" baseline="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The </a:t>
            </a:r>
            <a:r>
              <a:rPr kumimoji="0" lang="en-US" altLang="en-US" b="1" i="0" u="none" strike="noStrike" cap="none" normalizeH="0" baseline="0">
                <a:ln>
                  <a:noFill/>
                </a:ln>
                <a:solidFill>
                  <a:srgbClr val="222222"/>
                </a:solidFill>
                <a:effectLst/>
              </a:rPr>
              <a:t>array_unique()</a:t>
            </a:r>
            <a:r>
              <a:rPr kumimoji="0" lang="en-US" altLang="en-US" b="0" i="0" u="none" strike="noStrike" cap="none" normalizeH="0" baseline="0">
                <a:ln>
                  <a:noFill/>
                </a:ln>
                <a:solidFill>
                  <a:srgbClr val="222222"/>
                </a:solidFill>
                <a:effectLst/>
              </a:rPr>
              <a:t> function is used to remove duplicate values from an aray.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If there are more than one similar values in a given array then, the array_unique() function keeps the first occurance of the duplicate values and removes the rest of the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It keeps the key of the first occurrence of the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Syntax:</a:t>
            </a:r>
            <a:r>
              <a:rPr kumimoji="0" lang="en-US" altLang="en-US" b="0" i="0" u="none" strike="noStrike" cap="none" normalizeH="0" baseline="0">
                <a:ln>
                  <a:noFill/>
                </a:ln>
                <a:solidFill>
                  <a:srgbClr val="222222"/>
                </a:solidFill>
                <a:effectLst/>
                <a:cs typeface="Courier New" panose="02070309020205020404" pitchFamily="49" charset="0"/>
              </a:rPr>
              <a:t>array_unique(array);</a:t>
            </a:r>
            <a:endParaRPr kumimoji="0" lang="en-US" altLang="en-US" b="0" i="0" u="none" strike="noStrike" cap="none" normalizeH="0" baseline="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It takes the array whose ambiguous elements are to be removed.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a:ln>
                  <a:noFill/>
                </a:ln>
                <a:solidFill>
                  <a:srgbClr val="222222"/>
                </a:solidFill>
                <a:effectLst/>
              </a:rPr>
              <a:t>array_merge():</a:t>
            </a:r>
            <a:endParaRPr kumimoji="0" lang="en-US" altLang="en-US" b="0" i="0" u="none" strike="noStrike" cap="none" normalizeH="0" baseline="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The </a:t>
            </a:r>
            <a:r>
              <a:rPr kumimoji="0" lang="en-US" altLang="en-US" b="1" i="0" u="none" strike="noStrike" cap="none" normalizeH="0" baseline="0">
                <a:ln>
                  <a:noFill/>
                </a:ln>
                <a:solidFill>
                  <a:srgbClr val="222222"/>
                </a:solidFill>
                <a:effectLst/>
              </a:rPr>
              <a:t>array_merge()</a:t>
            </a:r>
            <a:r>
              <a:rPr kumimoji="0" lang="en-US" altLang="en-US" b="0" i="0" u="none" strike="noStrike" cap="none" normalizeH="0" baseline="0">
                <a:ln>
                  <a:noFill/>
                </a:ln>
                <a:solidFill>
                  <a:srgbClr val="222222"/>
                </a:solidFill>
                <a:effectLst/>
              </a:rPr>
              <a:t> function is used to merge one or more arrays into one.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Syntax:</a:t>
            </a:r>
            <a:r>
              <a:rPr kumimoji="0" lang="en-US" altLang="en-US" b="0" i="0" u="none" strike="noStrike" cap="none" normalizeH="0" baseline="0">
                <a:ln>
                  <a:noFill/>
                </a:ln>
                <a:solidFill>
                  <a:srgbClr val="222222"/>
                </a:solidFill>
                <a:effectLst/>
                <a:cs typeface="Courier New" panose="02070309020205020404" pitchFamily="49" charset="0"/>
              </a:rPr>
              <a:t>array_merge(array1, array2, array3,….);</a:t>
            </a:r>
            <a:endParaRPr kumimoji="0" lang="en-US" altLang="en-US" b="0" i="0" u="none" strike="noStrike" cap="none" normalizeH="0" baseline="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294026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5AE194-EC4F-49A7-B863-2C344EB7E8A1}"/>
              </a:ext>
            </a:extLst>
          </p:cNvPr>
          <p:cNvSpPr txBox="1"/>
          <p:nvPr/>
        </p:nvSpPr>
        <p:spPr>
          <a:xfrm>
            <a:off x="0" y="65314"/>
            <a:ext cx="7669764" cy="7232749"/>
          </a:xfrm>
          <a:prstGeom prst="rect">
            <a:avLst/>
          </a:prstGeom>
          <a:noFill/>
        </p:spPr>
        <p:txBody>
          <a:bodyPr wrap="square">
            <a:spAutoFit/>
          </a:bodyPr>
          <a:lstStyle/>
          <a:p>
            <a:endParaRPr lang="en-IN" sz="1600" dirty="0"/>
          </a:p>
          <a:p>
            <a:r>
              <a:rPr lang="en-IN" sz="1600" dirty="0"/>
              <a:t>&lt;?php	</a:t>
            </a:r>
          </a:p>
          <a:p>
            <a:r>
              <a:rPr lang="en-IN" sz="1600" dirty="0"/>
              <a:t>	//demonstration of </a:t>
            </a:r>
            <a:r>
              <a:rPr lang="en-IN" sz="1600" dirty="0" err="1"/>
              <a:t>array_unique</a:t>
            </a:r>
            <a:r>
              <a:rPr lang="en-IN" sz="1600" dirty="0"/>
              <a:t> function.</a:t>
            </a:r>
          </a:p>
          <a:p>
            <a:r>
              <a:rPr lang="en-IN" sz="1600" dirty="0"/>
              <a:t>	echo "13) </a:t>
            </a:r>
            <a:r>
              <a:rPr lang="en-IN" sz="1600" dirty="0" err="1"/>
              <a:t>array_unique</a:t>
            </a:r>
            <a:r>
              <a:rPr lang="en-IN" sz="1600" dirty="0"/>
              <a:t>():&lt;</a:t>
            </a:r>
            <a:r>
              <a:rPr lang="en-IN" sz="1600" dirty="0" err="1"/>
              <a:t>br</a:t>
            </a:r>
            <a:r>
              <a:rPr lang="en-IN" sz="1600" dirty="0"/>
              <a:t>&gt;";</a:t>
            </a:r>
          </a:p>
          <a:p>
            <a:r>
              <a:rPr lang="en-IN" sz="1600" dirty="0"/>
              <a:t>	$no=array(10,56,20,10,45,30,45);</a:t>
            </a:r>
          </a:p>
          <a:p>
            <a:r>
              <a:rPr lang="en-IN" sz="1600" dirty="0"/>
              <a:t>	echo "original array:&lt;</a:t>
            </a:r>
            <a:r>
              <a:rPr lang="en-IN" sz="1600" dirty="0" err="1"/>
              <a:t>br</a:t>
            </a:r>
            <a:r>
              <a:rPr lang="en-IN" sz="1600" dirty="0"/>
              <a:t>&gt;";</a:t>
            </a:r>
          </a:p>
          <a:p>
            <a:r>
              <a:rPr lang="en-IN" sz="1600" dirty="0"/>
              <a:t>  </a:t>
            </a:r>
          </a:p>
          <a:p>
            <a:r>
              <a:rPr lang="en-IN" sz="1600" dirty="0"/>
              <a:t>	</a:t>
            </a:r>
            <a:r>
              <a:rPr lang="en-IN" sz="1600" dirty="0">
                <a:solidFill>
                  <a:srgbClr val="FF0000"/>
                </a:solidFill>
              </a:rPr>
              <a:t>foreach($no as $m)</a:t>
            </a:r>
          </a:p>
          <a:p>
            <a:r>
              <a:rPr lang="en-IN" sz="1600" dirty="0">
                <a:solidFill>
                  <a:srgbClr val="FF0000"/>
                </a:solidFill>
              </a:rPr>
              <a:t>		echo "&lt;strong&gt;".$m."&amp;</a:t>
            </a:r>
            <a:r>
              <a:rPr lang="en-IN" sz="1600" dirty="0" err="1">
                <a:solidFill>
                  <a:srgbClr val="FF0000"/>
                </a:solidFill>
              </a:rPr>
              <a:t>nbsp</a:t>
            </a:r>
            <a:r>
              <a:rPr lang="en-IN" sz="1600" dirty="0">
                <a:solidFill>
                  <a:srgbClr val="FF0000"/>
                </a:solidFill>
              </a:rPr>
              <a:t>;&amp;</a:t>
            </a:r>
            <a:r>
              <a:rPr lang="en-IN" sz="1600" dirty="0" err="1">
                <a:solidFill>
                  <a:srgbClr val="FF0000"/>
                </a:solidFill>
              </a:rPr>
              <a:t>nbsp</a:t>
            </a:r>
            <a:r>
              <a:rPr lang="en-IN" sz="1600" dirty="0">
                <a:solidFill>
                  <a:srgbClr val="FF0000"/>
                </a:solidFill>
              </a:rPr>
              <a:t>;&lt;/strong&gt;";</a:t>
            </a:r>
          </a:p>
          <a:p>
            <a:r>
              <a:rPr lang="en-IN" sz="1600" dirty="0"/>
              <a:t>	$no1=</a:t>
            </a:r>
            <a:r>
              <a:rPr lang="en-IN" sz="1600" dirty="0" err="1"/>
              <a:t>array_unique</a:t>
            </a:r>
            <a:r>
              <a:rPr lang="en-IN" sz="1600" dirty="0"/>
              <a:t>($no);</a:t>
            </a:r>
          </a:p>
          <a:p>
            <a:r>
              <a:rPr lang="en-IN" sz="1600" dirty="0"/>
              <a:t>	echo "&lt;</a:t>
            </a:r>
            <a:r>
              <a:rPr lang="en-IN" sz="1600" dirty="0" err="1"/>
              <a:t>br</a:t>
            </a:r>
            <a:r>
              <a:rPr lang="en-IN" sz="1600" dirty="0"/>
              <a:t>&gt;unique array:&lt;</a:t>
            </a:r>
            <a:r>
              <a:rPr lang="en-IN" sz="1600" dirty="0" err="1"/>
              <a:t>br</a:t>
            </a:r>
            <a:r>
              <a:rPr lang="en-IN" sz="1600" dirty="0"/>
              <a:t>&gt;";</a:t>
            </a:r>
          </a:p>
          <a:p>
            <a:r>
              <a:rPr lang="en-IN" sz="1600" dirty="0"/>
              <a:t>	</a:t>
            </a:r>
            <a:r>
              <a:rPr lang="en-IN" sz="1600" dirty="0">
                <a:solidFill>
                  <a:srgbClr val="FF0000"/>
                </a:solidFill>
              </a:rPr>
              <a:t>foreach($no1 as $m)</a:t>
            </a:r>
          </a:p>
          <a:p>
            <a:r>
              <a:rPr lang="en-IN" sz="1600" dirty="0">
                <a:solidFill>
                  <a:srgbClr val="FF0000"/>
                </a:solidFill>
              </a:rPr>
              <a:t>		echo "&lt;strong&gt;".$m."&amp;</a:t>
            </a:r>
            <a:r>
              <a:rPr lang="en-IN" sz="1600" dirty="0" err="1">
                <a:solidFill>
                  <a:srgbClr val="FF0000"/>
                </a:solidFill>
              </a:rPr>
              <a:t>nbsp</a:t>
            </a:r>
            <a:r>
              <a:rPr lang="en-IN" sz="1600" dirty="0">
                <a:solidFill>
                  <a:srgbClr val="FF0000"/>
                </a:solidFill>
              </a:rPr>
              <a:t>;&amp;</a:t>
            </a:r>
            <a:r>
              <a:rPr lang="en-IN" sz="1600" dirty="0" err="1">
                <a:solidFill>
                  <a:srgbClr val="FF0000"/>
                </a:solidFill>
              </a:rPr>
              <a:t>nbsp</a:t>
            </a:r>
            <a:r>
              <a:rPr lang="en-IN" sz="1600" dirty="0">
                <a:solidFill>
                  <a:srgbClr val="FF0000"/>
                </a:solidFill>
              </a:rPr>
              <a:t>;&lt;/strong&gt;";</a:t>
            </a:r>
          </a:p>
          <a:p>
            <a:r>
              <a:rPr lang="en-IN" sz="1600" dirty="0"/>
              <a:t>		  	//demonstration of </a:t>
            </a:r>
            <a:r>
              <a:rPr lang="en-IN" sz="1600" dirty="0" err="1"/>
              <a:t>array_merge</a:t>
            </a:r>
            <a:r>
              <a:rPr lang="en-IN" sz="1600" dirty="0"/>
              <a:t> function.</a:t>
            </a:r>
          </a:p>
          <a:p>
            <a:r>
              <a:rPr lang="en-IN" sz="1600" dirty="0"/>
              <a:t>	echo "&lt;</a:t>
            </a:r>
            <a:r>
              <a:rPr lang="en-IN" sz="1600" dirty="0" err="1"/>
              <a:t>br</a:t>
            </a:r>
            <a:r>
              <a:rPr lang="en-IN" sz="1600" dirty="0"/>
              <a:t>&gt;&lt;</a:t>
            </a:r>
            <a:r>
              <a:rPr lang="en-IN" sz="1600" dirty="0" err="1"/>
              <a:t>br</a:t>
            </a:r>
            <a:r>
              <a:rPr lang="en-IN" sz="1600" dirty="0"/>
              <a:t>&gt;14) </a:t>
            </a:r>
            <a:r>
              <a:rPr lang="en-IN" sz="1600" dirty="0" err="1"/>
              <a:t>array_merge</a:t>
            </a:r>
            <a:r>
              <a:rPr lang="en-IN" sz="1600" dirty="0"/>
              <a:t>():&lt;</a:t>
            </a:r>
            <a:r>
              <a:rPr lang="en-IN" sz="1600" dirty="0" err="1"/>
              <a:t>br</a:t>
            </a:r>
            <a:r>
              <a:rPr lang="en-IN" sz="1600" dirty="0"/>
              <a:t>&gt;";</a:t>
            </a:r>
          </a:p>
          <a:p>
            <a:r>
              <a:rPr lang="en-IN" sz="1600" dirty="0"/>
              <a:t>	$fruits=array("A"=&gt;"</a:t>
            </a:r>
            <a:r>
              <a:rPr lang="en-IN" sz="1600" dirty="0" err="1"/>
              <a:t>Apple","M</a:t>
            </a:r>
            <a:r>
              <a:rPr lang="en-IN" sz="1600" dirty="0"/>
              <a:t>"=&gt;"</a:t>
            </a:r>
            <a:r>
              <a:rPr lang="en-IN" sz="1600" dirty="0" err="1"/>
              <a:t>Mango","O</a:t>
            </a:r>
            <a:r>
              <a:rPr lang="en-IN" sz="1600" dirty="0"/>
              <a:t>"=&gt;"Orange");</a:t>
            </a:r>
          </a:p>
          <a:p>
            <a:r>
              <a:rPr lang="en-IN" sz="1600" dirty="0"/>
              <a:t>	$flowers=array("R"=&gt;"</a:t>
            </a:r>
            <a:r>
              <a:rPr lang="en-IN" sz="1600" dirty="0" err="1"/>
              <a:t>Rose","M</a:t>
            </a:r>
            <a:r>
              <a:rPr lang="en-IN" sz="1600" dirty="0"/>
              <a:t>"=&gt;"</a:t>
            </a:r>
            <a:r>
              <a:rPr lang="en-IN" sz="1600" dirty="0" err="1"/>
              <a:t>Mogra</a:t>
            </a:r>
            <a:r>
              <a:rPr lang="en-IN" sz="1600" dirty="0"/>
              <a:t>","H"=&gt;"Hibiscus");</a:t>
            </a:r>
          </a:p>
          <a:p>
            <a:r>
              <a:rPr lang="en-IN" sz="1600" dirty="0"/>
              <a:t>	echo "original fruits array:&lt;</a:t>
            </a:r>
            <a:r>
              <a:rPr lang="en-IN" sz="1600" dirty="0" err="1"/>
              <a:t>br</a:t>
            </a:r>
            <a:r>
              <a:rPr lang="en-IN" sz="1600" dirty="0"/>
              <a:t>&gt;";</a:t>
            </a:r>
          </a:p>
          <a:p>
            <a:r>
              <a:rPr lang="en-IN" sz="1600" dirty="0"/>
              <a:t>	</a:t>
            </a:r>
            <a:r>
              <a:rPr lang="en-IN" sz="1600" dirty="0">
                <a:solidFill>
                  <a:srgbClr val="FF0000"/>
                </a:solidFill>
              </a:rPr>
              <a:t>foreach($fruits as $f)</a:t>
            </a:r>
          </a:p>
          <a:p>
            <a:r>
              <a:rPr lang="en-IN" sz="1600" dirty="0">
                <a:solidFill>
                  <a:srgbClr val="FF0000"/>
                </a:solidFill>
              </a:rPr>
              <a:t>		echo "&lt;strong&gt;".$f."&amp;</a:t>
            </a:r>
            <a:r>
              <a:rPr lang="en-IN" sz="1600" dirty="0" err="1">
                <a:solidFill>
                  <a:srgbClr val="FF0000"/>
                </a:solidFill>
              </a:rPr>
              <a:t>nbsp</a:t>
            </a:r>
            <a:r>
              <a:rPr lang="en-IN" sz="1600" dirty="0">
                <a:solidFill>
                  <a:srgbClr val="FF0000"/>
                </a:solidFill>
              </a:rPr>
              <a:t>;&amp;</a:t>
            </a:r>
            <a:r>
              <a:rPr lang="en-IN" sz="1600" dirty="0" err="1">
                <a:solidFill>
                  <a:srgbClr val="FF0000"/>
                </a:solidFill>
              </a:rPr>
              <a:t>nbsp</a:t>
            </a:r>
            <a:r>
              <a:rPr lang="en-IN" sz="1600" dirty="0">
                <a:solidFill>
                  <a:srgbClr val="FF0000"/>
                </a:solidFill>
              </a:rPr>
              <a:t>;&lt;/strong&gt;";</a:t>
            </a:r>
          </a:p>
          <a:p>
            <a:r>
              <a:rPr lang="en-IN" sz="1600" dirty="0"/>
              <a:t>	echo "&lt;</a:t>
            </a:r>
            <a:r>
              <a:rPr lang="en-IN" sz="1600" dirty="0" err="1"/>
              <a:t>br</a:t>
            </a:r>
            <a:r>
              <a:rPr lang="en-IN" sz="1600" dirty="0"/>
              <a:t>&gt;original flowers array:&lt;</a:t>
            </a:r>
            <a:r>
              <a:rPr lang="en-IN" sz="1600" dirty="0" err="1"/>
              <a:t>br</a:t>
            </a:r>
            <a:r>
              <a:rPr lang="en-IN" sz="1600" dirty="0"/>
              <a:t>&gt;";</a:t>
            </a:r>
          </a:p>
          <a:p>
            <a:r>
              <a:rPr lang="en-IN" sz="1600" dirty="0"/>
              <a:t>	</a:t>
            </a:r>
            <a:r>
              <a:rPr lang="en-IN" sz="1600" dirty="0">
                <a:solidFill>
                  <a:srgbClr val="FF0000"/>
                </a:solidFill>
              </a:rPr>
              <a:t>foreach($flowers as $f)</a:t>
            </a:r>
          </a:p>
          <a:p>
            <a:r>
              <a:rPr lang="en-IN" sz="1600" dirty="0">
                <a:solidFill>
                  <a:srgbClr val="FF0000"/>
                </a:solidFill>
              </a:rPr>
              <a:t>		echo "&lt;strong&gt;".$f."&amp;</a:t>
            </a:r>
            <a:r>
              <a:rPr lang="en-IN" sz="1600" dirty="0" err="1">
                <a:solidFill>
                  <a:srgbClr val="FF0000"/>
                </a:solidFill>
              </a:rPr>
              <a:t>nbsp</a:t>
            </a:r>
            <a:r>
              <a:rPr lang="en-IN" sz="1600" dirty="0">
                <a:solidFill>
                  <a:srgbClr val="FF0000"/>
                </a:solidFill>
              </a:rPr>
              <a:t>;&amp;</a:t>
            </a:r>
            <a:r>
              <a:rPr lang="en-IN" sz="1600" dirty="0" err="1">
                <a:solidFill>
                  <a:srgbClr val="FF0000"/>
                </a:solidFill>
              </a:rPr>
              <a:t>nbsp</a:t>
            </a:r>
            <a:r>
              <a:rPr lang="en-IN" sz="1600" dirty="0">
                <a:solidFill>
                  <a:srgbClr val="FF0000"/>
                </a:solidFill>
              </a:rPr>
              <a:t>;&lt;/strong&gt;";</a:t>
            </a:r>
          </a:p>
          <a:p>
            <a:r>
              <a:rPr lang="en-IN" sz="1600" dirty="0"/>
              <a:t>	$res=</a:t>
            </a:r>
            <a:r>
              <a:rPr lang="en-IN" sz="1600" dirty="0" err="1"/>
              <a:t>array_merge</a:t>
            </a:r>
            <a:r>
              <a:rPr lang="en-IN" sz="1600" dirty="0"/>
              <a:t>($</a:t>
            </a:r>
            <a:r>
              <a:rPr lang="en-IN" sz="1600" dirty="0" err="1"/>
              <a:t>fruits,$flowers</a:t>
            </a:r>
            <a:r>
              <a:rPr lang="en-IN" sz="1600" dirty="0"/>
              <a:t>);</a:t>
            </a:r>
          </a:p>
          <a:p>
            <a:r>
              <a:rPr lang="en-IN" sz="1600" dirty="0"/>
              <a:t>	echo "&lt;</a:t>
            </a:r>
            <a:r>
              <a:rPr lang="en-IN" sz="1600" dirty="0" err="1"/>
              <a:t>br</a:t>
            </a:r>
            <a:r>
              <a:rPr lang="en-IN" sz="1600" dirty="0"/>
              <a:t>&gt;resultant array:&lt;</a:t>
            </a:r>
            <a:r>
              <a:rPr lang="en-IN" sz="1600" dirty="0" err="1"/>
              <a:t>br</a:t>
            </a:r>
            <a:r>
              <a:rPr lang="en-IN" sz="1600" dirty="0"/>
              <a:t>&gt;";</a:t>
            </a:r>
          </a:p>
          <a:p>
            <a:r>
              <a:rPr lang="en-IN" sz="1600" dirty="0"/>
              <a:t>	</a:t>
            </a:r>
            <a:r>
              <a:rPr lang="en-IN" sz="1600" dirty="0">
                <a:solidFill>
                  <a:srgbClr val="FF0000"/>
                </a:solidFill>
              </a:rPr>
              <a:t>foreach($res as $f)</a:t>
            </a:r>
          </a:p>
          <a:p>
            <a:r>
              <a:rPr lang="en-IN" sz="1600" dirty="0">
                <a:solidFill>
                  <a:srgbClr val="FF0000"/>
                </a:solidFill>
              </a:rPr>
              <a:t>		echo "&lt;strong&gt;".$f."&amp;</a:t>
            </a:r>
            <a:r>
              <a:rPr lang="en-IN" sz="1600" dirty="0" err="1">
                <a:solidFill>
                  <a:srgbClr val="FF0000"/>
                </a:solidFill>
              </a:rPr>
              <a:t>nbsp</a:t>
            </a:r>
            <a:r>
              <a:rPr lang="en-IN" sz="1600" dirty="0">
                <a:solidFill>
                  <a:srgbClr val="FF0000"/>
                </a:solidFill>
              </a:rPr>
              <a:t>;&amp;</a:t>
            </a:r>
            <a:r>
              <a:rPr lang="en-IN" sz="1600" dirty="0" err="1">
                <a:solidFill>
                  <a:srgbClr val="FF0000"/>
                </a:solidFill>
              </a:rPr>
              <a:t>nbsp</a:t>
            </a:r>
            <a:r>
              <a:rPr lang="en-IN" sz="1600" dirty="0">
                <a:solidFill>
                  <a:srgbClr val="FF0000"/>
                </a:solidFill>
              </a:rPr>
              <a:t>;&lt;/strong&gt;";</a:t>
            </a:r>
          </a:p>
          <a:p>
            <a:r>
              <a:rPr lang="en-IN" sz="1600" dirty="0"/>
              <a:t>?&gt;</a:t>
            </a:r>
          </a:p>
        </p:txBody>
      </p:sp>
      <p:sp>
        <p:nvSpPr>
          <p:cNvPr id="7" name="TextBox 6">
            <a:extLst>
              <a:ext uri="{FF2B5EF4-FFF2-40B4-BE49-F238E27FC236}">
                <a16:creationId xmlns:a16="http://schemas.microsoft.com/office/drawing/2014/main" id="{5B73D1D2-F368-433F-9F49-D04277B1D5DE}"/>
              </a:ext>
            </a:extLst>
          </p:cNvPr>
          <p:cNvSpPr txBox="1"/>
          <p:nvPr/>
        </p:nvSpPr>
        <p:spPr>
          <a:xfrm>
            <a:off x="6417129" y="989847"/>
            <a:ext cx="5442079" cy="3693319"/>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13) </a:t>
            </a:r>
            <a:r>
              <a:rPr lang="en-IN" b="0" i="0" dirty="0" err="1">
                <a:solidFill>
                  <a:srgbClr val="000000"/>
                </a:solidFill>
                <a:effectLst/>
                <a:latin typeface="Times New Roman" panose="02020603050405020304" pitchFamily="18" charset="0"/>
              </a:rPr>
              <a:t>array_unique</a:t>
            </a:r>
            <a:r>
              <a:rPr lang="en-IN" b="0" i="0" dirty="0">
                <a:solidFill>
                  <a:srgbClr val="000000"/>
                </a:solidFill>
                <a:effectLst/>
                <a:latin typeface="Times New Roman" panose="02020603050405020304" pitchFamily="18" charset="0"/>
              </a:rPr>
              <a:t>():</a:t>
            </a:r>
            <a:br>
              <a:rPr lang="en-IN" dirty="0"/>
            </a:br>
            <a:r>
              <a:rPr lang="en-IN" b="0" i="0" dirty="0">
                <a:solidFill>
                  <a:srgbClr val="000000"/>
                </a:solidFill>
                <a:effectLst/>
                <a:latin typeface="Times New Roman" panose="02020603050405020304" pitchFamily="18" charset="0"/>
              </a:rPr>
              <a:t>original array:</a:t>
            </a:r>
            <a:br>
              <a:rPr lang="en-IN" dirty="0"/>
            </a:br>
            <a:r>
              <a:rPr lang="en-IN" b="1" i="0" dirty="0">
                <a:solidFill>
                  <a:srgbClr val="000000"/>
                </a:solidFill>
                <a:effectLst/>
                <a:latin typeface="Times New Roman" panose="02020603050405020304" pitchFamily="18" charset="0"/>
              </a:rPr>
              <a:t>10  56  20  10  45  30  45  </a:t>
            </a:r>
            <a:br>
              <a:rPr lang="en-IN" dirty="0"/>
            </a:br>
            <a:r>
              <a:rPr lang="en-IN" b="0" i="0" dirty="0">
                <a:solidFill>
                  <a:srgbClr val="000000"/>
                </a:solidFill>
                <a:effectLst/>
                <a:latin typeface="Times New Roman" panose="02020603050405020304" pitchFamily="18" charset="0"/>
              </a:rPr>
              <a:t>unique array:</a:t>
            </a:r>
            <a:br>
              <a:rPr lang="en-IN" dirty="0"/>
            </a:br>
            <a:r>
              <a:rPr lang="en-IN" b="1" i="0" dirty="0">
                <a:solidFill>
                  <a:srgbClr val="000000"/>
                </a:solidFill>
                <a:effectLst/>
                <a:latin typeface="Times New Roman" panose="02020603050405020304" pitchFamily="18" charset="0"/>
              </a:rPr>
              <a:t>10  56  20  45  30  </a:t>
            </a:r>
            <a:br>
              <a:rPr lang="en-IN" dirty="0"/>
            </a:br>
            <a:br>
              <a:rPr lang="en-IN" dirty="0"/>
            </a:br>
            <a:r>
              <a:rPr lang="en-IN" b="0" i="0" dirty="0">
                <a:solidFill>
                  <a:srgbClr val="000000"/>
                </a:solidFill>
                <a:effectLst/>
                <a:latin typeface="Times New Roman" panose="02020603050405020304" pitchFamily="18" charset="0"/>
              </a:rPr>
              <a:t>14) </a:t>
            </a:r>
            <a:r>
              <a:rPr lang="en-IN" b="0" i="0" dirty="0" err="1">
                <a:solidFill>
                  <a:srgbClr val="000000"/>
                </a:solidFill>
                <a:effectLst/>
                <a:latin typeface="Times New Roman" panose="02020603050405020304" pitchFamily="18" charset="0"/>
              </a:rPr>
              <a:t>array_merge</a:t>
            </a:r>
            <a:r>
              <a:rPr lang="en-IN" b="0" i="0" dirty="0">
                <a:solidFill>
                  <a:srgbClr val="000000"/>
                </a:solidFill>
                <a:effectLst/>
                <a:latin typeface="Times New Roman" panose="02020603050405020304" pitchFamily="18" charset="0"/>
              </a:rPr>
              <a:t>():</a:t>
            </a:r>
            <a:br>
              <a:rPr lang="en-IN" dirty="0"/>
            </a:br>
            <a:r>
              <a:rPr lang="en-IN" b="0" i="0" dirty="0">
                <a:solidFill>
                  <a:srgbClr val="000000"/>
                </a:solidFill>
                <a:effectLst/>
                <a:latin typeface="Times New Roman" panose="02020603050405020304" pitchFamily="18" charset="0"/>
              </a:rPr>
              <a:t>original fruits array:</a:t>
            </a:r>
            <a:br>
              <a:rPr lang="en-IN" dirty="0"/>
            </a:br>
            <a:r>
              <a:rPr lang="en-IN" b="1" i="0" dirty="0">
                <a:solidFill>
                  <a:srgbClr val="000000"/>
                </a:solidFill>
                <a:effectLst/>
                <a:latin typeface="Times New Roman" panose="02020603050405020304" pitchFamily="18" charset="0"/>
              </a:rPr>
              <a:t>Apple  Mango  Orange  </a:t>
            </a:r>
            <a:br>
              <a:rPr lang="en-IN" dirty="0"/>
            </a:br>
            <a:r>
              <a:rPr lang="en-IN" b="0" i="0" dirty="0">
                <a:solidFill>
                  <a:srgbClr val="000000"/>
                </a:solidFill>
                <a:effectLst/>
                <a:latin typeface="Times New Roman" panose="02020603050405020304" pitchFamily="18" charset="0"/>
              </a:rPr>
              <a:t>original flowers array:</a:t>
            </a:r>
            <a:br>
              <a:rPr lang="en-IN" dirty="0"/>
            </a:br>
            <a:r>
              <a:rPr lang="en-IN" b="1" i="0" dirty="0">
                <a:solidFill>
                  <a:srgbClr val="000000"/>
                </a:solidFill>
                <a:effectLst/>
                <a:latin typeface="Times New Roman" panose="02020603050405020304" pitchFamily="18" charset="0"/>
              </a:rPr>
              <a:t>Rose  </a:t>
            </a:r>
            <a:r>
              <a:rPr lang="en-IN" b="1" i="0" dirty="0" err="1">
                <a:solidFill>
                  <a:srgbClr val="000000"/>
                </a:solidFill>
                <a:effectLst/>
                <a:latin typeface="Times New Roman" panose="02020603050405020304" pitchFamily="18" charset="0"/>
              </a:rPr>
              <a:t>Mogra</a:t>
            </a:r>
            <a:r>
              <a:rPr lang="en-IN" b="1" i="0" dirty="0">
                <a:solidFill>
                  <a:srgbClr val="000000"/>
                </a:solidFill>
                <a:effectLst/>
                <a:latin typeface="Times New Roman" panose="02020603050405020304" pitchFamily="18" charset="0"/>
              </a:rPr>
              <a:t>  Hibiscus  </a:t>
            </a:r>
            <a:br>
              <a:rPr lang="en-IN" dirty="0"/>
            </a:br>
            <a:r>
              <a:rPr lang="en-IN" b="0" i="0" dirty="0">
                <a:solidFill>
                  <a:srgbClr val="000000"/>
                </a:solidFill>
                <a:effectLst/>
                <a:latin typeface="Times New Roman" panose="02020603050405020304" pitchFamily="18" charset="0"/>
              </a:rPr>
              <a:t>resultant array:</a:t>
            </a:r>
            <a:br>
              <a:rPr lang="en-IN" dirty="0"/>
            </a:br>
            <a:r>
              <a:rPr lang="en-IN" b="1" i="0" dirty="0">
                <a:solidFill>
                  <a:srgbClr val="000000"/>
                </a:solidFill>
                <a:effectLst/>
                <a:latin typeface="Times New Roman" panose="02020603050405020304" pitchFamily="18" charset="0"/>
              </a:rPr>
              <a:t>Apple  </a:t>
            </a:r>
            <a:r>
              <a:rPr lang="en-IN" b="1" i="0" dirty="0" err="1">
                <a:solidFill>
                  <a:srgbClr val="000000"/>
                </a:solidFill>
                <a:effectLst/>
                <a:latin typeface="Times New Roman" panose="02020603050405020304" pitchFamily="18" charset="0"/>
              </a:rPr>
              <a:t>Mogra</a:t>
            </a:r>
            <a:r>
              <a:rPr lang="en-IN" b="1" i="0" dirty="0">
                <a:solidFill>
                  <a:srgbClr val="000000"/>
                </a:solidFill>
                <a:effectLst/>
                <a:latin typeface="Times New Roman" panose="02020603050405020304" pitchFamily="18" charset="0"/>
              </a:rPr>
              <a:t>  Orange  Rose  Hibiscus  </a:t>
            </a:r>
            <a:endParaRPr lang="en-IN" dirty="0"/>
          </a:p>
        </p:txBody>
      </p:sp>
    </p:spTree>
    <p:extLst>
      <p:ext uri="{BB962C8B-B14F-4D97-AF65-F5344CB8AC3E}">
        <p14:creationId xmlns:p14="http://schemas.microsoft.com/office/powerpoint/2010/main" val="1440217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D0FF66-99DB-45D7-A5B7-C3429EA14996}"/>
              </a:ext>
            </a:extLst>
          </p:cNvPr>
          <p:cNvSpPr>
            <a:spLocks noChangeArrowheads="1"/>
          </p:cNvSpPr>
          <p:nvPr/>
        </p:nvSpPr>
        <p:spPr bwMode="auto">
          <a:xfrm>
            <a:off x="0" y="68952"/>
            <a:ext cx="11467322" cy="309048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a:ln>
                  <a:noFill/>
                </a:ln>
                <a:solidFill>
                  <a:srgbClr val="222222"/>
                </a:solidFill>
                <a:effectLst/>
              </a:rPr>
              <a:t>array_pop():</a:t>
            </a:r>
            <a:endParaRPr kumimoji="0" lang="en-US" altLang="en-US" b="0" i="0" u="none" strike="noStrike" cap="none" normalizeH="0" baseline="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The </a:t>
            </a:r>
            <a:r>
              <a:rPr kumimoji="0" lang="en-US" altLang="en-US" b="1" i="0" u="none" strike="noStrike" cap="none" normalizeH="0" baseline="0">
                <a:ln>
                  <a:noFill/>
                </a:ln>
                <a:solidFill>
                  <a:srgbClr val="222222"/>
                </a:solidFill>
                <a:effectLst/>
              </a:rPr>
              <a:t>array_pop()</a:t>
            </a:r>
            <a:r>
              <a:rPr kumimoji="0" lang="en-US" altLang="en-US" b="0" i="0" u="none" strike="noStrike" cap="none" normalizeH="0" baseline="0">
                <a:ln>
                  <a:noFill/>
                </a:ln>
                <a:solidFill>
                  <a:srgbClr val="222222"/>
                </a:solidFill>
                <a:effectLst/>
              </a:rPr>
              <a:t> function deletes the last element from the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Syntax:</a:t>
            </a:r>
            <a:r>
              <a:rPr kumimoji="0" lang="en-US" altLang="en-US" b="0" i="0" u="none" strike="noStrike" cap="none" normalizeH="0" baseline="0">
                <a:ln>
                  <a:noFill/>
                </a:ln>
                <a:solidFill>
                  <a:srgbClr val="222222"/>
                </a:solidFill>
                <a:effectLst/>
                <a:cs typeface="Courier New" panose="02070309020205020404" pitchFamily="49" charset="0"/>
              </a:rPr>
              <a:t>array_pop(array);</a:t>
            </a:r>
            <a:endParaRPr kumimoji="0" lang="en-US" altLang="en-US" b="0" i="0" u="none" strike="noStrike" cap="none" normalizeH="0" baseline="0">
              <a:ln>
                <a:noFill/>
              </a:ln>
              <a:solidFill>
                <a:srgbClr val="222222"/>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It takes array as a parameter whose last element is to be deleted.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It returns the last value from the array otherwise it returns NULL if the array is empty.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a:ln>
                  <a:noFill/>
                </a:ln>
                <a:solidFill>
                  <a:srgbClr val="222222"/>
                </a:solidFill>
                <a:effectLst/>
              </a:rPr>
              <a:t>array_push():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The array_push() function adds one or more values at the end of the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222222"/>
                </a:solidFill>
                <a:effectLst/>
              </a:rPr>
              <a:t>Syntax:</a:t>
            </a:r>
            <a:r>
              <a:rPr kumimoji="0" lang="en-US" altLang="en-US" b="0" i="0" u="none" strike="noStrike" cap="none" normalizeH="0" baseline="0">
                <a:ln>
                  <a:noFill/>
                </a:ln>
                <a:solidFill>
                  <a:srgbClr val="222222"/>
                </a:solidFill>
                <a:effectLst/>
                <a:cs typeface="Courier New" panose="02070309020205020404" pitchFamily="49" charset="0"/>
              </a:rPr>
              <a:t>array_push(array,value1,value2,….);</a:t>
            </a:r>
            <a:endParaRPr kumimoji="0" lang="en-US" altLang="en-US" b="0" i="0" u="none" strike="noStrike" cap="none" normalizeH="0" baseline="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endParaRPr>
          </a:p>
        </p:txBody>
      </p:sp>
      <p:sp>
        <p:nvSpPr>
          <p:cNvPr id="6" name="TextBox 5">
            <a:extLst>
              <a:ext uri="{FF2B5EF4-FFF2-40B4-BE49-F238E27FC236}">
                <a16:creationId xmlns:a16="http://schemas.microsoft.com/office/drawing/2014/main" id="{27FC04EA-6744-4BA9-9C61-B6ED4A15977C}"/>
              </a:ext>
            </a:extLst>
          </p:cNvPr>
          <p:cNvSpPr txBox="1"/>
          <p:nvPr/>
        </p:nvSpPr>
        <p:spPr>
          <a:xfrm>
            <a:off x="198276" y="3236895"/>
            <a:ext cx="6125546" cy="1754326"/>
          </a:xfrm>
          <a:prstGeom prst="rect">
            <a:avLst/>
          </a:prstGeom>
          <a:noFill/>
        </p:spPr>
        <p:txBody>
          <a:bodyPr wrap="square">
            <a:spAutoFit/>
          </a:bodyPr>
          <a:lstStyle/>
          <a:p>
            <a:r>
              <a:rPr lang="en-IN" dirty="0"/>
              <a:t>&lt;?php	$no=array(10,56,20,10,45,30,45);</a:t>
            </a:r>
          </a:p>
          <a:p>
            <a:r>
              <a:rPr lang="en-IN" dirty="0" err="1"/>
              <a:t>array_pop</a:t>
            </a:r>
            <a:r>
              <a:rPr lang="en-IN" dirty="0"/>
              <a:t>($no);</a:t>
            </a:r>
          </a:p>
          <a:p>
            <a:r>
              <a:rPr lang="en-IN" dirty="0" err="1"/>
              <a:t>print_r</a:t>
            </a:r>
            <a:r>
              <a:rPr lang="en-IN" dirty="0"/>
              <a:t>($no);</a:t>
            </a:r>
          </a:p>
          <a:p>
            <a:r>
              <a:rPr lang="en-IN" dirty="0" err="1"/>
              <a:t>array_push</a:t>
            </a:r>
            <a:r>
              <a:rPr lang="en-IN" dirty="0"/>
              <a:t>($no,100,200);</a:t>
            </a:r>
          </a:p>
          <a:p>
            <a:r>
              <a:rPr lang="en-IN" dirty="0" err="1"/>
              <a:t>print_r</a:t>
            </a:r>
            <a:r>
              <a:rPr lang="en-IN" dirty="0"/>
              <a:t>($no);</a:t>
            </a:r>
          </a:p>
          <a:p>
            <a:r>
              <a:rPr lang="en-IN" dirty="0"/>
              <a:t>?&gt;</a:t>
            </a:r>
          </a:p>
        </p:txBody>
      </p:sp>
      <p:sp>
        <p:nvSpPr>
          <p:cNvPr id="8" name="TextBox 7">
            <a:extLst>
              <a:ext uri="{FF2B5EF4-FFF2-40B4-BE49-F238E27FC236}">
                <a16:creationId xmlns:a16="http://schemas.microsoft.com/office/drawing/2014/main" id="{D263169A-26BE-4027-AEE2-45D8D01B226F}"/>
              </a:ext>
            </a:extLst>
          </p:cNvPr>
          <p:cNvSpPr txBox="1"/>
          <p:nvPr/>
        </p:nvSpPr>
        <p:spPr>
          <a:xfrm>
            <a:off x="8404549" y="519539"/>
            <a:ext cx="2004047" cy="5632311"/>
          </a:xfrm>
          <a:prstGeom prst="rect">
            <a:avLst/>
          </a:prstGeom>
          <a:noFill/>
        </p:spPr>
        <p:txBody>
          <a:bodyPr wrap="square">
            <a:spAutoFit/>
          </a:bodyPr>
          <a:lstStyle/>
          <a:p>
            <a:r>
              <a:rPr lang="en-IN" dirty="0"/>
              <a:t>Array</a:t>
            </a:r>
          </a:p>
          <a:p>
            <a:r>
              <a:rPr lang="en-IN" dirty="0"/>
              <a:t>(</a:t>
            </a:r>
          </a:p>
          <a:p>
            <a:r>
              <a:rPr lang="en-IN" dirty="0"/>
              <a:t>    [0] =&gt; 10</a:t>
            </a:r>
          </a:p>
          <a:p>
            <a:r>
              <a:rPr lang="en-IN" dirty="0"/>
              <a:t>    [1] =&gt; 56</a:t>
            </a:r>
          </a:p>
          <a:p>
            <a:r>
              <a:rPr lang="en-IN" dirty="0"/>
              <a:t>    [2] =&gt; 20</a:t>
            </a:r>
          </a:p>
          <a:p>
            <a:r>
              <a:rPr lang="en-IN" dirty="0"/>
              <a:t>    [3] =&gt; 10</a:t>
            </a:r>
          </a:p>
          <a:p>
            <a:r>
              <a:rPr lang="en-IN" dirty="0"/>
              <a:t>    [4] =&gt; 45</a:t>
            </a:r>
          </a:p>
          <a:p>
            <a:r>
              <a:rPr lang="en-IN" dirty="0"/>
              <a:t>    [5] =&gt; 30</a:t>
            </a:r>
          </a:p>
          <a:p>
            <a:r>
              <a:rPr lang="en-IN" dirty="0"/>
              <a:t>)</a:t>
            </a:r>
          </a:p>
          <a:p>
            <a:r>
              <a:rPr lang="en-IN" dirty="0"/>
              <a:t>Array</a:t>
            </a:r>
          </a:p>
          <a:p>
            <a:r>
              <a:rPr lang="en-IN" dirty="0"/>
              <a:t>(</a:t>
            </a:r>
          </a:p>
          <a:p>
            <a:r>
              <a:rPr lang="en-IN" dirty="0"/>
              <a:t>    [0] =&gt; 10</a:t>
            </a:r>
          </a:p>
          <a:p>
            <a:r>
              <a:rPr lang="en-IN" dirty="0"/>
              <a:t>    [1] =&gt; 56</a:t>
            </a:r>
          </a:p>
          <a:p>
            <a:r>
              <a:rPr lang="en-IN" dirty="0"/>
              <a:t>    [2] =&gt; 20</a:t>
            </a:r>
          </a:p>
          <a:p>
            <a:r>
              <a:rPr lang="en-IN" dirty="0"/>
              <a:t>    [3] =&gt; 10</a:t>
            </a:r>
          </a:p>
          <a:p>
            <a:r>
              <a:rPr lang="en-IN" dirty="0"/>
              <a:t>    [4] =&gt; 45</a:t>
            </a:r>
          </a:p>
          <a:p>
            <a:r>
              <a:rPr lang="en-IN" dirty="0"/>
              <a:t>    [5] =&gt; 30</a:t>
            </a:r>
          </a:p>
          <a:p>
            <a:r>
              <a:rPr lang="en-IN" dirty="0"/>
              <a:t>    [6] =&gt; 100</a:t>
            </a:r>
          </a:p>
          <a:p>
            <a:r>
              <a:rPr lang="en-IN" dirty="0"/>
              <a:t>    [7] =&gt; 200</a:t>
            </a:r>
          </a:p>
          <a:p>
            <a:r>
              <a:rPr lang="en-IN" dirty="0"/>
              <a:t>)</a:t>
            </a:r>
          </a:p>
        </p:txBody>
      </p:sp>
    </p:spTree>
    <p:extLst>
      <p:ext uri="{BB962C8B-B14F-4D97-AF65-F5344CB8AC3E}">
        <p14:creationId xmlns:p14="http://schemas.microsoft.com/office/powerpoint/2010/main" val="25273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6B01F-ED56-4587-9625-95F73B07DC82}"/>
              </a:ext>
            </a:extLst>
          </p:cNvPr>
          <p:cNvSpPr>
            <a:spLocks noGrp="1"/>
          </p:cNvSpPr>
          <p:nvPr>
            <p:ph type="title"/>
          </p:nvPr>
        </p:nvSpPr>
        <p:spPr/>
        <p:txBody>
          <a:bodyPr/>
          <a:lstStyle/>
          <a:p>
            <a:r>
              <a:rPr lang="en-IN" dirty="0"/>
              <a:t>Traversing Arrays</a:t>
            </a:r>
          </a:p>
        </p:txBody>
      </p:sp>
      <p:sp>
        <p:nvSpPr>
          <p:cNvPr id="5" name="Content Placeholder 4">
            <a:extLst>
              <a:ext uri="{FF2B5EF4-FFF2-40B4-BE49-F238E27FC236}">
                <a16:creationId xmlns:a16="http://schemas.microsoft.com/office/drawing/2014/main" id="{927285CF-E408-4AEB-B9DF-DD7B465CFA0E}"/>
              </a:ext>
            </a:extLst>
          </p:cNvPr>
          <p:cNvSpPr>
            <a:spLocks noGrp="1"/>
          </p:cNvSpPr>
          <p:nvPr>
            <p:ph idx="1"/>
          </p:nvPr>
        </p:nvSpPr>
        <p:spPr/>
        <p:txBody>
          <a:bodyPr>
            <a:normAutofit lnSpcReduction="10000"/>
          </a:bodyPr>
          <a:lstStyle/>
          <a:p>
            <a:r>
              <a:rPr lang="en-US" b="0" i="0" dirty="0">
                <a:solidFill>
                  <a:srgbClr val="000000"/>
                </a:solidFill>
                <a:effectLst/>
                <a:latin typeface="Times New Roman" panose="02020603050405020304" pitchFamily="18" charset="0"/>
              </a:rPr>
              <a:t>The most common task with arrays is to do something with every element</a:t>
            </a:r>
          </a:p>
          <a:p>
            <a:r>
              <a:rPr lang="en-US" b="0" i="0" dirty="0">
                <a:solidFill>
                  <a:srgbClr val="FF0000"/>
                </a:solidFill>
                <a:effectLst/>
                <a:latin typeface="Times New Roman" panose="02020603050405020304" pitchFamily="18" charset="0"/>
              </a:rPr>
              <a:t>foreach Construct </a:t>
            </a:r>
            <a:r>
              <a:rPr lang="en-US" b="0" i="0" dirty="0">
                <a:solidFill>
                  <a:srgbClr val="000000"/>
                </a:solidFill>
                <a:effectLst/>
                <a:latin typeface="Times New Roman" panose="02020603050405020304" pitchFamily="18" charset="0"/>
              </a:rPr>
              <a:t>The most common way to loop over elements of an array is to use the foreach construct:</a:t>
            </a:r>
          </a:p>
          <a:p>
            <a:endParaRPr lang="en-IN" dirty="0"/>
          </a:p>
          <a:p>
            <a:endParaRPr lang="en-IN" dirty="0"/>
          </a:p>
          <a:p>
            <a:endParaRPr lang="en-IN" dirty="0"/>
          </a:p>
          <a:p>
            <a:r>
              <a:rPr lang="en-US" b="0" i="0" dirty="0">
                <a:solidFill>
                  <a:srgbClr val="FF0000"/>
                </a:solidFill>
                <a:effectLst/>
                <a:latin typeface="Times New Roman" panose="02020603050405020304" pitchFamily="18" charset="0"/>
              </a:rPr>
              <a:t>The Iterator Functions </a:t>
            </a:r>
            <a:r>
              <a:rPr lang="en-US" b="0" i="0" dirty="0">
                <a:solidFill>
                  <a:srgbClr val="000000"/>
                </a:solidFill>
                <a:effectLst/>
                <a:latin typeface="Times New Roman" panose="02020603050405020304" pitchFamily="18" charset="0"/>
              </a:rPr>
              <a:t>Every PHP array keeps track of the current element you're working with; the pointer to the current element is known as the iterator </a:t>
            </a:r>
            <a:r>
              <a:rPr lang="en-US" b="0" i="0" dirty="0" err="1">
                <a:solidFill>
                  <a:srgbClr val="000000"/>
                </a:solidFill>
                <a:effectLst/>
                <a:latin typeface="Times New Roman" panose="02020603050405020304" pitchFamily="18" charset="0"/>
              </a:rPr>
              <a:t>docstore</a:t>
            </a:r>
            <a:r>
              <a:rPr lang="en-US" b="0" i="0" dirty="0">
                <a:solidFill>
                  <a:srgbClr val="000000"/>
                </a:solidFill>
                <a:effectLst/>
                <a:latin typeface="Times New Roman" panose="02020603050405020304" pitchFamily="18" charset="0"/>
              </a:rPr>
              <a:t>.(</a:t>
            </a:r>
            <a:r>
              <a:rPr lang="en-US" b="0" i="0" dirty="0" err="1">
                <a:solidFill>
                  <a:srgbClr val="000000"/>
                </a:solidFill>
                <a:effectLst/>
                <a:latin typeface="Times New Roman" panose="02020603050405020304" pitchFamily="18" charset="0"/>
              </a:rPr>
              <a:t>next,prev,current,end</a:t>
            </a:r>
            <a:r>
              <a:rPr lang="en-US" b="0" i="0" dirty="0">
                <a:solidFill>
                  <a:srgbClr val="000000"/>
                </a:solidFill>
                <a:effectLst/>
                <a:latin typeface="Times New Roman" panose="02020603050405020304" pitchFamily="18" charset="0"/>
              </a:rPr>
              <a:t>,…)</a:t>
            </a:r>
            <a:endParaRPr lang="en-IN" dirty="0"/>
          </a:p>
        </p:txBody>
      </p:sp>
      <p:sp>
        <p:nvSpPr>
          <p:cNvPr id="7" name="TextBox 6">
            <a:extLst>
              <a:ext uri="{FF2B5EF4-FFF2-40B4-BE49-F238E27FC236}">
                <a16:creationId xmlns:a16="http://schemas.microsoft.com/office/drawing/2014/main" id="{F0241978-D233-4AD7-8701-58E3BA9C8B5F}"/>
              </a:ext>
            </a:extLst>
          </p:cNvPr>
          <p:cNvSpPr txBox="1"/>
          <p:nvPr/>
        </p:nvSpPr>
        <p:spPr>
          <a:xfrm>
            <a:off x="3729913" y="3202267"/>
            <a:ext cx="6097554" cy="1200329"/>
          </a:xfrm>
          <a:prstGeom prst="rect">
            <a:avLst/>
          </a:prstGeom>
          <a:noFill/>
        </p:spPr>
        <p:txBody>
          <a:bodyPr wrap="square">
            <a:spAutoFit/>
          </a:bodyPr>
          <a:lstStyle/>
          <a:p>
            <a:r>
              <a:rPr lang="en-IN" dirty="0"/>
              <a:t>&lt;?php	</a:t>
            </a:r>
          </a:p>
          <a:p>
            <a:r>
              <a:rPr lang="en-IN" dirty="0"/>
              <a:t>$no=array(10,56,20,10,45,30,45);</a:t>
            </a:r>
          </a:p>
          <a:p>
            <a:r>
              <a:rPr lang="en-IN" dirty="0"/>
              <a:t>foreach($no as $</a:t>
            </a:r>
            <a:r>
              <a:rPr lang="en-IN" dirty="0" err="1"/>
              <a:t>i</a:t>
            </a:r>
            <a:r>
              <a:rPr lang="en-IN" dirty="0"/>
              <a:t>)</a:t>
            </a:r>
          </a:p>
          <a:p>
            <a:r>
              <a:rPr lang="en-IN" dirty="0"/>
              <a:t>     echo $</a:t>
            </a:r>
            <a:r>
              <a:rPr lang="en-IN" dirty="0" err="1"/>
              <a:t>i</a:t>
            </a:r>
            <a:r>
              <a:rPr lang="en-IN" dirty="0"/>
              <a:t>." ";?&gt;</a:t>
            </a:r>
          </a:p>
        </p:txBody>
      </p:sp>
    </p:spTree>
    <p:extLst>
      <p:ext uri="{BB962C8B-B14F-4D97-AF65-F5344CB8AC3E}">
        <p14:creationId xmlns:p14="http://schemas.microsoft.com/office/powerpoint/2010/main" val="2858582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374C6-99D4-410E-A95F-8BBA03F92424}"/>
              </a:ext>
            </a:extLst>
          </p:cNvPr>
          <p:cNvSpPr>
            <a:spLocks noGrp="1"/>
          </p:cNvSpPr>
          <p:nvPr>
            <p:ph idx="1"/>
          </p:nvPr>
        </p:nvSpPr>
        <p:spPr>
          <a:xfrm>
            <a:off x="838200" y="447869"/>
            <a:ext cx="10515600" cy="5729094"/>
          </a:xfrm>
        </p:spPr>
        <p:txBody>
          <a:bodyPr/>
          <a:lstStyle/>
          <a:p>
            <a:r>
              <a:rPr lang="en-US" b="0" i="0" dirty="0">
                <a:solidFill>
                  <a:srgbClr val="FF0000"/>
                </a:solidFill>
                <a:effectLst/>
                <a:latin typeface="Times New Roman" panose="02020603050405020304" pitchFamily="18" charset="0"/>
              </a:rPr>
              <a:t>Using a for Loop </a:t>
            </a:r>
          </a:p>
          <a:p>
            <a:pPr lvl="1"/>
            <a:r>
              <a:rPr lang="en-US" b="0" i="0" dirty="0">
                <a:solidFill>
                  <a:srgbClr val="000000"/>
                </a:solidFill>
                <a:effectLst/>
                <a:latin typeface="Times New Roman" panose="02020603050405020304" pitchFamily="18" charset="0"/>
              </a:rPr>
              <a:t>If you know that you are dealing with an indexed array, where the keys are consecutive integers beginning at 0, you can use a for loop to count through the indexes. T</a:t>
            </a:r>
          </a:p>
          <a:p>
            <a:pPr lvl="1"/>
            <a:r>
              <a:rPr lang="en-US" b="0" i="0" dirty="0">
                <a:solidFill>
                  <a:srgbClr val="000000"/>
                </a:solidFill>
                <a:effectLst/>
                <a:latin typeface="Times New Roman" panose="02020603050405020304" pitchFamily="18" charset="0"/>
              </a:rPr>
              <a:t>he for loop operates on the array itself, not on a copy of the array, and processes elements in key order regardless of their internal order. </a:t>
            </a:r>
            <a:endParaRPr lang="en-IN" dirty="0"/>
          </a:p>
        </p:txBody>
      </p:sp>
      <p:sp>
        <p:nvSpPr>
          <p:cNvPr id="5" name="TextBox 4">
            <a:extLst>
              <a:ext uri="{FF2B5EF4-FFF2-40B4-BE49-F238E27FC236}">
                <a16:creationId xmlns:a16="http://schemas.microsoft.com/office/drawing/2014/main" id="{DC5075D3-A280-414D-8F3A-29D988656590}"/>
              </a:ext>
            </a:extLst>
          </p:cNvPr>
          <p:cNvSpPr txBox="1"/>
          <p:nvPr/>
        </p:nvSpPr>
        <p:spPr>
          <a:xfrm>
            <a:off x="1387929" y="2743400"/>
            <a:ext cx="3669263" cy="2031325"/>
          </a:xfrm>
          <a:prstGeom prst="rect">
            <a:avLst/>
          </a:prstGeom>
          <a:noFill/>
        </p:spPr>
        <p:txBody>
          <a:bodyPr wrap="square">
            <a:spAutoFit/>
          </a:bodyPr>
          <a:lstStyle/>
          <a:p>
            <a:r>
              <a:rPr lang="en-IN" dirty="0"/>
              <a:t>&lt;?php	</a:t>
            </a:r>
          </a:p>
          <a:p>
            <a:r>
              <a:rPr lang="en-IN" dirty="0"/>
              <a:t>$no=array(10,56,20,10,45,30,45);</a:t>
            </a:r>
          </a:p>
          <a:p>
            <a:r>
              <a:rPr lang="en-IN" dirty="0"/>
              <a:t>for($</a:t>
            </a:r>
            <a:r>
              <a:rPr lang="en-IN" dirty="0" err="1"/>
              <a:t>i</a:t>
            </a:r>
            <a:r>
              <a:rPr lang="en-IN" dirty="0"/>
              <a:t>=0;$</a:t>
            </a:r>
            <a:r>
              <a:rPr lang="en-IN" dirty="0" err="1"/>
              <a:t>i</a:t>
            </a:r>
            <a:r>
              <a:rPr lang="en-IN" dirty="0"/>
              <a:t>&lt;count($no);$</a:t>
            </a:r>
            <a:r>
              <a:rPr lang="en-IN" dirty="0" err="1"/>
              <a:t>i</a:t>
            </a:r>
            <a:r>
              <a:rPr lang="en-IN" dirty="0"/>
              <a:t>++)</a:t>
            </a:r>
          </a:p>
          <a:p>
            <a:r>
              <a:rPr lang="en-IN" dirty="0"/>
              <a:t>{</a:t>
            </a:r>
          </a:p>
          <a:p>
            <a:r>
              <a:rPr lang="en-IN" dirty="0"/>
              <a:t>echo $no[$</a:t>
            </a:r>
            <a:r>
              <a:rPr lang="en-IN" dirty="0" err="1"/>
              <a:t>i</a:t>
            </a:r>
            <a:r>
              <a:rPr lang="en-IN" dirty="0"/>
              <a:t>]." ";</a:t>
            </a:r>
          </a:p>
          <a:p>
            <a:r>
              <a:rPr lang="en-IN" dirty="0"/>
              <a:t>}</a:t>
            </a:r>
          </a:p>
          <a:p>
            <a:r>
              <a:rPr lang="en-IN" dirty="0"/>
              <a:t>?&gt;</a:t>
            </a:r>
          </a:p>
        </p:txBody>
      </p:sp>
    </p:spTree>
    <p:extLst>
      <p:ext uri="{BB962C8B-B14F-4D97-AF65-F5344CB8AC3E}">
        <p14:creationId xmlns:p14="http://schemas.microsoft.com/office/powerpoint/2010/main" val="2196075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69FEDC-F3E2-4420-B2B9-032929434AE9}"/>
              </a:ext>
            </a:extLst>
          </p:cNvPr>
          <p:cNvSpPr>
            <a:spLocks noGrp="1"/>
          </p:cNvSpPr>
          <p:nvPr>
            <p:ph idx="1"/>
          </p:nvPr>
        </p:nvSpPr>
        <p:spPr>
          <a:xfrm>
            <a:off x="838200" y="382555"/>
            <a:ext cx="10515600" cy="5794408"/>
          </a:xfrm>
        </p:spPr>
        <p:txBody>
          <a:bodyPr/>
          <a:lstStyle/>
          <a:p>
            <a:r>
              <a:rPr lang="en-IN" b="0" i="0" dirty="0">
                <a:solidFill>
                  <a:srgbClr val="FF0000"/>
                </a:solidFill>
                <a:effectLst/>
                <a:latin typeface="Times New Roman" panose="02020603050405020304" pitchFamily="18" charset="0"/>
              </a:rPr>
              <a:t>Calling a Function for Each Array Element </a:t>
            </a:r>
          </a:p>
          <a:p>
            <a:pPr lvl="1"/>
            <a:r>
              <a:rPr lang="en-IN" b="0" i="0" dirty="0">
                <a:solidFill>
                  <a:srgbClr val="000000"/>
                </a:solidFill>
                <a:effectLst/>
                <a:latin typeface="Times New Roman" panose="02020603050405020304" pitchFamily="18" charset="0"/>
              </a:rPr>
              <a:t>PHP provides a mechanism, </a:t>
            </a:r>
            <a:r>
              <a:rPr lang="en-IN" b="0" i="0" dirty="0" err="1">
                <a:solidFill>
                  <a:srgbClr val="000000"/>
                </a:solidFill>
                <a:effectLst/>
                <a:latin typeface="Times New Roman" panose="02020603050405020304" pitchFamily="18" charset="0"/>
              </a:rPr>
              <a:t>array_walk</a:t>
            </a:r>
            <a:r>
              <a:rPr lang="en-IN" b="0" i="0" dirty="0">
                <a:solidFill>
                  <a:srgbClr val="000000"/>
                </a:solidFill>
                <a:effectLst/>
                <a:latin typeface="Times New Roman" panose="02020603050405020304" pitchFamily="18" charset="0"/>
              </a:rPr>
              <a:t>( ), for calling a user-defined function once per element in an array:</a:t>
            </a:r>
          </a:p>
          <a:p>
            <a:pPr lvl="2"/>
            <a:r>
              <a:rPr lang="en-IN" b="0" i="0" dirty="0">
                <a:solidFill>
                  <a:srgbClr val="000000"/>
                </a:solidFill>
                <a:effectLst/>
                <a:latin typeface="Times New Roman" panose="02020603050405020304" pitchFamily="18" charset="0"/>
              </a:rPr>
              <a:t> </a:t>
            </a:r>
            <a:r>
              <a:rPr lang="en-IN" b="0" i="0" dirty="0" err="1">
                <a:solidFill>
                  <a:srgbClr val="000000"/>
                </a:solidFill>
                <a:effectLst/>
                <a:latin typeface="Times New Roman" panose="02020603050405020304" pitchFamily="18" charset="0"/>
              </a:rPr>
              <a:t>array_walk</a:t>
            </a:r>
            <a:r>
              <a:rPr lang="en-IN" b="0" i="0" dirty="0">
                <a:solidFill>
                  <a:srgbClr val="000000"/>
                </a:solidFill>
                <a:effectLst/>
                <a:latin typeface="Times New Roman" panose="02020603050405020304" pitchFamily="18" charset="0"/>
              </a:rPr>
              <a:t>(array, </a:t>
            </a:r>
            <a:r>
              <a:rPr lang="en-IN" b="0" i="0" dirty="0" err="1">
                <a:solidFill>
                  <a:srgbClr val="000000"/>
                </a:solidFill>
                <a:effectLst/>
                <a:latin typeface="Times New Roman" panose="02020603050405020304" pitchFamily="18" charset="0"/>
              </a:rPr>
              <a:t>function_name</a:t>
            </a:r>
            <a:r>
              <a:rPr lang="en-IN" b="0" i="0" dirty="0">
                <a:solidFill>
                  <a:srgbClr val="000000"/>
                </a:solidFill>
                <a:effectLst/>
                <a:latin typeface="Times New Roman" panose="02020603050405020304" pitchFamily="18" charset="0"/>
              </a:rPr>
              <a:t>); </a:t>
            </a:r>
          </a:p>
        </p:txBody>
      </p:sp>
      <p:sp>
        <p:nvSpPr>
          <p:cNvPr id="5" name="TextBox 4">
            <a:extLst>
              <a:ext uri="{FF2B5EF4-FFF2-40B4-BE49-F238E27FC236}">
                <a16:creationId xmlns:a16="http://schemas.microsoft.com/office/drawing/2014/main" id="{7B7FD7DE-DD7A-452F-88E0-3E241E187A73}"/>
              </a:ext>
            </a:extLst>
          </p:cNvPr>
          <p:cNvSpPr txBox="1"/>
          <p:nvPr/>
        </p:nvSpPr>
        <p:spPr>
          <a:xfrm>
            <a:off x="716124" y="2274838"/>
            <a:ext cx="6097554" cy="2308324"/>
          </a:xfrm>
          <a:prstGeom prst="rect">
            <a:avLst/>
          </a:prstGeom>
          <a:noFill/>
        </p:spPr>
        <p:txBody>
          <a:bodyPr wrap="square">
            <a:spAutoFit/>
          </a:bodyPr>
          <a:lstStyle/>
          <a:p>
            <a:r>
              <a:rPr lang="en-IN" dirty="0"/>
              <a:t>&lt;?php</a:t>
            </a:r>
          </a:p>
          <a:p>
            <a:r>
              <a:rPr lang="en-IN" dirty="0"/>
              <a:t>function </a:t>
            </a:r>
            <a:r>
              <a:rPr lang="en-IN" dirty="0" err="1"/>
              <a:t>print_row</a:t>
            </a:r>
            <a:r>
              <a:rPr lang="en-IN" dirty="0"/>
              <a:t>($value, $key)</a:t>
            </a:r>
          </a:p>
          <a:p>
            <a:r>
              <a:rPr lang="en-IN" dirty="0"/>
              <a:t>{</a:t>
            </a:r>
          </a:p>
          <a:p>
            <a:r>
              <a:rPr lang="en-IN" dirty="0"/>
              <a:t>print("$key  $value\n");</a:t>
            </a:r>
          </a:p>
          <a:p>
            <a:r>
              <a:rPr lang="en-IN" dirty="0"/>
              <a:t>} </a:t>
            </a:r>
          </a:p>
          <a:p>
            <a:r>
              <a:rPr lang="en-IN" dirty="0"/>
              <a:t>$person = array('name' =&gt; 'Fred', 'age' =&gt; 35, 'wife' =&gt; 'Wilma'); </a:t>
            </a:r>
          </a:p>
          <a:p>
            <a:r>
              <a:rPr lang="en-IN" dirty="0" err="1"/>
              <a:t>array_walk</a:t>
            </a:r>
            <a:r>
              <a:rPr lang="en-IN" dirty="0"/>
              <a:t>($person, '</a:t>
            </a:r>
            <a:r>
              <a:rPr lang="en-IN" dirty="0" err="1"/>
              <a:t>print_row</a:t>
            </a:r>
            <a:r>
              <a:rPr lang="en-IN" dirty="0"/>
              <a:t>');</a:t>
            </a:r>
          </a:p>
          <a:p>
            <a:r>
              <a:rPr lang="en-IN" dirty="0"/>
              <a:t>?&gt;</a:t>
            </a:r>
          </a:p>
        </p:txBody>
      </p:sp>
      <p:sp>
        <p:nvSpPr>
          <p:cNvPr id="7" name="TextBox 6">
            <a:extLst>
              <a:ext uri="{FF2B5EF4-FFF2-40B4-BE49-F238E27FC236}">
                <a16:creationId xmlns:a16="http://schemas.microsoft.com/office/drawing/2014/main" id="{8F333B79-2486-4D3D-B146-6CE2DCDFC458}"/>
              </a:ext>
            </a:extLst>
          </p:cNvPr>
          <p:cNvSpPr txBox="1"/>
          <p:nvPr/>
        </p:nvSpPr>
        <p:spPr>
          <a:xfrm>
            <a:off x="7583455" y="2488554"/>
            <a:ext cx="345466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name Fred age 35 wife Wilma</a:t>
            </a:r>
            <a:endParaRPr lang="en-IN" dirty="0"/>
          </a:p>
        </p:txBody>
      </p:sp>
      <p:sp>
        <p:nvSpPr>
          <p:cNvPr id="8" name="Rectangle 1">
            <a:extLst>
              <a:ext uri="{FF2B5EF4-FFF2-40B4-BE49-F238E27FC236}">
                <a16:creationId xmlns:a16="http://schemas.microsoft.com/office/drawing/2014/main" id="{8893E638-1369-4253-9C6B-7582C55CDDA2}"/>
              </a:ext>
            </a:extLst>
          </p:cNvPr>
          <p:cNvSpPr>
            <a:spLocks noChangeArrowheads="1"/>
          </p:cNvSpPr>
          <p:nvPr/>
        </p:nvSpPr>
        <p:spPr bwMode="auto">
          <a:xfrm>
            <a:off x="139959" y="4342464"/>
            <a:ext cx="1814984" cy="938597"/>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404040"/>
                </a:solidFill>
                <a:effectLst/>
                <a:latin typeface="SF Mono"/>
              </a:rPr>
              <a:t>in_array()</a:t>
            </a:r>
            <a:r>
              <a:rPr kumimoji="0" lang="en-US" altLang="en-US" b="1" i="0" u="none" strike="noStrike" cap="none" normalizeH="0" baseline="0">
                <a:ln>
                  <a:noFill/>
                </a:ln>
                <a:solidFill>
                  <a:srgbClr val="404040"/>
                </a:solidFill>
                <a:effectLst/>
                <a:latin typeface="system-ui"/>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DF3166F-08CC-4496-B91C-577FC2615616}"/>
              </a:ext>
            </a:extLst>
          </p:cNvPr>
          <p:cNvSpPr>
            <a:spLocks noChangeArrowheads="1"/>
          </p:cNvSpPr>
          <p:nvPr/>
        </p:nvSpPr>
        <p:spPr bwMode="auto">
          <a:xfrm>
            <a:off x="261257" y="4870323"/>
            <a:ext cx="6808852" cy="648239"/>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system-ui"/>
              </a:rPr>
              <a:t>If you want to check if an element exists in the array, it's the </a:t>
            </a:r>
            <a:r>
              <a:rPr kumimoji="0" lang="en-US" altLang="en-US" b="0" i="0" u="none" strike="noStrike" cap="none" normalizeH="0" baseline="0" dirty="0" err="1">
                <a:ln>
                  <a:noFill/>
                </a:ln>
                <a:solidFill>
                  <a:srgbClr val="404040"/>
                </a:solidFill>
                <a:effectLst/>
                <a:latin typeface="SF Mono"/>
              </a:rPr>
              <a:t>in_array</a:t>
            </a:r>
            <a:r>
              <a:rPr kumimoji="0" lang="en-US" altLang="en-US" b="0" i="0" u="none" strike="noStrike" cap="none" normalizeH="0" baseline="0" dirty="0">
                <a:ln>
                  <a:noFill/>
                </a:ln>
                <a:solidFill>
                  <a:srgbClr val="404040"/>
                </a:solidFill>
                <a:effectLst/>
                <a:latin typeface="SF Mono"/>
              </a:rPr>
              <a:t>()</a:t>
            </a:r>
            <a:r>
              <a:rPr kumimoji="0" lang="en-US" altLang="en-US" b="0" i="0" u="none" strike="noStrike" cap="none" normalizeH="0" baseline="0" dirty="0">
                <a:ln>
                  <a:noFill/>
                </a:ln>
                <a:solidFill>
                  <a:srgbClr val="404040"/>
                </a:solidFill>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system-ui"/>
              </a:rPr>
              <a:t>function which comes to the rescue. </a:t>
            </a:r>
            <a:r>
              <a:rPr kumimoji="0" lang="en-US" altLang="en-US"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AB323F7C-78BA-4906-B91B-02D551827BA3}"/>
              </a:ext>
            </a:extLst>
          </p:cNvPr>
          <p:cNvSpPr txBox="1"/>
          <p:nvPr/>
        </p:nvSpPr>
        <p:spPr>
          <a:xfrm>
            <a:off x="7742076" y="4444120"/>
            <a:ext cx="6097554" cy="2031325"/>
          </a:xfrm>
          <a:prstGeom prst="rect">
            <a:avLst/>
          </a:prstGeom>
          <a:noFill/>
        </p:spPr>
        <p:txBody>
          <a:bodyPr wrap="square">
            <a:spAutoFit/>
          </a:bodyPr>
          <a:lstStyle/>
          <a:p>
            <a:r>
              <a:rPr lang="en-IN" dirty="0"/>
              <a:t>&lt;?php</a:t>
            </a:r>
          </a:p>
          <a:p>
            <a:r>
              <a:rPr lang="en-IN" dirty="0"/>
              <a:t>$array = [1,5,6,7,8,9,5,434,23,98];</a:t>
            </a:r>
          </a:p>
          <a:p>
            <a:r>
              <a:rPr lang="en-IN" dirty="0"/>
              <a:t>if (</a:t>
            </a:r>
            <a:r>
              <a:rPr lang="en-IN" dirty="0" err="1"/>
              <a:t>in_array</a:t>
            </a:r>
            <a:r>
              <a:rPr lang="en-IN" dirty="0"/>
              <a:t>(8, $array))</a:t>
            </a:r>
          </a:p>
          <a:p>
            <a:r>
              <a:rPr lang="en-IN" dirty="0"/>
              <a:t>  echo 'Yes';</a:t>
            </a:r>
          </a:p>
          <a:p>
            <a:r>
              <a:rPr lang="en-IN" dirty="0"/>
              <a:t>else</a:t>
            </a:r>
          </a:p>
          <a:p>
            <a:r>
              <a:rPr lang="en-IN" dirty="0"/>
              <a:t>  echo 'No';</a:t>
            </a:r>
          </a:p>
          <a:p>
            <a:r>
              <a:rPr lang="en-IN" dirty="0"/>
              <a:t>?&gt;</a:t>
            </a:r>
          </a:p>
        </p:txBody>
      </p:sp>
    </p:spTree>
    <p:extLst>
      <p:ext uri="{BB962C8B-B14F-4D97-AF65-F5344CB8AC3E}">
        <p14:creationId xmlns:p14="http://schemas.microsoft.com/office/powerpoint/2010/main" val="194259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2421-B2B6-4C76-BCC3-883CB7BDE123}"/>
              </a:ext>
            </a:extLst>
          </p:cNvPr>
          <p:cNvSpPr>
            <a:spLocks noGrp="1"/>
          </p:cNvSpPr>
          <p:nvPr>
            <p:ph type="title"/>
          </p:nvPr>
        </p:nvSpPr>
        <p:spPr/>
        <p:txBody>
          <a:bodyPr/>
          <a:lstStyle/>
          <a:p>
            <a:r>
              <a:rPr lang="en-IN" dirty="0"/>
              <a:t>Few functions</a:t>
            </a:r>
          </a:p>
        </p:txBody>
      </p:sp>
      <p:sp>
        <p:nvSpPr>
          <p:cNvPr id="7" name="TextBox 6">
            <a:extLst>
              <a:ext uri="{FF2B5EF4-FFF2-40B4-BE49-F238E27FC236}">
                <a16:creationId xmlns:a16="http://schemas.microsoft.com/office/drawing/2014/main" id="{625D25E8-1A90-413A-AF6B-91BB09268843}"/>
              </a:ext>
            </a:extLst>
          </p:cNvPr>
          <p:cNvSpPr txBox="1"/>
          <p:nvPr/>
        </p:nvSpPr>
        <p:spPr>
          <a:xfrm>
            <a:off x="503853" y="1582341"/>
            <a:ext cx="11688147" cy="3139321"/>
          </a:xfrm>
          <a:prstGeom prst="rect">
            <a:avLst/>
          </a:prstGeom>
          <a:noFill/>
        </p:spPr>
        <p:txBody>
          <a:bodyPr wrap="square">
            <a:spAutoFit/>
          </a:bodyPr>
          <a:lstStyle/>
          <a:p>
            <a:r>
              <a:rPr lang="en-US" dirty="0">
                <a:solidFill>
                  <a:srgbClr val="FF0000"/>
                </a:solidFill>
              </a:rPr>
              <a:t> </a:t>
            </a:r>
            <a:r>
              <a:rPr lang="en-US" dirty="0" err="1">
                <a:solidFill>
                  <a:srgbClr val="FF0000"/>
                </a:solidFill>
              </a:rPr>
              <a:t>is_array</a:t>
            </a:r>
            <a:r>
              <a:rPr lang="en-US" dirty="0">
                <a:solidFill>
                  <a:srgbClr val="FF0000"/>
                </a:solidFill>
              </a:rPr>
              <a:t>() </a:t>
            </a:r>
          </a:p>
          <a:p>
            <a:r>
              <a:rPr lang="en-US" dirty="0"/>
              <a:t>	This is one of the most useful functions for dealing with arrays. It's used to check if a variable is an array or some other data type.</a:t>
            </a:r>
          </a:p>
          <a:p>
            <a:endParaRPr lang="en-US" dirty="0"/>
          </a:p>
          <a:p>
            <a:r>
              <a:rPr lang="en-US" dirty="0"/>
              <a:t>&lt;?php</a:t>
            </a:r>
          </a:p>
          <a:p>
            <a:r>
              <a:rPr lang="en-US" dirty="0"/>
              <a:t>$array = ['One', 'Two', 'Three'];</a:t>
            </a:r>
          </a:p>
          <a:p>
            <a:r>
              <a:rPr lang="en-US" dirty="0"/>
              <a:t>if (</a:t>
            </a:r>
            <a:r>
              <a:rPr lang="en-US" dirty="0" err="1"/>
              <a:t>is_array</a:t>
            </a:r>
            <a:r>
              <a:rPr lang="en-US" dirty="0"/>
              <a:t>($array))</a:t>
            </a:r>
          </a:p>
          <a:p>
            <a:r>
              <a:rPr lang="en-US" dirty="0"/>
              <a:t>{</a:t>
            </a:r>
          </a:p>
          <a:p>
            <a:r>
              <a:rPr lang="en-US" dirty="0"/>
              <a:t>  // perform some array operation </a:t>
            </a:r>
          </a:p>
          <a:p>
            <a:r>
              <a:rPr lang="en-US" dirty="0"/>
              <a:t>}</a:t>
            </a:r>
          </a:p>
          <a:p>
            <a:r>
              <a:rPr lang="en-US" dirty="0"/>
              <a:t>?&gt;</a:t>
            </a:r>
            <a:endParaRPr lang="en-IN" dirty="0"/>
          </a:p>
        </p:txBody>
      </p:sp>
      <p:sp>
        <p:nvSpPr>
          <p:cNvPr id="8" name="Rectangle 2">
            <a:extLst>
              <a:ext uri="{FF2B5EF4-FFF2-40B4-BE49-F238E27FC236}">
                <a16:creationId xmlns:a16="http://schemas.microsoft.com/office/drawing/2014/main" id="{F63CDD61-AFCB-4E77-BF12-B0D70F45286F}"/>
              </a:ext>
            </a:extLst>
          </p:cNvPr>
          <p:cNvSpPr>
            <a:spLocks noChangeArrowheads="1"/>
          </p:cNvSpPr>
          <p:nvPr/>
        </p:nvSpPr>
        <p:spPr bwMode="auto">
          <a:xfrm>
            <a:off x="235645" y="4721662"/>
            <a:ext cx="11452501" cy="1007272"/>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404040"/>
                </a:solidFill>
                <a:effectLst/>
                <a:latin typeface="SF Mono"/>
              </a:rPr>
              <a:t>explode()</a:t>
            </a:r>
            <a:r>
              <a:rPr kumimoji="0" lang="en-US" altLang="en-US" b="1" i="0" u="none" strike="noStrike" cap="none" normalizeH="0" baseline="0">
                <a:ln>
                  <a:noFill/>
                </a:ln>
                <a:solidFill>
                  <a:srgbClr val="404040"/>
                </a:solidFill>
                <a:effectLst/>
                <a:latin typeface="system-ui"/>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04040"/>
                </a:solidFill>
                <a:effectLst/>
                <a:latin typeface="system-ui"/>
              </a:rPr>
              <a:t>The </a:t>
            </a:r>
            <a:r>
              <a:rPr kumimoji="0" lang="en-US" altLang="en-US" b="0" i="0" u="none" strike="noStrike" cap="none" normalizeH="0" baseline="0">
                <a:ln>
                  <a:noFill/>
                </a:ln>
                <a:solidFill>
                  <a:srgbClr val="404040"/>
                </a:solidFill>
                <a:effectLst/>
                <a:latin typeface="SF Mono"/>
              </a:rPr>
              <a:t>explode()</a:t>
            </a:r>
            <a:r>
              <a:rPr kumimoji="0" lang="en-US" altLang="en-US" b="0" i="0" u="none" strike="noStrike" cap="none" normalizeH="0" baseline="0">
                <a:ln>
                  <a:noFill/>
                </a:ln>
                <a:solidFill>
                  <a:srgbClr val="404040"/>
                </a:solidFill>
                <a:effectLst/>
                <a:latin typeface="system-ui"/>
              </a:rPr>
              <a:t> function splits a string into multiple parts and returns it as an array. For example, let's say you have a comma-separated string and you want to split it at the commas. </a:t>
            </a:r>
            <a:endParaRPr kumimoji="0" lang="en-US" altLang="en-US" b="0" i="0" u="none" strike="noStrike" cap="none" normalizeH="0" baseline="0">
              <a:ln>
                <a:noFill/>
              </a:ln>
              <a:solidFill>
                <a:schemeClr val="tx1"/>
              </a:solidFill>
              <a:effectLst/>
            </a:endParaRPr>
          </a:p>
        </p:txBody>
      </p:sp>
      <p:sp>
        <p:nvSpPr>
          <p:cNvPr id="10" name="TextBox 9">
            <a:extLst>
              <a:ext uri="{FF2B5EF4-FFF2-40B4-BE49-F238E27FC236}">
                <a16:creationId xmlns:a16="http://schemas.microsoft.com/office/drawing/2014/main" id="{E8D79D46-250F-467B-A149-258C2979B910}"/>
              </a:ext>
            </a:extLst>
          </p:cNvPr>
          <p:cNvSpPr txBox="1"/>
          <p:nvPr/>
        </p:nvSpPr>
        <p:spPr>
          <a:xfrm>
            <a:off x="6202525" y="2690336"/>
            <a:ext cx="3090765" cy="1477328"/>
          </a:xfrm>
          <a:prstGeom prst="rect">
            <a:avLst/>
          </a:prstGeom>
          <a:noFill/>
        </p:spPr>
        <p:txBody>
          <a:bodyPr wrap="square">
            <a:spAutoFit/>
          </a:bodyPr>
          <a:lstStyle/>
          <a:p>
            <a:r>
              <a:rPr lang="en-IN" dirty="0"/>
              <a:t>&lt;?php</a:t>
            </a:r>
          </a:p>
          <a:p>
            <a:r>
              <a:rPr lang="en-IN" dirty="0"/>
              <a:t>$string = "One Two Three";</a:t>
            </a:r>
          </a:p>
          <a:p>
            <a:r>
              <a:rPr lang="en-IN" dirty="0"/>
              <a:t>$array = explode(" ", $string);</a:t>
            </a:r>
          </a:p>
          <a:p>
            <a:r>
              <a:rPr lang="en-IN" dirty="0" err="1"/>
              <a:t>print_r</a:t>
            </a:r>
            <a:r>
              <a:rPr lang="en-IN" dirty="0"/>
              <a:t>($array);</a:t>
            </a:r>
          </a:p>
          <a:p>
            <a:r>
              <a:rPr lang="en-IN" dirty="0"/>
              <a:t>?&gt;</a:t>
            </a:r>
          </a:p>
        </p:txBody>
      </p:sp>
      <p:sp>
        <p:nvSpPr>
          <p:cNvPr id="12" name="TextBox 11">
            <a:extLst>
              <a:ext uri="{FF2B5EF4-FFF2-40B4-BE49-F238E27FC236}">
                <a16:creationId xmlns:a16="http://schemas.microsoft.com/office/drawing/2014/main" id="{B7E2CDDB-8FE5-4B90-9F5F-FE601B2A14B9}"/>
              </a:ext>
            </a:extLst>
          </p:cNvPr>
          <p:cNvSpPr txBox="1"/>
          <p:nvPr/>
        </p:nvSpPr>
        <p:spPr>
          <a:xfrm>
            <a:off x="9293290" y="2551837"/>
            <a:ext cx="2394856" cy="1754326"/>
          </a:xfrm>
          <a:prstGeom prst="rect">
            <a:avLst/>
          </a:prstGeom>
          <a:noFill/>
        </p:spPr>
        <p:txBody>
          <a:bodyPr wrap="square">
            <a:spAutoFit/>
          </a:bodyPr>
          <a:lstStyle/>
          <a:p>
            <a:r>
              <a:rPr lang="en-IN" dirty="0">
                <a:solidFill>
                  <a:srgbClr val="FF0000"/>
                </a:solidFill>
              </a:rPr>
              <a:t>Array</a:t>
            </a:r>
          </a:p>
          <a:p>
            <a:r>
              <a:rPr lang="en-IN" dirty="0">
                <a:solidFill>
                  <a:srgbClr val="FF0000"/>
                </a:solidFill>
              </a:rPr>
              <a:t>(</a:t>
            </a:r>
          </a:p>
          <a:p>
            <a:r>
              <a:rPr lang="en-IN" dirty="0">
                <a:solidFill>
                  <a:srgbClr val="FF0000"/>
                </a:solidFill>
              </a:rPr>
              <a:t>    [0] =&gt; One</a:t>
            </a:r>
          </a:p>
          <a:p>
            <a:r>
              <a:rPr lang="en-IN" dirty="0">
                <a:solidFill>
                  <a:srgbClr val="FF0000"/>
                </a:solidFill>
              </a:rPr>
              <a:t>    [1] =&gt; Two</a:t>
            </a:r>
          </a:p>
          <a:p>
            <a:r>
              <a:rPr lang="en-IN" dirty="0">
                <a:solidFill>
                  <a:srgbClr val="FF0000"/>
                </a:solidFill>
              </a:rPr>
              <a:t>    [2] =&gt; Three</a:t>
            </a:r>
          </a:p>
          <a:p>
            <a:r>
              <a:rPr lang="en-IN" dirty="0">
                <a:solidFill>
                  <a:srgbClr val="FF0000"/>
                </a:solidFill>
              </a:rPr>
              <a:t>)</a:t>
            </a:r>
          </a:p>
        </p:txBody>
      </p:sp>
    </p:spTree>
    <p:extLst>
      <p:ext uri="{BB962C8B-B14F-4D97-AF65-F5344CB8AC3E}">
        <p14:creationId xmlns:p14="http://schemas.microsoft.com/office/powerpoint/2010/main" val="2685890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E399F9E-52A0-4096-9743-4ACE370A82F1}"/>
              </a:ext>
            </a:extLst>
          </p:cNvPr>
          <p:cNvSpPr>
            <a:spLocks noChangeArrowheads="1"/>
          </p:cNvSpPr>
          <p:nvPr/>
        </p:nvSpPr>
        <p:spPr bwMode="auto">
          <a:xfrm>
            <a:off x="138173" y="279919"/>
            <a:ext cx="11394464" cy="1007272"/>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404040"/>
                </a:solidFill>
                <a:effectLst/>
                <a:latin typeface="+mn-lt"/>
              </a:rPr>
              <a:t>implode()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04040"/>
                </a:solidFill>
                <a:effectLst/>
                <a:latin typeface="+mn-lt"/>
              </a:rPr>
              <a:t>This is the opposite of the explode() function—given an array and a glue string, the implode() function can generate a string by joining all the elements of an array with a glue string between them.</a:t>
            </a:r>
            <a:endParaRPr kumimoji="0" lang="en-US" altLang="en-US" b="0" i="0" u="none" strike="noStrike" cap="none" normalizeH="0" baseline="0">
              <a:ln>
                <a:noFill/>
              </a:ln>
              <a:solidFill>
                <a:schemeClr val="tx1"/>
              </a:solidFill>
              <a:effectLst/>
              <a:latin typeface="+mn-lt"/>
            </a:endParaRPr>
          </a:p>
        </p:txBody>
      </p:sp>
      <p:sp>
        <p:nvSpPr>
          <p:cNvPr id="6" name="TextBox 5">
            <a:extLst>
              <a:ext uri="{FF2B5EF4-FFF2-40B4-BE49-F238E27FC236}">
                <a16:creationId xmlns:a16="http://schemas.microsoft.com/office/drawing/2014/main" id="{3B320CA0-B9C1-490D-81F4-310D3F649E22}"/>
              </a:ext>
            </a:extLst>
          </p:cNvPr>
          <p:cNvSpPr txBox="1"/>
          <p:nvPr/>
        </p:nvSpPr>
        <p:spPr>
          <a:xfrm>
            <a:off x="138173" y="1287191"/>
            <a:ext cx="3136872" cy="1477328"/>
          </a:xfrm>
          <a:prstGeom prst="rect">
            <a:avLst/>
          </a:prstGeom>
          <a:noFill/>
        </p:spPr>
        <p:txBody>
          <a:bodyPr wrap="square">
            <a:spAutoFit/>
          </a:bodyPr>
          <a:lstStyle/>
          <a:p>
            <a:r>
              <a:rPr lang="en-IN"/>
              <a:t>&lt;?php</a:t>
            </a:r>
          </a:p>
          <a:p>
            <a:r>
              <a:rPr lang="en-IN"/>
              <a:t>$array = ['One', 'Two', 'Three'];</a:t>
            </a:r>
          </a:p>
          <a:p>
            <a:r>
              <a:rPr lang="en-IN"/>
              <a:t>$string = implode(",", $array);</a:t>
            </a:r>
          </a:p>
          <a:p>
            <a:r>
              <a:rPr lang="en-IN"/>
              <a:t>echo $string;</a:t>
            </a:r>
          </a:p>
          <a:p>
            <a:r>
              <a:rPr lang="en-IN"/>
              <a:t>?&gt;</a:t>
            </a:r>
            <a:endParaRPr lang="en-IN" dirty="0"/>
          </a:p>
        </p:txBody>
      </p:sp>
      <p:sp>
        <p:nvSpPr>
          <p:cNvPr id="8" name="TextBox 7">
            <a:extLst>
              <a:ext uri="{FF2B5EF4-FFF2-40B4-BE49-F238E27FC236}">
                <a16:creationId xmlns:a16="http://schemas.microsoft.com/office/drawing/2014/main" id="{EEA59510-EB97-483E-8AA1-11AC9C650621}"/>
              </a:ext>
            </a:extLst>
          </p:cNvPr>
          <p:cNvSpPr txBox="1"/>
          <p:nvPr/>
        </p:nvSpPr>
        <p:spPr>
          <a:xfrm>
            <a:off x="138173" y="2983077"/>
            <a:ext cx="1933769" cy="369332"/>
          </a:xfrm>
          <a:prstGeom prst="rect">
            <a:avLst/>
          </a:prstGeom>
          <a:noFill/>
        </p:spPr>
        <p:txBody>
          <a:bodyPr wrap="square">
            <a:spAutoFit/>
          </a:bodyPr>
          <a:lstStyle/>
          <a:p>
            <a:r>
              <a:rPr lang="en-IN" dirty="0" err="1">
                <a:solidFill>
                  <a:srgbClr val="FF0000"/>
                </a:solidFill>
              </a:rPr>
              <a:t>One,Two,Three</a:t>
            </a:r>
            <a:endParaRPr lang="en-IN" dirty="0">
              <a:solidFill>
                <a:srgbClr val="FF0000"/>
              </a:solidFill>
            </a:endParaRPr>
          </a:p>
        </p:txBody>
      </p:sp>
      <p:sp>
        <p:nvSpPr>
          <p:cNvPr id="9" name="Rectangle 2">
            <a:extLst>
              <a:ext uri="{FF2B5EF4-FFF2-40B4-BE49-F238E27FC236}">
                <a16:creationId xmlns:a16="http://schemas.microsoft.com/office/drawing/2014/main" id="{9FC542ED-6D5D-4281-AF02-E3D200D76DCF}"/>
              </a:ext>
            </a:extLst>
          </p:cNvPr>
          <p:cNvSpPr>
            <a:spLocks noChangeArrowheads="1"/>
          </p:cNvSpPr>
          <p:nvPr/>
        </p:nvSpPr>
        <p:spPr bwMode="auto">
          <a:xfrm>
            <a:off x="289249" y="3717254"/>
            <a:ext cx="8458021" cy="730273"/>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404040"/>
                </a:solidFill>
                <a:effectLst/>
                <a:latin typeface="+mn-lt"/>
              </a:rPr>
              <a:t>array_slice()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04040"/>
                </a:solidFill>
                <a:effectLst/>
                <a:latin typeface="+mn-lt"/>
              </a:rPr>
              <a:t>The array_slice() function is useful when you want to extract some portion of a given array</a:t>
            </a:r>
            <a:endParaRPr kumimoji="0" lang="en-US" altLang="en-US" b="0" i="0" u="none" strike="noStrike" cap="none" normalizeH="0" baseline="0">
              <a:ln>
                <a:noFill/>
              </a:ln>
              <a:solidFill>
                <a:schemeClr val="tx1"/>
              </a:solidFill>
              <a:effectLst/>
              <a:latin typeface="+mn-lt"/>
            </a:endParaRPr>
          </a:p>
        </p:txBody>
      </p:sp>
      <p:sp>
        <p:nvSpPr>
          <p:cNvPr id="11" name="TextBox 10">
            <a:extLst>
              <a:ext uri="{FF2B5EF4-FFF2-40B4-BE49-F238E27FC236}">
                <a16:creationId xmlns:a16="http://schemas.microsoft.com/office/drawing/2014/main" id="{4911F599-3EC9-45E2-9546-F8B95D8CD186}"/>
              </a:ext>
            </a:extLst>
          </p:cNvPr>
          <p:cNvSpPr txBox="1"/>
          <p:nvPr/>
        </p:nvSpPr>
        <p:spPr>
          <a:xfrm>
            <a:off x="154502" y="4661598"/>
            <a:ext cx="3839000" cy="1477328"/>
          </a:xfrm>
          <a:prstGeom prst="rect">
            <a:avLst/>
          </a:prstGeom>
          <a:noFill/>
        </p:spPr>
        <p:txBody>
          <a:bodyPr wrap="square">
            <a:spAutoFit/>
          </a:bodyPr>
          <a:lstStyle/>
          <a:p>
            <a:r>
              <a:rPr lang="en-IN" dirty="0"/>
              <a:t>&lt;?php</a:t>
            </a:r>
          </a:p>
          <a:p>
            <a:r>
              <a:rPr lang="en-IN" dirty="0"/>
              <a:t>$people = [1,5,6,7,8,9,5,3,4];</a:t>
            </a:r>
          </a:p>
          <a:p>
            <a:r>
              <a:rPr lang="en-IN" dirty="0"/>
              <a:t>$members = </a:t>
            </a:r>
            <a:r>
              <a:rPr lang="en-IN" dirty="0" err="1"/>
              <a:t>array_slice</a:t>
            </a:r>
            <a:r>
              <a:rPr lang="en-IN" dirty="0"/>
              <a:t>($people, 2, 4);</a:t>
            </a:r>
          </a:p>
          <a:p>
            <a:r>
              <a:rPr lang="en-IN" dirty="0" err="1"/>
              <a:t>print_r</a:t>
            </a:r>
            <a:r>
              <a:rPr lang="en-IN" dirty="0"/>
              <a:t>($members);</a:t>
            </a:r>
          </a:p>
          <a:p>
            <a:r>
              <a:rPr lang="en-IN" dirty="0"/>
              <a:t>?&gt;</a:t>
            </a:r>
          </a:p>
        </p:txBody>
      </p:sp>
      <p:sp>
        <p:nvSpPr>
          <p:cNvPr id="13" name="TextBox 12">
            <a:extLst>
              <a:ext uri="{FF2B5EF4-FFF2-40B4-BE49-F238E27FC236}">
                <a16:creationId xmlns:a16="http://schemas.microsoft.com/office/drawing/2014/main" id="{B0657C4B-7620-4F16-ABFD-A476A2C28171}"/>
              </a:ext>
            </a:extLst>
          </p:cNvPr>
          <p:cNvSpPr txBox="1"/>
          <p:nvPr/>
        </p:nvSpPr>
        <p:spPr>
          <a:xfrm>
            <a:off x="5624027" y="4546756"/>
            <a:ext cx="2446953" cy="2031325"/>
          </a:xfrm>
          <a:prstGeom prst="rect">
            <a:avLst/>
          </a:prstGeom>
          <a:noFill/>
        </p:spPr>
        <p:txBody>
          <a:bodyPr wrap="square">
            <a:spAutoFit/>
          </a:bodyPr>
          <a:lstStyle/>
          <a:p>
            <a:r>
              <a:rPr lang="en-IN" dirty="0">
                <a:solidFill>
                  <a:srgbClr val="FF0000"/>
                </a:solidFill>
              </a:rPr>
              <a:t>Array</a:t>
            </a:r>
          </a:p>
          <a:p>
            <a:r>
              <a:rPr lang="en-IN" dirty="0">
                <a:solidFill>
                  <a:srgbClr val="FF0000"/>
                </a:solidFill>
              </a:rPr>
              <a:t>(</a:t>
            </a:r>
          </a:p>
          <a:p>
            <a:r>
              <a:rPr lang="en-IN" dirty="0">
                <a:solidFill>
                  <a:srgbClr val="FF0000"/>
                </a:solidFill>
              </a:rPr>
              <a:t>    [0] =&gt; 6</a:t>
            </a:r>
          </a:p>
          <a:p>
            <a:r>
              <a:rPr lang="en-IN" dirty="0">
                <a:solidFill>
                  <a:srgbClr val="FF0000"/>
                </a:solidFill>
              </a:rPr>
              <a:t>    [1] =&gt; 7</a:t>
            </a:r>
          </a:p>
          <a:p>
            <a:r>
              <a:rPr lang="en-IN" dirty="0">
                <a:solidFill>
                  <a:srgbClr val="FF0000"/>
                </a:solidFill>
              </a:rPr>
              <a:t>    [2] =&gt; 8</a:t>
            </a:r>
          </a:p>
          <a:p>
            <a:r>
              <a:rPr lang="en-IN" dirty="0">
                <a:solidFill>
                  <a:srgbClr val="FF0000"/>
                </a:solidFill>
              </a:rPr>
              <a:t>    [3] =&gt; 9</a:t>
            </a:r>
          </a:p>
          <a:p>
            <a:r>
              <a:rPr lang="en-IN" dirty="0">
                <a:solidFill>
                  <a:srgbClr val="FF0000"/>
                </a:solidFill>
              </a:rPr>
              <a:t>)</a:t>
            </a:r>
          </a:p>
        </p:txBody>
      </p:sp>
    </p:spTree>
    <p:extLst>
      <p:ext uri="{BB962C8B-B14F-4D97-AF65-F5344CB8AC3E}">
        <p14:creationId xmlns:p14="http://schemas.microsoft.com/office/powerpoint/2010/main" val="317238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8F65DD6-D767-4E52-AB0E-F611D4AF8637}"/>
              </a:ext>
            </a:extLst>
          </p:cNvPr>
          <p:cNvSpPr>
            <a:spLocks noChangeArrowheads="1"/>
          </p:cNvSpPr>
          <p:nvPr/>
        </p:nvSpPr>
        <p:spPr bwMode="auto">
          <a:xfrm>
            <a:off x="90196" y="424760"/>
            <a:ext cx="12101804" cy="1007272"/>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404040"/>
                </a:solidFill>
                <a:effectLst/>
                <a:latin typeface="+mn-lt"/>
              </a:rPr>
              <a:t>array_splice()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404040"/>
                </a:solidFill>
                <a:effectLst/>
                <a:latin typeface="+mn-lt"/>
              </a:rPr>
              <a:t>Th array_splice() function is useful when you want to get rid of a portion of an array and/or replace it with something else. It also accepts four parameters: the array, the offset index from which to begin the removal, the length t</a:t>
            </a:r>
            <a:endParaRPr kumimoji="0" lang="en-US" altLang="en-US" b="0" i="0" u="none" strike="noStrike" cap="none" normalizeH="0" baseline="0">
              <a:ln>
                <a:noFill/>
              </a:ln>
              <a:solidFill>
                <a:schemeClr val="tx1"/>
              </a:solidFill>
              <a:effectLst/>
              <a:latin typeface="+mn-lt"/>
            </a:endParaRPr>
          </a:p>
        </p:txBody>
      </p:sp>
      <p:sp>
        <p:nvSpPr>
          <p:cNvPr id="6" name="TextBox 5">
            <a:extLst>
              <a:ext uri="{FF2B5EF4-FFF2-40B4-BE49-F238E27FC236}">
                <a16:creationId xmlns:a16="http://schemas.microsoft.com/office/drawing/2014/main" id="{B04849E0-B4D7-4798-9DE0-0E872E9A7A0E}"/>
              </a:ext>
            </a:extLst>
          </p:cNvPr>
          <p:cNvSpPr txBox="1"/>
          <p:nvPr/>
        </p:nvSpPr>
        <p:spPr>
          <a:xfrm>
            <a:off x="90195" y="1432032"/>
            <a:ext cx="7756849" cy="1754326"/>
          </a:xfrm>
          <a:prstGeom prst="rect">
            <a:avLst/>
          </a:prstGeom>
          <a:noFill/>
        </p:spPr>
        <p:txBody>
          <a:bodyPr wrap="square">
            <a:spAutoFit/>
          </a:bodyPr>
          <a:lstStyle/>
          <a:p>
            <a:r>
              <a:rPr lang="en-IN" dirty="0">
                <a:solidFill>
                  <a:srgbClr val="FF0000"/>
                </a:solidFill>
              </a:rPr>
              <a:t>&lt;?php</a:t>
            </a:r>
          </a:p>
          <a:p>
            <a:r>
              <a:rPr lang="en-IN" dirty="0">
                <a:solidFill>
                  <a:srgbClr val="FF0000"/>
                </a:solidFill>
              </a:rPr>
              <a:t>$</a:t>
            </a:r>
            <a:r>
              <a:rPr lang="en-IN" dirty="0" err="1">
                <a:solidFill>
                  <a:srgbClr val="FF0000"/>
                </a:solidFill>
              </a:rPr>
              <a:t>all_items</a:t>
            </a:r>
            <a:r>
              <a:rPr lang="en-IN" dirty="0">
                <a:solidFill>
                  <a:srgbClr val="FF0000"/>
                </a:solidFill>
              </a:rPr>
              <a:t> = ["Charger", "Keyboard", "Smartphone", "Baseball", "Bat", "Mouse"];</a:t>
            </a:r>
          </a:p>
          <a:p>
            <a:r>
              <a:rPr lang="en-IN" dirty="0">
                <a:solidFill>
                  <a:srgbClr val="FF0000"/>
                </a:solidFill>
              </a:rPr>
              <a:t>$replacements = ["Pen", "Headphones"];</a:t>
            </a:r>
          </a:p>
          <a:p>
            <a:r>
              <a:rPr lang="en-IN" dirty="0" err="1">
                <a:solidFill>
                  <a:srgbClr val="FF0000"/>
                </a:solidFill>
              </a:rPr>
              <a:t>array_splice</a:t>
            </a:r>
            <a:r>
              <a:rPr lang="en-IN" dirty="0">
                <a:solidFill>
                  <a:srgbClr val="FF0000"/>
                </a:solidFill>
              </a:rPr>
              <a:t>($</a:t>
            </a:r>
            <a:r>
              <a:rPr lang="en-IN" dirty="0" err="1">
                <a:solidFill>
                  <a:srgbClr val="FF0000"/>
                </a:solidFill>
              </a:rPr>
              <a:t>all_items</a:t>
            </a:r>
            <a:r>
              <a:rPr lang="en-IN" dirty="0">
                <a:solidFill>
                  <a:srgbClr val="FF0000"/>
                </a:solidFill>
              </a:rPr>
              <a:t>, 2, 4, $replacements);</a:t>
            </a:r>
          </a:p>
          <a:p>
            <a:r>
              <a:rPr lang="en-IN" dirty="0" err="1">
                <a:solidFill>
                  <a:srgbClr val="FF0000"/>
                </a:solidFill>
              </a:rPr>
              <a:t>print_r</a:t>
            </a:r>
            <a:r>
              <a:rPr lang="en-IN" dirty="0">
                <a:solidFill>
                  <a:srgbClr val="FF0000"/>
                </a:solidFill>
              </a:rPr>
              <a:t>($</a:t>
            </a:r>
            <a:r>
              <a:rPr lang="en-IN" dirty="0" err="1">
                <a:solidFill>
                  <a:srgbClr val="FF0000"/>
                </a:solidFill>
              </a:rPr>
              <a:t>all_items</a:t>
            </a:r>
            <a:r>
              <a:rPr lang="en-IN" dirty="0">
                <a:solidFill>
                  <a:srgbClr val="FF0000"/>
                </a:solidFill>
              </a:rPr>
              <a:t>);</a:t>
            </a:r>
          </a:p>
          <a:p>
            <a:r>
              <a:rPr lang="en-IN" dirty="0">
                <a:solidFill>
                  <a:srgbClr val="FF0000"/>
                </a:solidFill>
              </a:rPr>
              <a:t>?&gt;</a:t>
            </a:r>
          </a:p>
        </p:txBody>
      </p:sp>
      <p:sp>
        <p:nvSpPr>
          <p:cNvPr id="8" name="TextBox 7">
            <a:extLst>
              <a:ext uri="{FF2B5EF4-FFF2-40B4-BE49-F238E27FC236}">
                <a16:creationId xmlns:a16="http://schemas.microsoft.com/office/drawing/2014/main" id="{B4D32C25-9201-48AE-A0FD-47949FEA591E}"/>
              </a:ext>
            </a:extLst>
          </p:cNvPr>
          <p:cNvSpPr txBox="1"/>
          <p:nvPr/>
        </p:nvSpPr>
        <p:spPr>
          <a:xfrm>
            <a:off x="8266923" y="1526930"/>
            <a:ext cx="2584579" cy="2031325"/>
          </a:xfrm>
          <a:prstGeom prst="rect">
            <a:avLst/>
          </a:prstGeom>
          <a:noFill/>
        </p:spPr>
        <p:txBody>
          <a:bodyPr wrap="square">
            <a:spAutoFit/>
          </a:bodyPr>
          <a:lstStyle/>
          <a:p>
            <a:r>
              <a:rPr lang="en-IN" dirty="0">
                <a:solidFill>
                  <a:schemeClr val="accent1"/>
                </a:solidFill>
              </a:rPr>
              <a:t>Array</a:t>
            </a:r>
          </a:p>
          <a:p>
            <a:r>
              <a:rPr lang="en-IN" dirty="0">
                <a:solidFill>
                  <a:schemeClr val="accent1"/>
                </a:solidFill>
              </a:rPr>
              <a:t>(</a:t>
            </a:r>
          </a:p>
          <a:p>
            <a:r>
              <a:rPr lang="en-IN" dirty="0">
                <a:solidFill>
                  <a:schemeClr val="accent1"/>
                </a:solidFill>
              </a:rPr>
              <a:t>    [0] =&gt; Charger</a:t>
            </a:r>
          </a:p>
          <a:p>
            <a:r>
              <a:rPr lang="en-IN" dirty="0">
                <a:solidFill>
                  <a:schemeClr val="accent1"/>
                </a:solidFill>
              </a:rPr>
              <a:t>    [1] =&gt; Keyboard</a:t>
            </a:r>
          </a:p>
          <a:p>
            <a:r>
              <a:rPr lang="en-IN" dirty="0">
                <a:solidFill>
                  <a:schemeClr val="accent1"/>
                </a:solidFill>
              </a:rPr>
              <a:t>    [2] =&gt; Pen</a:t>
            </a:r>
          </a:p>
          <a:p>
            <a:r>
              <a:rPr lang="en-IN" dirty="0">
                <a:solidFill>
                  <a:schemeClr val="accent1"/>
                </a:solidFill>
              </a:rPr>
              <a:t>    [3] =&gt; Headphones</a:t>
            </a:r>
          </a:p>
          <a:p>
            <a:r>
              <a:rPr lang="en-IN" dirty="0">
                <a:solidFill>
                  <a:schemeClr val="accent1"/>
                </a:solidFill>
              </a:rPr>
              <a:t>)</a:t>
            </a:r>
          </a:p>
        </p:txBody>
      </p:sp>
    </p:spTree>
    <p:extLst>
      <p:ext uri="{BB962C8B-B14F-4D97-AF65-F5344CB8AC3E}">
        <p14:creationId xmlns:p14="http://schemas.microsoft.com/office/powerpoint/2010/main" val="375780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A2797-101F-4B3F-80EC-C81ADA7F7FAB}"/>
              </a:ext>
            </a:extLst>
          </p:cNvPr>
          <p:cNvSpPr txBox="1"/>
          <p:nvPr/>
        </p:nvSpPr>
        <p:spPr>
          <a:xfrm>
            <a:off x="566835" y="227943"/>
            <a:ext cx="6097554" cy="3416320"/>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&lt;?php</a:t>
            </a:r>
          </a:p>
          <a:p>
            <a:r>
              <a:rPr lang="en-IN" dirty="0"/>
              <a:t>$str = "Visit 342342Schools";</a:t>
            </a:r>
          </a:p>
          <a:p>
            <a:r>
              <a:rPr lang="en-IN" dirty="0"/>
              <a:t>$pattern = "/[0-9]/";</a:t>
            </a:r>
          </a:p>
          <a:p>
            <a:r>
              <a:rPr lang="en-IN" dirty="0"/>
              <a:t>echo </a:t>
            </a:r>
            <a:r>
              <a:rPr lang="en-IN" dirty="0" err="1"/>
              <a:t>preg_match_all</a:t>
            </a:r>
            <a:r>
              <a:rPr lang="en-IN" dirty="0"/>
              <a:t>($pattern, $str); </a:t>
            </a:r>
          </a:p>
          <a:p>
            <a:r>
              <a:rPr lang="en-IN" dirty="0"/>
              <a:t>?&gt;</a:t>
            </a:r>
          </a:p>
          <a:p>
            <a:endParaRPr lang="en-IN" dirty="0"/>
          </a:p>
          <a:p>
            <a:r>
              <a:rPr lang="en-IN" dirty="0"/>
              <a:t>&lt;/body&gt;</a:t>
            </a:r>
          </a:p>
          <a:p>
            <a:r>
              <a:rPr lang="en-IN" dirty="0"/>
              <a:t>&lt;/html&gt;</a:t>
            </a:r>
          </a:p>
        </p:txBody>
      </p:sp>
      <p:sp>
        <p:nvSpPr>
          <p:cNvPr id="4" name="TextBox 3">
            <a:extLst>
              <a:ext uri="{FF2B5EF4-FFF2-40B4-BE49-F238E27FC236}">
                <a16:creationId xmlns:a16="http://schemas.microsoft.com/office/drawing/2014/main" id="{BC8E6DF6-1CEE-4064-AD28-9FBD1596701F}"/>
              </a:ext>
            </a:extLst>
          </p:cNvPr>
          <p:cNvSpPr txBox="1"/>
          <p:nvPr/>
        </p:nvSpPr>
        <p:spPr>
          <a:xfrm>
            <a:off x="5969259" y="351273"/>
            <a:ext cx="6097554" cy="2031325"/>
          </a:xfrm>
          <a:prstGeom prst="rect">
            <a:avLst/>
          </a:prstGeom>
          <a:noFill/>
        </p:spPr>
        <p:txBody>
          <a:bodyPr wrap="square">
            <a:spAutoFit/>
          </a:bodyPr>
          <a:lstStyle/>
          <a:p>
            <a:r>
              <a:rPr lang="en-IN" dirty="0">
                <a:solidFill>
                  <a:srgbClr val="FF0000"/>
                </a:solidFill>
              </a:rPr>
              <a:t>&lt;?php</a:t>
            </a:r>
          </a:p>
          <a:p>
            <a:r>
              <a:rPr lang="en-IN" dirty="0">
                <a:solidFill>
                  <a:srgbClr val="FF0000"/>
                </a:solidFill>
              </a:rPr>
              <a:t>$string = 'This is24dwcwdc welcome 345&lt;/b&gt;';</a:t>
            </a:r>
          </a:p>
          <a:p>
            <a:r>
              <a:rPr lang="en-IN" dirty="0">
                <a:solidFill>
                  <a:srgbClr val="FF0000"/>
                </a:solidFill>
              </a:rPr>
              <a:t>$pattern = '/[</a:t>
            </a:r>
            <a:r>
              <a:rPr lang="en-IN" dirty="0" err="1">
                <a:solidFill>
                  <a:srgbClr val="FF0000"/>
                </a:solidFill>
              </a:rPr>
              <a:t>aeiou</a:t>
            </a:r>
            <a:r>
              <a:rPr lang="en-IN" dirty="0">
                <a:solidFill>
                  <a:srgbClr val="FF0000"/>
                </a:solidFill>
              </a:rPr>
              <a:t>]/';</a:t>
            </a:r>
          </a:p>
          <a:p>
            <a:r>
              <a:rPr lang="en-IN" dirty="0">
                <a:solidFill>
                  <a:srgbClr val="FF0000"/>
                </a:solidFill>
              </a:rPr>
              <a:t>$replacement = '&lt;b&gt;$0&lt;/b&gt;';</a:t>
            </a:r>
          </a:p>
          <a:p>
            <a:r>
              <a:rPr lang="en-IN" dirty="0">
                <a:solidFill>
                  <a:srgbClr val="FF0000"/>
                </a:solidFill>
              </a:rPr>
              <a:t>echo </a:t>
            </a:r>
            <a:r>
              <a:rPr lang="en-IN" dirty="0" err="1">
                <a:solidFill>
                  <a:srgbClr val="FF0000"/>
                </a:solidFill>
              </a:rPr>
              <a:t>preg_replace</a:t>
            </a:r>
            <a:r>
              <a:rPr lang="en-IN" dirty="0">
                <a:solidFill>
                  <a:srgbClr val="FF0000"/>
                </a:solidFill>
              </a:rPr>
              <a:t>($pattern , $replacement , $string);</a:t>
            </a:r>
          </a:p>
          <a:p>
            <a:endParaRPr lang="en-IN" dirty="0">
              <a:solidFill>
                <a:srgbClr val="FF0000"/>
              </a:solidFill>
            </a:endParaRPr>
          </a:p>
          <a:p>
            <a:r>
              <a:rPr lang="en-IN" dirty="0">
                <a:solidFill>
                  <a:srgbClr val="FF0000"/>
                </a:solidFill>
              </a:rPr>
              <a:t>?&gt;</a:t>
            </a:r>
          </a:p>
        </p:txBody>
      </p:sp>
      <p:sp>
        <p:nvSpPr>
          <p:cNvPr id="6" name="TextBox 5">
            <a:extLst>
              <a:ext uri="{FF2B5EF4-FFF2-40B4-BE49-F238E27FC236}">
                <a16:creationId xmlns:a16="http://schemas.microsoft.com/office/drawing/2014/main" id="{3C2F451C-FB58-4694-95F7-E79770279AF3}"/>
              </a:ext>
            </a:extLst>
          </p:cNvPr>
          <p:cNvSpPr txBox="1"/>
          <p:nvPr/>
        </p:nvSpPr>
        <p:spPr>
          <a:xfrm>
            <a:off x="4296747" y="4004493"/>
            <a:ext cx="7693090" cy="1754326"/>
          </a:xfrm>
          <a:prstGeom prst="rect">
            <a:avLst/>
          </a:prstGeom>
          <a:noFill/>
        </p:spPr>
        <p:txBody>
          <a:bodyPr wrap="square">
            <a:spAutoFit/>
          </a:bodyPr>
          <a:lstStyle/>
          <a:p>
            <a:r>
              <a:rPr lang="en-IN" dirty="0">
                <a:solidFill>
                  <a:srgbClr val="FF0000"/>
                </a:solidFill>
              </a:rPr>
              <a:t>&lt;?</a:t>
            </a:r>
            <a:r>
              <a:rPr lang="en-IN" dirty="0" err="1">
                <a:solidFill>
                  <a:srgbClr val="FF0000"/>
                </a:solidFill>
              </a:rPr>
              <a:t>php$pattern</a:t>
            </a:r>
            <a:r>
              <a:rPr lang="en-IN" dirty="0">
                <a:solidFill>
                  <a:srgbClr val="FF0000"/>
                </a:solidFill>
              </a:rPr>
              <a:t> = '/\b\d{3}+\b/'; // Regular expression to match digits</a:t>
            </a:r>
          </a:p>
          <a:p>
            <a:r>
              <a:rPr lang="en-IN" dirty="0">
                <a:solidFill>
                  <a:srgbClr val="FF0000"/>
                </a:solidFill>
              </a:rPr>
              <a:t>$text = "123 456 7890"; // Example text with </a:t>
            </a:r>
            <a:r>
              <a:rPr lang="en-IN" dirty="0" err="1">
                <a:solidFill>
                  <a:srgbClr val="FF0000"/>
                </a:solidFill>
              </a:rPr>
              <a:t>multiplenumbers</a:t>
            </a:r>
            <a:endParaRPr lang="en-IN" dirty="0">
              <a:solidFill>
                <a:srgbClr val="FF0000"/>
              </a:solidFill>
            </a:endParaRPr>
          </a:p>
          <a:p>
            <a:r>
              <a:rPr lang="en-IN" dirty="0">
                <a:solidFill>
                  <a:srgbClr val="FF0000"/>
                </a:solidFill>
              </a:rPr>
              <a:t>$n=</a:t>
            </a:r>
            <a:r>
              <a:rPr lang="en-IN" dirty="0" err="1">
                <a:solidFill>
                  <a:srgbClr val="FF0000"/>
                </a:solidFill>
              </a:rPr>
              <a:t>preg_match_all</a:t>
            </a:r>
            <a:r>
              <a:rPr lang="en-IN" dirty="0">
                <a:solidFill>
                  <a:srgbClr val="FF0000"/>
                </a:solidFill>
              </a:rPr>
              <a:t>($pattern, $text, $matches);</a:t>
            </a:r>
          </a:p>
          <a:p>
            <a:r>
              <a:rPr lang="en-IN" dirty="0">
                <a:solidFill>
                  <a:srgbClr val="FF0000"/>
                </a:solidFill>
              </a:rPr>
              <a:t>for ($</a:t>
            </a:r>
            <a:r>
              <a:rPr lang="en-IN" dirty="0" err="1">
                <a:solidFill>
                  <a:srgbClr val="FF0000"/>
                </a:solidFill>
              </a:rPr>
              <a:t>i</a:t>
            </a:r>
            <a:r>
              <a:rPr lang="en-IN" dirty="0">
                <a:solidFill>
                  <a:srgbClr val="FF0000"/>
                </a:solidFill>
              </a:rPr>
              <a:t>=0;$</a:t>
            </a:r>
            <a:r>
              <a:rPr lang="en-IN" dirty="0" err="1">
                <a:solidFill>
                  <a:srgbClr val="FF0000"/>
                </a:solidFill>
              </a:rPr>
              <a:t>i</a:t>
            </a:r>
            <a:r>
              <a:rPr lang="en-IN" dirty="0">
                <a:solidFill>
                  <a:srgbClr val="FF0000"/>
                </a:solidFill>
              </a:rPr>
              <a:t>&lt;$n;$</a:t>
            </a:r>
            <a:r>
              <a:rPr lang="en-IN" dirty="0" err="1">
                <a:solidFill>
                  <a:srgbClr val="FF0000"/>
                </a:solidFill>
              </a:rPr>
              <a:t>i</a:t>
            </a:r>
            <a:r>
              <a:rPr lang="en-IN" dirty="0">
                <a:solidFill>
                  <a:srgbClr val="FF0000"/>
                </a:solidFill>
              </a:rPr>
              <a:t>++)</a:t>
            </a:r>
          </a:p>
          <a:p>
            <a:r>
              <a:rPr lang="en-IN" dirty="0">
                <a:solidFill>
                  <a:srgbClr val="FF0000"/>
                </a:solidFill>
              </a:rPr>
              <a:t>echo $matches[0][$</a:t>
            </a:r>
            <a:r>
              <a:rPr lang="en-IN" dirty="0" err="1">
                <a:solidFill>
                  <a:srgbClr val="FF0000"/>
                </a:solidFill>
              </a:rPr>
              <a:t>i</a:t>
            </a:r>
            <a:r>
              <a:rPr lang="en-IN" dirty="0">
                <a:solidFill>
                  <a:srgbClr val="FF0000"/>
                </a:solidFill>
              </a:rPr>
              <a:t>],"\n";</a:t>
            </a:r>
          </a:p>
          <a:p>
            <a:r>
              <a:rPr lang="en-IN" dirty="0">
                <a:solidFill>
                  <a:srgbClr val="FF0000"/>
                </a:solidFill>
              </a:rPr>
              <a:t>?&gt;</a:t>
            </a:r>
          </a:p>
        </p:txBody>
      </p:sp>
    </p:spTree>
    <p:extLst>
      <p:ext uri="{BB962C8B-B14F-4D97-AF65-F5344CB8AC3E}">
        <p14:creationId xmlns:p14="http://schemas.microsoft.com/office/powerpoint/2010/main" val="72382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027704-EB24-49B4-B873-B9F5C199F716}"/>
              </a:ext>
            </a:extLst>
          </p:cNvPr>
          <p:cNvSpPr txBox="1"/>
          <p:nvPr/>
        </p:nvSpPr>
        <p:spPr>
          <a:xfrm>
            <a:off x="363894" y="75477"/>
            <a:ext cx="8782438" cy="5909310"/>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&lt;?php</a:t>
            </a:r>
          </a:p>
          <a:p>
            <a:r>
              <a:rPr lang="en-IN" dirty="0"/>
              <a:t>$data=[</a:t>
            </a:r>
          </a:p>
          <a:p>
            <a:r>
              <a:rPr lang="en-IN" dirty="0"/>
              <a:t>      ["id"=&gt;1,"name"=&gt;"</a:t>
            </a:r>
            <a:r>
              <a:rPr lang="en-IN" dirty="0" err="1"/>
              <a:t>maksud</a:t>
            </a:r>
            <a:r>
              <a:rPr lang="en-IN" dirty="0"/>
              <a:t>","mobile"=&gt;"0187","address"=&gt;"</a:t>
            </a:r>
            <a:r>
              <a:rPr lang="en-IN" dirty="0" err="1"/>
              <a:t>chandpur</a:t>
            </a:r>
            <a:r>
              <a:rPr lang="en-IN" dirty="0"/>
              <a:t>"],</a:t>
            </a:r>
          </a:p>
          <a:p>
            <a:r>
              <a:rPr lang="en-IN" dirty="0"/>
              <a:t>      ["id"=&gt;2,"name"=&gt;"</a:t>
            </a:r>
            <a:r>
              <a:rPr lang="en-IN" dirty="0" err="1"/>
              <a:t>tonmoy</a:t>
            </a:r>
            <a:r>
              <a:rPr lang="en-IN" dirty="0"/>
              <a:t>","mobile"=&gt;"0177","address"=&gt;"</a:t>
            </a:r>
            <a:r>
              <a:rPr lang="en-IN" dirty="0" err="1"/>
              <a:t>dhaka</a:t>
            </a:r>
            <a:r>
              <a:rPr lang="en-IN" dirty="0"/>
              <a:t>"],</a:t>
            </a:r>
          </a:p>
          <a:p>
            <a:r>
              <a:rPr lang="en-IN" dirty="0"/>
              <a:t>      ["id"=&gt;3,"name"=&gt;"</a:t>
            </a:r>
            <a:r>
              <a:rPr lang="en-IN" dirty="0" err="1"/>
              <a:t>abir</a:t>
            </a:r>
            <a:r>
              <a:rPr lang="en-IN" dirty="0"/>
              <a:t>","mobile"=&gt;"0155","address"=&gt;"</a:t>
            </a:r>
            <a:r>
              <a:rPr lang="en-IN" dirty="0" err="1"/>
              <a:t>khulna</a:t>
            </a:r>
            <a:r>
              <a:rPr lang="en-IN" dirty="0"/>
              <a:t>"]];</a:t>
            </a:r>
          </a:p>
          <a:p>
            <a:r>
              <a:rPr lang="en-IN" dirty="0"/>
              <a:t>    </a:t>
            </a:r>
          </a:p>
          <a:p>
            <a:r>
              <a:rPr lang="en-IN" dirty="0"/>
              <a:t>echo "&lt;table border=3&gt;&lt;</a:t>
            </a:r>
            <a:r>
              <a:rPr lang="en-IN" dirty="0" err="1"/>
              <a:t>tbody</a:t>
            </a:r>
            <a:r>
              <a:rPr lang="en-IN" dirty="0"/>
              <a:t>&gt;"; </a:t>
            </a:r>
          </a:p>
          <a:p>
            <a:r>
              <a:rPr lang="en-IN" dirty="0"/>
              <a:t>foreach(["</a:t>
            </a:r>
            <a:r>
              <a:rPr lang="en-IN" dirty="0" err="1"/>
              <a:t>id","name","mobile</a:t>
            </a:r>
            <a:r>
              <a:rPr lang="en-IN" dirty="0"/>
              <a:t>"] as $attribute) {</a:t>
            </a:r>
          </a:p>
          <a:p>
            <a:r>
              <a:rPr lang="en-IN" dirty="0"/>
              <a:t>    echo "&lt;tr&gt;&lt;td&gt;".$attribute."&lt;/td&gt;";</a:t>
            </a:r>
          </a:p>
          <a:p>
            <a:r>
              <a:rPr lang="en-IN" dirty="0"/>
              <a:t>    foreach($data as $row) {</a:t>
            </a:r>
          </a:p>
          <a:p>
            <a:r>
              <a:rPr lang="en-IN" dirty="0"/>
              <a:t>        echo "&lt;td&gt;".$row[$attribute]."&lt;/td&gt;";</a:t>
            </a:r>
          </a:p>
          <a:p>
            <a:r>
              <a:rPr lang="en-IN" dirty="0"/>
              <a:t>    }</a:t>
            </a:r>
          </a:p>
          <a:p>
            <a:r>
              <a:rPr lang="en-IN" dirty="0"/>
              <a:t>    echo "&lt;/tr&gt;";</a:t>
            </a:r>
          </a:p>
          <a:p>
            <a:r>
              <a:rPr lang="en-IN" dirty="0"/>
              <a:t>}</a:t>
            </a:r>
          </a:p>
          <a:p>
            <a:r>
              <a:rPr lang="en-IN" dirty="0"/>
              <a:t>echo "&lt;/</a:t>
            </a:r>
            <a:r>
              <a:rPr lang="en-IN" dirty="0" err="1"/>
              <a:t>tbody</a:t>
            </a:r>
            <a:r>
              <a:rPr lang="en-IN" dirty="0"/>
              <a:t>&gt;&lt;/table&gt;";</a:t>
            </a:r>
          </a:p>
          <a:p>
            <a:r>
              <a:rPr lang="en-IN" dirty="0"/>
              <a:t>?&gt;</a:t>
            </a:r>
          </a:p>
          <a:p>
            <a:r>
              <a:rPr lang="en-IN" dirty="0"/>
              <a:t>&lt;/body&gt;</a:t>
            </a:r>
          </a:p>
          <a:p>
            <a:r>
              <a:rPr lang="en-IN" dirty="0"/>
              <a:t>&lt;/html&gt;</a:t>
            </a:r>
          </a:p>
        </p:txBody>
      </p:sp>
    </p:spTree>
    <p:extLst>
      <p:ext uri="{BB962C8B-B14F-4D97-AF65-F5344CB8AC3E}">
        <p14:creationId xmlns:p14="http://schemas.microsoft.com/office/powerpoint/2010/main" val="3590361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6FAB-4FAD-4541-87E4-39C47846EE81}"/>
              </a:ext>
            </a:extLst>
          </p:cNvPr>
          <p:cNvSpPr>
            <a:spLocks noGrp="1"/>
          </p:cNvSpPr>
          <p:nvPr>
            <p:ph type="title"/>
          </p:nvPr>
        </p:nvSpPr>
        <p:spPr/>
        <p:txBody>
          <a:bodyPr/>
          <a:lstStyle/>
          <a:p>
            <a:r>
              <a:rPr lang="en-IN" dirty="0"/>
              <a:t>String</a:t>
            </a:r>
          </a:p>
        </p:txBody>
      </p:sp>
      <p:sp>
        <p:nvSpPr>
          <p:cNvPr id="3" name="Content Placeholder 2">
            <a:extLst>
              <a:ext uri="{FF2B5EF4-FFF2-40B4-BE49-F238E27FC236}">
                <a16:creationId xmlns:a16="http://schemas.microsoft.com/office/drawing/2014/main" id="{71370176-86DC-46F6-8166-B06BD6829906}"/>
              </a:ext>
            </a:extLst>
          </p:cNvPr>
          <p:cNvSpPr>
            <a:spLocks noGrp="1"/>
          </p:cNvSpPr>
          <p:nvPr>
            <p:ph idx="1"/>
          </p:nvPr>
        </p:nvSpPr>
        <p:spPr/>
        <p:txBody>
          <a:bodyPr/>
          <a:lstStyle/>
          <a:p>
            <a:r>
              <a:rPr lang="en-US" b="0" i="0" dirty="0">
                <a:solidFill>
                  <a:srgbClr val="333333"/>
                </a:solidFill>
                <a:effectLst/>
                <a:latin typeface="inter-regular"/>
              </a:rPr>
              <a:t>PHP string is a sequence of characters i.e., used to store and manipulate text. PHP supports only 256-character set and so that it does not offer native Unicode support. There are 4 ways to specify a string literal in PHP.</a:t>
            </a:r>
          </a:p>
          <a:p>
            <a:pPr algn="just">
              <a:buFont typeface="+mj-lt"/>
              <a:buAutoNum type="arabicPeriod"/>
            </a:pPr>
            <a:r>
              <a:rPr lang="en-US" b="0" i="0" dirty="0">
                <a:solidFill>
                  <a:srgbClr val="000000"/>
                </a:solidFill>
                <a:effectLst/>
                <a:latin typeface="inter-regular"/>
              </a:rPr>
              <a:t>single quoted</a:t>
            </a:r>
          </a:p>
          <a:p>
            <a:pPr algn="just">
              <a:buFont typeface="+mj-lt"/>
              <a:buAutoNum type="arabicPeriod"/>
            </a:pPr>
            <a:r>
              <a:rPr lang="en-US" b="0" i="0" dirty="0">
                <a:solidFill>
                  <a:srgbClr val="000000"/>
                </a:solidFill>
                <a:effectLst/>
                <a:latin typeface="inter-regular"/>
              </a:rPr>
              <a:t>double quoted</a:t>
            </a:r>
          </a:p>
          <a:p>
            <a:pPr algn="just">
              <a:buFont typeface="+mj-lt"/>
              <a:buAutoNum type="arabicPeriod"/>
            </a:pPr>
            <a:r>
              <a:rPr lang="en-US" b="0" i="0" dirty="0">
                <a:solidFill>
                  <a:srgbClr val="000000"/>
                </a:solidFill>
                <a:effectLst/>
                <a:latin typeface="inter-regular"/>
              </a:rPr>
              <a:t>heredoc syntax</a:t>
            </a:r>
          </a:p>
          <a:p>
            <a:pPr algn="just">
              <a:buFont typeface="+mj-lt"/>
              <a:buAutoNum type="arabicPeriod"/>
            </a:pPr>
            <a:r>
              <a:rPr lang="en-US" b="0" i="0" dirty="0" err="1">
                <a:solidFill>
                  <a:srgbClr val="000000"/>
                </a:solidFill>
                <a:effectLst/>
                <a:latin typeface="inter-regular"/>
              </a:rPr>
              <a:t>newdoc</a:t>
            </a:r>
            <a:r>
              <a:rPr lang="en-US" b="0" i="0" dirty="0">
                <a:solidFill>
                  <a:srgbClr val="000000"/>
                </a:solidFill>
                <a:effectLst/>
                <a:latin typeface="inter-regular"/>
              </a:rPr>
              <a:t> syntax (since PHP 5.3)</a:t>
            </a:r>
          </a:p>
          <a:p>
            <a:endParaRPr lang="en-IN" dirty="0"/>
          </a:p>
        </p:txBody>
      </p:sp>
    </p:spTree>
    <p:extLst>
      <p:ext uri="{BB962C8B-B14F-4D97-AF65-F5344CB8AC3E}">
        <p14:creationId xmlns:p14="http://schemas.microsoft.com/office/powerpoint/2010/main" val="3935709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22AD-C3F9-419E-9727-A8DC5F972577}"/>
              </a:ext>
            </a:extLst>
          </p:cNvPr>
          <p:cNvSpPr>
            <a:spLocks noGrp="1"/>
          </p:cNvSpPr>
          <p:nvPr>
            <p:ph type="title"/>
          </p:nvPr>
        </p:nvSpPr>
        <p:spPr/>
        <p:txBody>
          <a:bodyPr/>
          <a:lstStyle/>
          <a:p>
            <a:r>
              <a:rPr lang="en-IN" dirty="0"/>
              <a:t>Single quote</a:t>
            </a:r>
          </a:p>
        </p:txBody>
      </p:sp>
      <p:sp>
        <p:nvSpPr>
          <p:cNvPr id="4" name="Rectangle 1">
            <a:extLst>
              <a:ext uri="{FF2B5EF4-FFF2-40B4-BE49-F238E27FC236}">
                <a16:creationId xmlns:a16="http://schemas.microsoft.com/office/drawing/2014/main" id="{1826DFB8-31F6-4362-8B31-D96D8379B9D5}"/>
              </a:ext>
            </a:extLst>
          </p:cNvPr>
          <p:cNvSpPr>
            <a:spLocks noGrp="1" noChangeArrowheads="1"/>
          </p:cNvSpPr>
          <p:nvPr>
            <p:ph idx="1"/>
          </p:nvPr>
        </p:nvSpPr>
        <p:spPr bwMode="auto">
          <a:xfrm>
            <a:off x="113588" y="1400843"/>
            <a:ext cx="119648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1800" b="0" i="0" u="none" strike="noStrike" cap="none" normalizeH="0" baseline="0" dirty="0">
                <a:ln>
                  <a:noFill/>
                </a:ln>
                <a:solidFill>
                  <a:srgbClr val="333333"/>
                </a:solidFill>
                <a:effectLst/>
                <a:latin typeface="+mn-lt"/>
              </a:rPr>
              <a:t>The simplest way to specify a string is to enclose it in single quotes (the character ').</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rgbClr val="333333"/>
                </a:solidFill>
                <a:effectLst/>
                <a:latin typeface="+mn-lt"/>
              </a:rPr>
              <a:t>To specify a literal single quote, escape it with a backslash (\). </a:t>
            </a:r>
          </a:p>
          <a:p>
            <a:pPr>
              <a:lnSpc>
                <a:spcPct val="100000"/>
              </a:lnSpc>
            </a:pPr>
            <a:r>
              <a:rPr kumimoji="0" lang="en-US" altLang="en-US" sz="1800" b="0" i="0" u="none" strike="noStrike" cap="none" normalizeH="0" baseline="0" dirty="0">
                <a:ln>
                  <a:noFill/>
                </a:ln>
                <a:solidFill>
                  <a:srgbClr val="333333"/>
                </a:solidFill>
                <a:effectLst/>
                <a:latin typeface="+mn-lt"/>
              </a:rPr>
              <a:t>To specify a literal backslash, double it (\\). </a:t>
            </a:r>
          </a:p>
          <a:p>
            <a:pPr>
              <a:lnSpc>
                <a:spcPct val="100000"/>
              </a:lnSpc>
            </a:pPr>
            <a:r>
              <a:rPr kumimoji="0" lang="en-US" altLang="en-US" sz="1800" b="0" i="0" u="none" strike="noStrike" cap="none" normalizeH="0" baseline="0" dirty="0">
                <a:ln>
                  <a:noFill/>
                </a:ln>
                <a:solidFill>
                  <a:srgbClr val="333333"/>
                </a:solidFill>
                <a:effectLst/>
                <a:latin typeface="+mn-lt"/>
              </a:rPr>
              <a:t>All other instances of backslash will be treated as a literal backslash: this means that the other escape sequences you might be used to, such as \r or \n,  will be output literally as specified rather than having any special meaning.</a:t>
            </a:r>
            <a:endParaRPr kumimoji="0" lang="en-US" altLang="en-US" sz="1800" b="0" i="0" u="none" strike="noStrike" cap="none" normalizeH="0" baseline="0" dirty="0">
              <a:ln>
                <a:noFill/>
              </a:ln>
              <a:solidFill>
                <a:schemeClr val="tx1"/>
              </a:solidFill>
              <a:effectLst/>
              <a:latin typeface="+mn-lt"/>
            </a:endParaRPr>
          </a:p>
        </p:txBody>
      </p:sp>
      <p:sp>
        <p:nvSpPr>
          <p:cNvPr id="6" name="TextBox 5">
            <a:extLst>
              <a:ext uri="{FF2B5EF4-FFF2-40B4-BE49-F238E27FC236}">
                <a16:creationId xmlns:a16="http://schemas.microsoft.com/office/drawing/2014/main" id="{A2F1EE53-3B05-490E-9DDB-E89D5736B25D}"/>
              </a:ext>
            </a:extLst>
          </p:cNvPr>
          <p:cNvSpPr txBox="1"/>
          <p:nvPr/>
        </p:nvSpPr>
        <p:spPr>
          <a:xfrm>
            <a:off x="324239" y="3091552"/>
            <a:ext cx="6097554" cy="1477328"/>
          </a:xfrm>
          <a:prstGeom prst="rect">
            <a:avLst/>
          </a:prstGeom>
          <a:noFill/>
        </p:spPr>
        <p:txBody>
          <a:bodyPr wrap="square">
            <a:spAutoFit/>
          </a:bodyPr>
          <a:lstStyle/>
          <a:p>
            <a:r>
              <a:rPr lang="en-IN" dirty="0"/>
              <a:t>&lt;?php</a:t>
            </a:r>
          </a:p>
          <a:p>
            <a:r>
              <a:rPr lang="en-IN" dirty="0"/>
              <a:t>$a="</a:t>
            </a:r>
            <a:r>
              <a:rPr lang="en-IN" dirty="0" err="1"/>
              <a:t>hai</a:t>
            </a:r>
            <a:r>
              <a:rPr lang="en-IN" dirty="0"/>
              <a:t>";</a:t>
            </a:r>
          </a:p>
          <a:p>
            <a:r>
              <a:rPr lang="en-IN" dirty="0"/>
              <a:t>echo 'This will not expand: \n a newline $a';</a:t>
            </a:r>
          </a:p>
          <a:p>
            <a:endParaRPr lang="en-IN" dirty="0"/>
          </a:p>
          <a:p>
            <a:r>
              <a:rPr lang="en-IN" dirty="0"/>
              <a:t>?&gt;</a:t>
            </a:r>
          </a:p>
        </p:txBody>
      </p:sp>
      <p:sp>
        <p:nvSpPr>
          <p:cNvPr id="8" name="TextBox 7">
            <a:extLst>
              <a:ext uri="{FF2B5EF4-FFF2-40B4-BE49-F238E27FC236}">
                <a16:creationId xmlns:a16="http://schemas.microsoft.com/office/drawing/2014/main" id="{79C02C6E-FAA1-423A-996F-E7FFCF101DD9}"/>
              </a:ext>
            </a:extLst>
          </p:cNvPr>
          <p:cNvSpPr txBox="1"/>
          <p:nvPr/>
        </p:nvSpPr>
        <p:spPr>
          <a:xfrm>
            <a:off x="193610" y="4782261"/>
            <a:ext cx="3762569" cy="369332"/>
          </a:xfrm>
          <a:prstGeom prst="rect">
            <a:avLst/>
          </a:prstGeom>
          <a:noFill/>
        </p:spPr>
        <p:txBody>
          <a:bodyPr wrap="square">
            <a:spAutoFit/>
          </a:bodyPr>
          <a:lstStyle/>
          <a:p>
            <a:r>
              <a:rPr lang="en-US" b="0" i="0" dirty="0">
                <a:solidFill>
                  <a:schemeClr val="accent1"/>
                </a:solidFill>
                <a:effectLst/>
                <a:latin typeface="Times New Roman" panose="02020603050405020304" pitchFamily="18" charset="0"/>
              </a:rPr>
              <a:t>This will not expand: \n a newline $a</a:t>
            </a:r>
            <a:endParaRPr lang="en-IN" dirty="0">
              <a:solidFill>
                <a:schemeClr val="accent1"/>
              </a:solidFill>
            </a:endParaRPr>
          </a:p>
        </p:txBody>
      </p:sp>
    </p:spTree>
    <p:extLst>
      <p:ext uri="{BB962C8B-B14F-4D97-AF65-F5344CB8AC3E}">
        <p14:creationId xmlns:p14="http://schemas.microsoft.com/office/powerpoint/2010/main" val="3300702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C624-F28B-48EC-BAA9-237878E773BD}"/>
              </a:ext>
            </a:extLst>
          </p:cNvPr>
          <p:cNvSpPr>
            <a:spLocks noGrp="1"/>
          </p:cNvSpPr>
          <p:nvPr>
            <p:ph type="title"/>
          </p:nvPr>
        </p:nvSpPr>
        <p:spPr/>
        <p:txBody>
          <a:bodyPr/>
          <a:lstStyle/>
          <a:p>
            <a:r>
              <a:rPr lang="en-US" b="0" i="0" dirty="0">
                <a:solidFill>
                  <a:srgbClr val="610B38"/>
                </a:solidFill>
                <a:effectLst/>
                <a:latin typeface="erdana"/>
              </a:rPr>
              <a:t>Double Quoted</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412DC14-9B64-453D-9F30-8F668C109E0F}"/>
              </a:ext>
            </a:extLst>
          </p:cNvPr>
          <p:cNvSpPr>
            <a:spLocks noGrp="1"/>
          </p:cNvSpPr>
          <p:nvPr>
            <p:ph idx="1"/>
          </p:nvPr>
        </p:nvSpPr>
        <p:spPr/>
        <p:txBody>
          <a:bodyPr/>
          <a:lstStyle/>
          <a:p>
            <a:pPr algn="just"/>
            <a:r>
              <a:rPr lang="en-US" sz="1800" b="0" i="0" dirty="0">
                <a:solidFill>
                  <a:srgbClr val="333333"/>
                </a:solidFill>
                <a:effectLst/>
                <a:latin typeface="inter-regular"/>
              </a:rPr>
              <a:t>In PHP, we can specify string through enclosing text within double quote also. But escape sequences and variables will be interpreted using double quote PHP strings.</a:t>
            </a:r>
          </a:p>
          <a:p>
            <a:pPr algn="just"/>
            <a:endParaRPr lang="en-US" sz="1800" dirty="0">
              <a:solidFill>
                <a:srgbClr val="333333"/>
              </a:solidFill>
              <a:latin typeface="inter-regular"/>
            </a:endParaRPr>
          </a:p>
          <a:p>
            <a:pPr algn="just"/>
            <a:endParaRPr lang="en-US" sz="1800" b="0" i="0" dirty="0">
              <a:solidFill>
                <a:srgbClr val="333333"/>
              </a:solidFill>
              <a:effectLst/>
              <a:latin typeface="inter-regular"/>
            </a:endParaRPr>
          </a:p>
          <a:p>
            <a:pPr algn="just"/>
            <a:endParaRPr lang="en-US" sz="1800" dirty="0">
              <a:solidFill>
                <a:srgbClr val="333333"/>
              </a:solidFill>
              <a:latin typeface="inter-regular"/>
            </a:endParaRPr>
          </a:p>
          <a:p>
            <a:pPr algn="just"/>
            <a:r>
              <a:rPr lang="en-US" sz="1800" b="0" i="0" dirty="0">
                <a:solidFill>
                  <a:srgbClr val="C00000"/>
                </a:solidFill>
                <a:effectLst/>
                <a:latin typeface="inter-regular"/>
              </a:rPr>
              <a:t>Heredoc &lt;&lt;&lt;</a:t>
            </a:r>
          </a:p>
          <a:p>
            <a:pPr algn="just"/>
            <a:endParaRPr lang="en-US" sz="1800" dirty="0">
              <a:solidFill>
                <a:srgbClr val="C00000"/>
              </a:solidFill>
              <a:latin typeface="inter-regular"/>
            </a:endParaRPr>
          </a:p>
          <a:p>
            <a:pPr algn="just"/>
            <a:endParaRPr lang="en-US" sz="1800" b="0" i="0" dirty="0">
              <a:solidFill>
                <a:srgbClr val="C00000"/>
              </a:solidFill>
              <a:effectLst/>
              <a:latin typeface="inter-regular"/>
            </a:endParaRPr>
          </a:p>
          <a:p>
            <a:pPr algn="just"/>
            <a:r>
              <a:rPr lang="en-US" sz="1800" dirty="0" err="1">
                <a:solidFill>
                  <a:srgbClr val="C00000"/>
                </a:solidFill>
                <a:latin typeface="inter-regular"/>
              </a:rPr>
              <a:t>Nowdoc</a:t>
            </a:r>
            <a:endParaRPr lang="en-US" sz="1800" dirty="0">
              <a:solidFill>
                <a:srgbClr val="C00000"/>
              </a:solidFill>
              <a:latin typeface="inter-regular"/>
            </a:endParaRPr>
          </a:p>
          <a:p>
            <a:pPr marL="0" indent="0" algn="just">
              <a:buNone/>
            </a:pPr>
            <a:endParaRPr lang="en-US" sz="1800" b="0" i="0" dirty="0">
              <a:solidFill>
                <a:srgbClr val="C00000"/>
              </a:solidFill>
              <a:effectLst/>
              <a:latin typeface="inter-regular"/>
            </a:endParaRPr>
          </a:p>
          <a:p>
            <a:pPr algn="just"/>
            <a:endParaRPr lang="en-US" sz="1800" b="0" i="0" dirty="0">
              <a:solidFill>
                <a:srgbClr val="C00000"/>
              </a:solidFill>
              <a:effectLst/>
              <a:latin typeface="inter-regular"/>
            </a:endParaRPr>
          </a:p>
        </p:txBody>
      </p:sp>
      <p:sp>
        <p:nvSpPr>
          <p:cNvPr id="7" name="TextBox 6">
            <a:extLst>
              <a:ext uri="{FF2B5EF4-FFF2-40B4-BE49-F238E27FC236}">
                <a16:creationId xmlns:a16="http://schemas.microsoft.com/office/drawing/2014/main" id="{33A71EED-81EC-4CB2-A8A6-383B265BCECB}"/>
              </a:ext>
            </a:extLst>
          </p:cNvPr>
          <p:cNvSpPr txBox="1"/>
          <p:nvPr/>
        </p:nvSpPr>
        <p:spPr>
          <a:xfrm>
            <a:off x="1798476" y="2520926"/>
            <a:ext cx="4499688" cy="1200329"/>
          </a:xfrm>
          <a:prstGeom prst="rect">
            <a:avLst/>
          </a:prstGeom>
          <a:noFill/>
        </p:spPr>
        <p:txBody>
          <a:bodyPr wrap="square">
            <a:spAutoFit/>
          </a:bodyPr>
          <a:lstStyle/>
          <a:p>
            <a:r>
              <a:rPr lang="en-US" dirty="0"/>
              <a:t>&lt;?php</a:t>
            </a:r>
          </a:p>
          <a:p>
            <a:r>
              <a:rPr lang="en-US" dirty="0"/>
              <a:t>$a="</a:t>
            </a:r>
            <a:r>
              <a:rPr lang="en-US" dirty="0" err="1"/>
              <a:t>hai</a:t>
            </a:r>
            <a:r>
              <a:rPr lang="en-US" dirty="0"/>
              <a:t>";</a:t>
            </a:r>
          </a:p>
          <a:p>
            <a:r>
              <a:rPr lang="en-US" dirty="0"/>
              <a:t>echo "This will not expand: \t a newline $a";</a:t>
            </a:r>
          </a:p>
          <a:p>
            <a:r>
              <a:rPr lang="en-US" dirty="0"/>
              <a:t>?&gt;</a:t>
            </a:r>
            <a:endParaRPr lang="en-IN" dirty="0"/>
          </a:p>
        </p:txBody>
      </p:sp>
      <p:sp>
        <p:nvSpPr>
          <p:cNvPr id="8" name="Rectangle 1">
            <a:extLst>
              <a:ext uri="{FF2B5EF4-FFF2-40B4-BE49-F238E27FC236}">
                <a16:creationId xmlns:a16="http://schemas.microsoft.com/office/drawing/2014/main" id="{F0A90909-3770-4A10-B9B7-BA48BFC11D8F}"/>
              </a:ext>
            </a:extLst>
          </p:cNvPr>
          <p:cNvSpPr>
            <a:spLocks noChangeArrowheads="1"/>
          </p:cNvSpPr>
          <p:nvPr/>
        </p:nvSpPr>
        <p:spPr bwMode="auto">
          <a:xfrm>
            <a:off x="1058362" y="3862795"/>
            <a:ext cx="7096593" cy="9233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Fira Sans" panose="020B0503050000020004" pitchFamily="34" charset="0"/>
              </a:rPr>
              <a:t>Strings is the heredoc syntax: </a:t>
            </a:r>
            <a:r>
              <a:rPr kumimoji="0" lang="en-US" altLang="en-US" b="0" i="0" u="none" strike="noStrike" cap="none" normalizeH="0" baseline="0" dirty="0">
                <a:ln>
                  <a:noFill/>
                </a:ln>
                <a:solidFill>
                  <a:srgbClr val="333333"/>
                </a:solidFill>
                <a:effectLst/>
                <a:latin typeface="Arial Unicode MS"/>
              </a:rPr>
              <a:t>&lt;&lt;&lt;</a:t>
            </a:r>
            <a:r>
              <a:rPr kumimoji="0" lang="en-US" altLang="en-US" b="0" i="0" u="none" strike="noStrike" cap="none" normalizeH="0" baseline="0" dirty="0">
                <a:ln>
                  <a:noFill/>
                </a:ln>
                <a:solidFill>
                  <a:srgbClr val="333333"/>
                </a:solidFill>
                <a:effectLst/>
                <a:latin typeface="Fira Sans" panose="020B0503050000020004" pitchFamily="34" charset="0"/>
              </a:rPr>
              <a:t>. After this operator, an identifier is provided, then a newline. The string itself follows, and then the same identifier again to close the quotation.</a:t>
            </a:r>
            <a:r>
              <a:rPr kumimoji="0" lang="en-US" altLang="en-US"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85BD1AAD-EE07-4DA1-BEBB-A55DE55DE38C}"/>
              </a:ext>
            </a:extLst>
          </p:cNvPr>
          <p:cNvSpPr>
            <a:spLocks noChangeArrowheads="1"/>
          </p:cNvSpPr>
          <p:nvPr/>
        </p:nvSpPr>
        <p:spPr bwMode="auto">
          <a:xfrm>
            <a:off x="923753" y="5355181"/>
            <a:ext cx="7168999" cy="132343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b="0" i="0" dirty="0">
                <a:solidFill>
                  <a:srgbClr val="333333"/>
                </a:solidFill>
                <a:effectLst/>
                <a:latin typeface="Fira Sans" panose="020B0503050000020004" pitchFamily="34" charset="0"/>
              </a:rPr>
              <a:t>.A </a:t>
            </a:r>
            <a:r>
              <a:rPr lang="en-US" sz="1600" b="0" i="0" dirty="0" err="1">
                <a:solidFill>
                  <a:srgbClr val="333333"/>
                </a:solidFill>
                <a:effectLst/>
                <a:latin typeface="Fira Sans" panose="020B0503050000020004" pitchFamily="34" charset="0"/>
              </a:rPr>
              <a:t>nowdoc</a:t>
            </a:r>
            <a:r>
              <a:rPr lang="en-US" sz="1600" b="0" i="0" dirty="0">
                <a:solidFill>
                  <a:srgbClr val="333333"/>
                </a:solidFill>
                <a:effectLst/>
                <a:latin typeface="Fira Sans" panose="020B0503050000020004" pitchFamily="34" charset="0"/>
              </a:rPr>
              <a:t> is specified similarly to a heredoc, but </a:t>
            </a:r>
            <a:r>
              <a:rPr lang="en-US" sz="1600" b="0" i="1" dirty="0">
                <a:solidFill>
                  <a:srgbClr val="333333"/>
                </a:solidFill>
                <a:effectLst/>
                <a:latin typeface="Fira Sans" panose="020B0503050000020004" pitchFamily="34" charset="0"/>
              </a:rPr>
              <a:t>no parsing is done</a:t>
            </a:r>
            <a:r>
              <a:rPr lang="en-US" sz="1600" b="0" i="0" dirty="0">
                <a:solidFill>
                  <a:srgbClr val="333333"/>
                </a:solidFill>
                <a:effectLst/>
                <a:latin typeface="Fira Sans" panose="020B0503050000020004" pitchFamily="34" charset="0"/>
              </a:rPr>
              <a:t> inside a </a:t>
            </a:r>
            <a:r>
              <a:rPr lang="en-US" sz="1600" b="0" i="0" dirty="0" err="1">
                <a:solidFill>
                  <a:srgbClr val="333333"/>
                </a:solidFill>
                <a:effectLst/>
                <a:latin typeface="Fira Sans" panose="020B0503050000020004" pitchFamily="34" charset="0"/>
              </a:rPr>
              <a:t>nowdoc</a:t>
            </a:r>
            <a:r>
              <a:rPr lang="en-US" sz="1600" b="0" i="0" dirty="0">
                <a:solidFill>
                  <a:srgbClr val="333333"/>
                </a:solidFill>
                <a:effectLst/>
                <a:latin typeface="Fira Sans" panose="020B0503050000020004" pitchFamily="34" charset="0"/>
              </a:rPr>
              <a:t>. </a:t>
            </a:r>
            <a:endParaRPr kumimoji="0" lang="en-US" altLang="en-US"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Fira Sans" panose="020B0503050000020004" pitchFamily="34" charset="0"/>
              </a:rPr>
              <a:t>A </a:t>
            </a:r>
            <a:r>
              <a:rPr kumimoji="0" lang="en-US" altLang="en-US" sz="1600" b="0" i="0" u="none" strike="noStrike" cap="none" normalizeH="0" baseline="0" dirty="0" err="1">
                <a:ln>
                  <a:noFill/>
                </a:ln>
                <a:solidFill>
                  <a:srgbClr val="333333"/>
                </a:solidFill>
                <a:effectLst/>
                <a:latin typeface="Fira Sans" panose="020B0503050000020004" pitchFamily="34" charset="0"/>
              </a:rPr>
              <a:t>nowdoc</a:t>
            </a:r>
            <a:r>
              <a:rPr kumimoji="0" lang="en-US" altLang="en-US" sz="1600" b="0" i="0" u="none" strike="noStrike" cap="none" normalizeH="0" baseline="0" dirty="0">
                <a:ln>
                  <a:noFill/>
                </a:ln>
                <a:solidFill>
                  <a:srgbClr val="333333"/>
                </a:solidFill>
                <a:effectLst/>
                <a:latin typeface="Fira Sans" panose="020B0503050000020004" pitchFamily="34" charset="0"/>
              </a:rPr>
              <a:t> is identified with the same </a:t>
            </a:r>
            <a:r>
              <a:rPr kumimoji="0" lang="en-US" altLang="en-US" sz="1600" b="0" i="0" u="none" strike="noStrike" cap="none" normalizeH="0" baseline="0" dirty="0">
                <a:ln>
                  <a:noFill/>
                </a:ln>
                <a:solidFill>
                  <a:srgbClr val="333333"/>
                </a:solidFill>
                <a:effectLst/>
                <a:latin typeface="Arial Unicode MS"/>
              </a:rPr>
              <a:t>&lt;&lt;&lt;</a:t>
            </a:r>
            <a:r>
              <a:rPr kumimoji="0" lang="en-US" altLang="en-US" sz="1600" b="0" i="0" u="none" strike="noStrike" cap="none" normalizeH="0" baseline="0" dirty="0">
                <a:ln>
                  <a:noFill/>
                </a:ln>
                <a:solidFill>
                  <a:srgbClr val="333333"/>
                </a:solidFill>
                <a:effectLst/>
                <a:latin typeface="Fira Sans" panose="020B0503050000020004" pitchFamily="34" charset="0"/>
              </a:rPr>
              <a:t> sequence used for heredocs, but the identifier which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Fira Sans" panose="020B0503050000020004" pitchFamily="34" charset="0"/>
              </a:rPr>
              <a:t> is enclosed in single quotes,</a:t>
            </a:r>
            <a:r>
              <a:rPr kumimoji="0" lang="en-US" altLang="en-US" sz="1600" b="0"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D2ABEE50-7C8B-443F-BAF5-3C19917BB80E}"/>
              </a:ext>
            </a:extLst>
          </p:cNvPr>
          <p:cNvSpPr txBox="1"/>
          <p:nvPr/>
        </p:nvSpPr>
        <p:spPr>
          <a:xfrm>
            <a:off x="8479194" y="2413337"/>
            <a:ext cx="1597090" cy="2031325"/>
          </a:xfrm>
          <a:prstGeom prst="rect">
            <a:avLst/>
          </a:prstGeom>
          <a:noFill/>
        </p:spPr>
        <p:txBody>
          <a:bodyPr wrap="square">
            <a:spAutoFit/>
          </a:bodyPr>
          <a:lstStyle/>
          <a:p>
            <a:r>
              <a:rPr lang="en-IN" dirty="0">
                <a:solidFill>
                  <a:schemeClr val="accent1"/>
                </a:solidFill>
              </a:rPr>
              <a:t>&lt;?php</a:t>
            </a:r>
          </a:p>
          <a:p>
            <a:r>
              <a:rPr lang="en-IN" dirty="0">
                <a:solidFill>
                  <a:schemeClr val="accent1"/>
                </a:solidFill>
              </a:rPr>
              <a:t>echo &lt;&lt;&lt;END</a:t>
            </a:r>
          </a:p>
          <a:p>
            <a:r>
              <a:rPr lang="en-IN" dirty="0">
                <a:solidFill>
                  <a:schemeClr val="accent1"/>
                </a:solidFill>
              </a:rPr>
              <a:t>      a \n</a:t>
            </a:r>
          </a:p>
          <a:p>
            <a:r>
              <a:rPr lang="en-IN" dirty="0">
                <a:solidFill>
                  <a:schemeClr val="accent1"/>
                </a:solidFill>
              </a:rPr>
              <a:t>     b</a:t>
            </a:r>
          </a:p>
          <a:p>
            <a:r>
              <a:rPr lang="en-IN" dirty="0">
                <a:solidFill>
                  <a:schemeClr val="accent1"/>
                </a:solidFill>
              </a:rPr>
              <a:t>    c</a:t>
            </a:r>
          </a:p>
          <a:p>
            <a:r>
              <a:rPr lang="en-IN" dirty="0">
                <a:solidFill>
                  <a:schemeClr val="accent1"/>
                </a:solidFill>
              </a:rPr>
              <a:t>    END;</a:t>
            </a:r>
          </a:p>
          <a:p>
            <a:r>
              <a:rPr lang="en-IN" dirty="0">
                <a:solidFill>
                  <a:schemeClr val="accent1"/>
                </a:solidFill>
              </a:rPr>
              <a:t>?&gt;</a:t>
            </a:r>
          </a:p>
        </p:txBody>
      </p:sp>
      <p:sp>
        <p:nvSpPr>
          <p:cNvPr id="13" name="TextBox 12">
            <a:extLst>
              <a:ext uri="{FF2B5EF4-FFF2-40B4-BE49-F238E27FC236}">
                <a16:creationId xmlns:a16="http://schemas.microsoft.com/office/drawing/2014/main" id="{EE5C40B5-13A4-4A80-9C48-3F1922E0CFF4}"/>
              </a:ext>
            </a:extLst>
          </p:cNvPr>
          <p:cNvSpPr txBox="1"/>
          <p:nvPr/>
        </p:nvSpPr>
        <p:spPr>
          <a:xfrm>
            <a:off x="10393524" y="2414998"/>
            <a:ext cx="1205981" cy="1754326"/>
          </a:xfrm>
          <a:prstGeom prst="rect">
            <a:avLst/>
          </a:prstGeom>
          <a:noFill/>
        </p:spPr>
        <p:txBody>
          <a:bodyPr wrap="square">
            <a:spAutoFit/>
          </a:bodyPr>
          <a:lstStyle/>
          <a:p>
            <a:r>
              <a:rPr lang="en-IN" dirty="0">
                <a:solidFill>
                  <a:srgbClr val="C00000"/>
                </a:solidFill>
              </a:rPr>
              <a:t>a </a:t>
            </a:r>
          </a:p>
          <a:p>
            <a:endParaRPr lang="en-IN" dirty="0">
              <a:solidFill>
                <a:srgbClr val="C00000"/>
              </a:solidFill>
            </a:endParaRPr>
          </a:p>
          <a:p>
            <a:endParaRPr lang="en-IN" dirty="0">
              <a:solidFill>
                <a:srgbClr val="C00000"/>
              </a:solidFill>
            </a:endParaRPr>
          </a:p>
          <a:p>
            <a:r>
              <a:rPr lang="en-IN" dirty="0">
                <a:solidFill>
                  <a:srgbClr val="C00000"/>
                </a:solidFill>
              </a:rPr>
              <a:t> b</a:t>
            </a:r>
          </a:p>
          <a:p>
            <a:endParaRPr lang="en-IN" dirty="0">
              <a:solidFill>
                <a:srgbClr val="C00000"/>
              </a:solidFill>
            </a:endParaRPr>
          </a:p>
          <a:p>
            <a:r>
              <a:rPr lang="en-IN" dirty="0">
                <a:solidFill>
                  <a:srgbClr val="C00000"/>
                </a:solidFill>
              </a:rPr>
              <a:t>c</a:t>
            </a:r>
          </a:p>
        </p:txBody>
      </p:sp>
      <p:sp>
        <p:nvSpPr>
          <p:cNvPr id="15" name="TextBox 14">
            <a:extLst>
              <a:ext uri="{FF2B5EF4-FFF2-40B4-BE49-F238E27FC236}">
                <a16:creationId xmlns:a16="http://schemas.microsoft.com/office/drawing/2014/main" id="{F7703A83-56FD-4BDC-994C-442849F47A5A}"/>
              </a:ext>
            </a:extLst>
          </p:cNvPr>
          <p:cNvSpPr txBox="1"/>
          <p:nvPr/>
        </p:nvSpPr>
        <p:spPr>
          <a:xfrm>
            <a:off x="8254871" y="4461550"/>
            <a:ext cx="2045736" cy="2031325"/>
          </a:xfrm>
          <a:prstGeom prst="rect">
            <a:avLst/>
          </a:prstGeom>
          <a:noFill/>
        </p:spPr>
        <p:txBody>
          <a:bodyPr wrap="square">
            <a:spAutoFit/>
          </a:bodyPr>
          <a:lstStyle/>
          <a:p>
            <a:r>
              <a:rPr lang="en-IN" dirty="0">
                <a:solidFill>
                  <a:schemeClr val="accent1"/>
                </a:solidFill>
              </a:rPr>
              <a:t>&lt;?php</a:t>
            </a:r>
          </a:p>
          <a:p>
            <a:r>
              <a:rPr lang="en-IN" dirty="0">
                <a:solidFill>
                  <a:schemeClr val="accent1"/>
                </a:solidFill>
              </a:rPr>
              <a:t>echo &lt;&lt;&lt;'END'</a:t>
            </a:r>
          </a:p>
          <a:p>
            <a:r>
              <a:rPr lang="en-IN" dirty="0">
                <a:solidFill>
                  <a:schemeClr val="accent1"/>
                </a:solidFill>
              </a:rPr>
              <a:t>      a \n</a:t>
            </a:r>
          </a:p>
          <a:p>
            <a:r>
              <a:rPr lang="en-IN" dirty="0">
                <a:solidFill>
                  <a:schemeClr val="accent1"/>
                </a:solidFill>
              </a:rPr>
              <a:t>     b</a:t>
            </a:r>
          </a:p>
          <a:p>
            <a:r>
              <a:rPr lang="en-IN" dirty="0">
                <a:solidFill>
                  <a:schemeClr val="accent1"/>
                </a:solidFill>
              </a:rPr>
              <a:t>    c</a:t>
            </a:r>
          </a:p>
          <a:p>
            <a:r>
              <a:rPr lang="en-IN" dirty="0">
                <a:solidFill>
                  <a:schemeClr val="accent1"/>
                </a:solidFill>
              </a:rPr>
              <a:t>    END;</a:t>
            </a:r>
          </a:p>
          <a:p>
            <a:r>
              <a:rPr lang="en-IN" dirty="0">
                <a:solidFill>
                  <a:schemeClr val="accent1"/>
                </a:solidFill>
              </a:rPr>
              <a:t>?&gt;</a:t>
            </a:r>
          </a:p>
        </p:txBody>
      </p:sp>
      <p:sp>
        <p:nvSpPr>
          <p:cNvPr id="17" name="TextBox 16">
            <a:extLst>
              <a:ext uri="{FF2B5EF4-FFF2-40B4-BE49-F238E27FC236}">
                <a16:creationId xmlns:a16="http://schemas.microsoft.com/office/drawing/2014/main" id="{CFBE8258-26EC-4C47-B456-04ABA3F2D89F}"/>
              </a:ext>
            </a:extLst>
          </p:cNvPr>
          <p:cNvSpPr txBox="1"/>
          <p:nvPr/>
        </p:nvSpPr>
        <p:spPr>
          <a:xfrm>
            <a:off x="10281946" y="4699635"/>
            <a:ext cx="1233973" cy="1477328"/>
          </a:xfrm>
          <a:prstGeom prst="rect">
            <a:avLst/>
          </a:prstGeom>
          <a:noFill/>
        </p:spPr>
        <p:txBody>
          <a:bodyPr wrap="square">
            <a:spAutoFit/>
          </a:bodyPr>
          <a:lstStyle/>
          <a:p>
            <a:r>
              <a:rPr lang="en-IN" dirty="0">
                <a:solidFill>
                  <a:srgbClr val="C00000"/>
                </a:solidFill>
              </a:rPr>
              <a:t>a \n</a:t>
            </a:r>
          </a:p>
          <a:p>
            <a:endParaRPr lang="en-IN" dirty="0">
              <a:solidFill>
                <a:srgbClr val="C00000"/>
              </a:solidFill>
            </a:endParaRPr>
          </a:p>
          <a:p>
            <a:r>
              <a:rPr lang="en-IN" dirty="0">
                <a:solidFill>
                  <a:srgbClr val="C00000"/>
                </a:solidFill>
              </a:rPr>
              <a:t> b</a:t>
            </a:r>
          </a:p>
          <a:p>
            <a:endParaRPr lang="en-IN" dirty="0">
              <a:solidFill>
                <a:srgbClr val="C00000"/>
              </a:solidFill>
            </a:endParaRPr>
          </a:p>
          <a:p>
            <a:r>
              <a:rPr lang="en-IN" dirty="0">
                <a:solidFill>
                  <a:srgbClr val="C00000"/>
                </a:solidFill>
              </a:rPr>
              <a:t>c</a:t>
            </a:r>
          </a:p>
        </p:txBody>
      </p:sp>
    </p:spTree>
    <p:extLst>
      <p:ext uri="{BB962C8B-B14F-4D97-AF65-F5344CB8AC3E}">
        <p14:creationId xmlns:p14="http://schemas.microsoft.com/office/powerpoint/2010/main" val="2625362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5030-BE93-4497-A35E-DA0336AE2B5D}"/>
              </a:ext>
            </a:extLst>
          </p:cNvPr>
          <p:cNvSpPr>
            <a:spLocks noGrp="1"/>
          </p:cNvSpPr>
          <p:nvPr>
            <p:ph type="title"/>
          </p:nvPr>
        </p:nvSpPr>
        <p:spPr/>
        <p:txBody>
          <a:bodyPr/>
          <a:lstStyle/>
          <a:p>
            <a:r>
              <a:rPr lang="en-IN" dirty="0"/>
              <a:t>String Functions</a:t>
            </a:r>
          </a:p>
        </p:txBody>
      </p:sp>
      <p:sp>
        <p:nvSpPr>
          <p:cNvPr id="3" name="Content Placeholder 2">
            <a:extLst>
              <a:ext uri="{FF2B5EF4-FFF2-40B4-BE49-F238E27FC236}">
                <a16:creationId xmlns:a16="http://schemas.microsoft.com/office/drawing/2014/main" id="{D10E0865-5C0A-4D30-AD41-D480C2A542AC}"/>
              </a:ext>
            </a:extLst>
          </p:cNvPr>
          <p:cNvSpPr>
            <a:spLocks noGrp="1"/>
          </p:cNvSpPr>
          <p:nvPr>
            <p:ph idx="1"/>
          </p:nvPr>
        </p:nvSpPr>
        <p:spPr/>
        <p:txBody>
          <a:bodyPr>
            <a:normAutofit fontScale="85000" lnSpcReduction="20000"/>
          </a:bodyPr>
          <a:lstStyle/>
          <a:p>
            <a:r>
              <a:rPr lang="en-IN" b="1" i="0" dirty="0">
                <a:solidFill>
                  <a:srgbClr val="273239"/>
                </a:solidFill>
                <a:effectLst/>
                <a:latin typeface="Nunito" pitchFamily="2" charset="0"/>
              </a:rPr>
              <a:t> </a:t>
            </a:r>
            <a:r>
              <a:rPr lang="en-IN" b="1" i="0" dirty="0" err="1">
                <a:solidFill>
                  <a:srgbClr val="273239"/>
                </a:solidFill>
                <a:effectLst/>
                <a:latin typeface="Nunito" pitchFamily="2" charset="0"/>
              </a:rPr>
              <a:t>strlen</a:t>
            </a:r>
            <a:r>
              <a:rPr lang="en-IN" b="1" i="0" dirty="0">
                <a:solidFill>
                  <a:srgbClr val="273239"/>
                </a:solidFill>
                <a:effectLst/>
                <a:latin typeface="Nunito" pitchFamily="2" charset="0"/>
              </a:rPr>
              <a:t>() function</a:t>
            </a:r>
            <a:r>
              <a:rPr lang="en-IN" b="0" i="0" dirty="0">
                <a:solidFill>
                  <a:srgbClr val="273239"/>
                </a:solidFill>
                <a:effectLst/>
                <a:latin typeface="Nunito" pitchFamily="2" charset="0"/>
              </a:rPr>
              <a:t>: </a:t>
            </a:r>
          </a:p>
          <a:p>
            <a:r>
              <a:rPr lang="en-IN" b="1" i="0" dirty="0" err="1">
                <a:solidFill>
                  <a:srgbClr val="273239"/>
                </a:solidFill>
                <a:effectLst/>
                <a:latin typeface="Nunito" pitchFamily="2" charset="0"/>
              </a:rPr>
              <a:t>strrev</a:t>
            </a:r>
            <a:r>
              <a:rPr lang="en-IN" b="1" i="0" dirty="0">
                <a:solidFill>
                  <a:srgbClr val="273239"/>
                </a:solidFill>
                <a:effectLst/>
                <a:latin typeface="Nunito" pitchFamily="2" charset="0"/>
              </a:rPr>
              <a:t>() function</a:t>
            </a:r>
            <a:r>
              <a:rPr lang="en-IN" b="0" i="0" dirty="0">
                <a:solidFill>
                  <a:srgbClr val="273239"/>
                </a:solidFill>
                <a:effectLst/>
                <a:latin typeface="Nunito" pitchFamily="2" charset="0"/>
              </a:rPr>
              <a:t>:</a:t>
            </a:r>
            <a:endParaRPr lang="en-IN" dirty="0">
              <a:solidFill>
                <a:srgbClr val="273239"/>
              </a:solidFill>
              <a:latin typeface="Nunito" pitchFamily="2" charset="0"/>
            </a:endParaRPr>
          </a:p>
          <a:p>
            <a:r>
              <a:rPr lang="en-US" b="0" i="0" dirty="0" err="1">
                <a:solidFill>
                  <a:srgbClr val="000000"/>
                </a:solidFill>
                <a:effectLst/>
                <a:latin typeface="inter-regular"/>
              </a:rPr>
              <a:t>substr_replace</a:t>
            </a:r>
            <a:r>
              <a:rPr lang="en-US" b="0" i="0" dirty="0">
                <a:solidFill>
                  <a:srgbClr val="000000"/>
                </a:solidFill>
                <a:effectLst/>
                <a:latin typeface="inter-regular"/>
              </a:rPr>
              <a:t>( $string, $replacement, $start, $length) </a:t>
            </a:r>
          </a:p>
          <a:p>
            <a:r>
              <a:rPr lang="en-IN" b="0" i="0" dirty="0" err="1">
                <a:solidFill>
                  <a:srgbClr val="610B4B"/>
                </a:solidFill>
                <a:effectLst/>
                <a:latin typeface="erdana"/>
              </a:rPr>
              <a:t>strtolower</a:t>
            </a:r>
            <a:r>
              <a:rPr lang="en-IN" b="0" i="0" dirty="0">
                <a:solidFill>
                  <a:srgbClr val="610B4B"/>
                </a:solidFill>
                <a:effectLst/>
                <a:latin typeface="erdana"/>
              </a:rPr>
              <a:t>() function</a:t>
            </a:r>
          </a:p>
          <a:p>
            <a:r>
              <a:rPr lang="en-IN" b="0" i="0" dirty="0" err="1">
                <a:solidFill>
                  <a:srgbClr val="610B4B"/>
                </a:solidFill>
                <a:effectLst/>
                <a:latin typeface="erdana"/>
              </a:rPr>
              <a:t>strtoupper</a:t>
            </a:r>
            <a:r>
              <a:rPr lang="en-IN" b="0" i="0" dirty="0">
                <a:solidFill>
                  <a:srgbClr val="610B4B"/>
                </a:solidFill>
                <a:effectLst/>
                <a:latin typeface="erdana"/>
              </a:rPr>
              <a:t>() function</a:t>
            </a:r>
          </a:p>
          <a:p>
            <a:r>
              <a:rPr lang="en-IN" b="0" i="0" dirty="0" err="1">
                <a:solidFill>
                  <a:srgbClr val="610B4B"/>
                </a:solidFill>
                <a:effectLst/>
                <a:latin typeface="erdana"/>
              </a:rPr>
              <a:t>ucfirst</a:t>
            </a:r>
            <a:r>
              <a:rPr lang="en-IN" b="0" i="0" dirty="0">
                <a:solidFill>
                  <a:srgbClr val="610B4B"/>
                </a:solidFill>
                <a:effectLst/>
                <a:latin typeface="erdana"/>
              </a:rPr>
              <a:t>() function</a:t>
            </a:r>
          </a:p>
          <a:p>
            <a:r>
              <a:rPr lang="en-IN" b="0" i="0" dirty="0">
                <a:solidFill>
                  <a:srgbClr val="610B4B"/>
                </a:solidFill>
                <a:effectLst/>
                <a:latin typeface="erdana"/>
              </a:rPr>
              <a:t> </a:t>
            </a:r>
            <a:r>
              <a:rPr lang="en-IN" b="0" i="0" dirty="0" err="1">
                <a:solidFill>
                  <a:srgbClr val="610B4B"/>
                </a:solidFill>
                <a:effectLst/>
                <a:latin typeface="erdana"/>
              </a:rPr>
              <a:t>lcfirst</a:t>
            </a:r>
            <a:r>
              <a:rPr lang="en-IN" b="0" i="0" dirty="0">
                <a:solidFill>
                  <a:srgbClr val="610B4B"/>
                </a:solidFill>
                <a:effectLst/>
                <a:latin typeface="erdana"/>
              </a:rPr>
              <a:t>() function</a:t>
            </a:r>
          </a:p>
          <a:p>
            <a:r>
              <a:rPr lang="en-IN" b="0" i="0" dirty="0" err="1">
                <a:solidFill>
                  <a:srgbClr val="610B4B"/>
                </a:solidFill>
                <a:effectLst/>
                <a:latin typeface="erdana"/>
              </a:rPr>
              <a:t>ucwords</a:t>
            </a:r>
            <a:r>
              <a:rPr lang="en-IN" b="0" i="0" dirty="0">
                <a:solidFill>
                  <a:srgbClr val="610B4B"/>
                </a:solidFill>
                <a:effectLst/>
                <a:latin typeface="erdana"/>
              </a:rPr>
              <a:t>()</a:t>
            </a:r>
          </a:p>
          <a:p>
            <a:r>
              <a:rPr lang="en-IN" b="0" i="0" dirty="0" err="1">
                <a:solidFill>
                  <a:srgbClr val="51565E"/>
                </a:solidFill>
                <a:effectLst/>
                <a:latin typeface="Roboto" panose="02000000000000000000" pitchFamily="2" charset="0"/>
              </a:rPr>
              <a:t>Str_word_count</a:t>
            </a:r>
            <a:r>
              <a:rPr lang="en-IN" b="0" i="0" dirty="0">
                <a:solidFill>
                  <a:srgbClr val="51565E"/>
                </a:solidFill>
                <a:effectLst/>
                <a:latin typeface="Roboto" panose="02000000000000000000" pitchFamily="2" charset="0"/>
              </a:rPr>
              <a:t>(String)</a:t>
            </a:r>
          </a:p>
          <a:p>
            <a:r>
              <a:rPr lang="en-IN" b="0" i="0" dirty="0">
                <a:solidFill>
                  <a:srgbClr val="51565E"/>
                </a:solidFill>
                <a:effectLst/>
                <a:latin typeface="Roboto" panose="02000000000000000000" pitchFamily="2" charset="0"/>
              </a:rPr>
              <a:t>Strops(</a:t>
            </a:r>
            <a:r>
              <a:rPr lang="en-IN" b="0" i="0" dirty="0" err="1">
                <a:solidFill>
                  <a:srgbClr val="51565E"/>
                </a:solidFill>
                <a:effectLst/>
                <a:latin typeface="Roboto" panose="02000000000000000000" pitchFamily="2" charset="0"/>
              </a:rPr>
              <a:t>String,text</a:t>
            </a:r>
            <a:r>
              <a:rPr lang="en-IN" b="0" i="0" dirty="0">
                <a:solidFill>
                  <a:srgbClr val="51565E"/>
                </a:solidFill>
                <a:effectLst/>
                <a:latin typeface="Roboto" panose="02000000000000000000" pitchFamily="2" charset="0"/>
              </a:rPr>
              <a:t>);</a:t>
            </a:r>
          </a:p>
          <a:p>
            <a:r>
              <a:rPr lang="en-US" b="0" i="0" dirty="0" err="1">
                <a:solidFill>
                  <a:srgbClr val="51565E"/>
                </a:solidFill>
                <a:effectLst/>
                <a:latin typeface="Roboto" panose="02000000000000000000" pitchFamily="2" charset="0"/>
              </a:rPr>
              <a:t>Str_replace</a:t>
            </a:r>
            <a:r>
              <a:rPr lang="en-US" b="0" i="0" dirty="0">
                <a:solidFill>
                  <a:srgbClr val="51565E"/>
                </a:solidFill>
                <a:effectLst/>
                <a:latin typeface="Roboto" panose="02000000000000000000" pitchFamily="2" charset="0"/>
              </a:rPr>
              <a:t>(string to be </a:t>
            </a:r>
            <a:r>
              <a:rPr lang="en-US" b="0" i="0" dirty="0" err="1">
                <a:solidFill>
                  <a:srgbClr val="51565E"/>
                </a:solidFill>
                <a:effectLst/>
                <a:latin typeface="Roboto" panose="02000000000000000000" pitchFamily="2" charset="0"/>
              </a:rPr>
              <a:t>replaced,text,string</a:t>
            </a:r>
            <a:r>
              <a:rPr lang="en-US" b="0" i="0" dirty="0">
                <a:solidFill>
                  <a:srgbClr val="51565E"/>
                </a:solidFill>
                <a:effectLst/>
                <a:latin typeface="Roboto" panose="02000000000000000000" pitchFamily="2" charset="0"/>
              </a:rPr>
              <a:t>)</a:t>
            </a:r>
            <a:endParaRPr lang="en-IN" b="0" i="0" dirty="0">
              <a:solidFill>
                <a:srgbClr val="610B4B"/>
              </a:solidFill>
              <a:effectLst/>
              <a:latin typeface="erdana"/>
            </a:endParaRPr>
          </a:p>
          <a:p>
            <a:endParaRPr lang="en-IN" b="0" i="0" dirty="0">
              <a:solidFill>
                <a:srgbClr val="610B4B"/>
              </a:solidFill>
              <a:effectLst/>
              <a:latin typeface="erdana"/>
            </a:endParaRPr>
          </a:p>
          <a:p>
            <a:endParaRPr lang="en-IN" dirty="0"/>
          </a:p>
        </p:txBody>
      </p:sp>
    </p:spTree>
    <p:extLst>
      <p:ext uri="{BB962C8B-B14F-4D97-AF65-F5344CB8AC3E}">
        <p14:creationId xmlns:p14="http://schemas.microsoft.com/office/powerpoint/2010/main" val="265408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2B48-BE86-4ED1-A4FC-C53EB83D18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22949D-4121-4FCE-A1F8-F8EF0D32948C}"/>
              </a:ext>
            </a:extLst>
          </p:cNvPr>
          <p:cNvSpPr>
            <a:spLocks noGrp="1"/>
          </p:cNvSpPr>
          <p:nvPr>
            <p:ph idx="1"/>
          </p:nvPr>
        </p:nvSpPr>
        <p:spPr/>
        <p:txBody>
          <a:bodyPr/>
          <a:lstStyle/>
          <a:p>
            <a:r>
              <a:rPr lang="en-US" b="0" i="0" dirty="0">
                <a:solidFill>
                  <a:srgbClr val="333333"/>
                </a:solidFill>
                <a:effectLst/>
                <a:latin typeface="Fira Sans" panose="020B0503050000020004" pitchFamily="34" charset="0"/>
              </a:rPr>
              <a:t>An array in PHP is actually an ordered map. A map is a type that associates </a:t>
            </a:r>
            <a:r>
              <a:rPr lang="en-US" b="0" i="1" dirty="0">
                <a:solidFill>
                  <a:srgbClr val="333333"/>
                </a:solidFill>
                <a:effectLst/>
                <a:latin typeface="Fira Sans" panose="020B0503050000020004" pitchFamily="34" charset="0"/>
              </a:rPr>
              <a:t>values</a:t>
            </a:r>
            <a:r>
              <a:rPr lang="en-US" b="0" i="0" dirty="0">
                <a:solidFill>
                  <a:srgbClr val="333333"/>
                </a:solidFill>
                <a:effectLst/>
                <a:latin typeface="Fira Sans" panose="020B0503050000020004" pitchFamily="34" charset="0"/>
              </a:rPr>
              <a:t> to </a:t>
            </a:r>
            <a:r>
              <a:rPr lang="en-US" b="0" i="1" dirty="0">
                <a:solidFill>
                  <a:srgbClr val="333333"/>
                </a:solidFill>
                <a:effectLst/>
                <a:latin typeface="Fira Sans" panose="020B0503050000020004" pitchFamily="34" charset="0"/>
              </a:rPr>
              <a:t>keys</a:t>
            </a:r>
            <a:r>
              <a:rPr lang="en-US" b="0" i="0" dirty="0">
                <a:solidFill>
                  <a:srgbClr val="333333"/>
                </a:solidFill>
                <a:effectLst/>
                <a:latin typeface="Fira Sans" panose="020B0503050000020004" pitchFamily="34" charset="0"/>
              </a:rPr>
              <a:t>. </a:t>
            </a:r>
          </a:p>
          <a:p>
            <a:r>
              <a:rPr lang="en-US" b="0" i="0" dirty="0">
                <a:solidFill>
                  <a:srgbClr val="333333"/>
                </a:solidFill>
                <a:effectLst/>
                <a:latin typeface="Fira Sans" panose="020B0503050000020004" pitchFamily="34" charset="0"/>
              </a:rPr>
              <a:t>This type is optimized for several different uses; it can be treated as an array, list (vector), hash table (an implementation of a map), dictionary, collection, stack, queue, and probably more. </a:t>
            </a:r>
          </a:p>
          <a:p>
            <a:r>
              <a:rPr lang="en-US" b="0" i="0" dirty="0">
                <a:solidFill>
                  <a:srgbClr val="333333"/>
                </a:solidFill>
                <a:effectLst/>
                <a:latin typeface="Fira Sans" panose="020B0503050000020004" pitchFamily="34" charset="0"/>
              </a:rPr>
              <a:t>As array values can be other arrays, trees and multidimensional arrays are also possible.</a:t>
            </a:r>
            <a:endParaRPr lang="en-IN" dirty="0"/>
          </a:p>
        </p:txBody>
      </p:sp>
    </p:spTree>
    <p:extLst>
      <p:ext uri="{BB962C8B-B14F-4D97-AF65-F5344CB8AC3E}">
        <p14:creationId xmlns:p14="http://schemas.microsoft.com/office/powerpoint/2010/main" val="32687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099" y="267745"/>
            <a:ext cx="10262558" cy="523220"/>
          </a:xfrm>
          <a:prstGeom prst="rect">
            <a:avLst/>
          </a:prstGeom>
        </p:spPr>
        <p:txBody>
          <a:bodyPr wrap="square">
            <a:spAutoFit/>
          </a:bodyPr>
          <a:lstStyle/>
          <a:p>
            <a:r>
              <a:rPr lang="en-US" sz="2800" b="0" i="0" dirty="0">
                <a:solidFill>
                  <a:srgbClr val="000000"/>
                </a:solidFill>
                <a:effectLst/>
                <a:latin typeface="Verdana" panose="020B0604030504040204" pitchFamily="34" charset="0"/>
              </a:rPr>
              <a:t>An array stores multiple values in one single variable:</a:t>
            </a:r>
            <a:endParaRPr lang="en-US" sz="2800" dirty="0"/>
          </a:p>
        </p:txBody>
      </p:sp>
      <p:pic>
        <p:nvPicPr>
          <p:cNvPr id="7" name="Picture 6"/>
          <p:cNvPicPr>
            <a:picLocks noChangeAspect="1"/>
          </p:cNvPicPr>
          <p:nvPr/>
        </p:nvPicPr>
        <p:blipFill>
          <a:blip r:embed="rId2"/>
          <a:stretch>
            <a:fillRect/>
          </a:stretch>
        </p:blipFill>
        <p:spPr>
          <a:xfrm>
            <a:off x="399691" y="962325"/>
            <a:ext cx="11375366" cy="5567872"/>
          </a:xfrm>
          <a:prstGeom prst="rect">
            <a:avLst/>
          </a:prstGeom>
        </p:spPr>
      </p:pic>
    </p:spTree>
    <p:extLst>
      <p:ext uri="{BB962C8B-B14F-4D97-AF65-F5344CB8AC3E}">
        <p14:creationId xmlns:p14="http://schemas.microsoft.com/office/powerpoint/2010/main" val="34346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9691" y="454141"/>
            <a:ext cx="10913887" cy="3997089"/>
          </a:xfrm>
          <a:prstGeom prst="rect">
            <a:avLst/>
          </a:prstGeom>
        </p:spPr>
      </p:pic>
    </p:spTree>
    <p:extLst>
      <p:ext uri="{BB962C8B-B14F-4D97-AF65-F5344CB8AC3E}">
        <p14:creationId xmlns:p14="http://schemas.microsoft.com/office/powerpoint/2010/main" val="19732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3409" y="185774"/>
            <a:ext cx="11282636" cy="6344422"/>
          </a:xfrm>
          <a:prstGeom prst="rect">
            <a:avLst/>
          </a:prstGeom>
        </p:spPr>
      </p:pic>
    </p:spTree>
    <p:extLst>
      <p:ext uri="{BB962C8B-B14F-4D97-AF65-F5344CB8AC3E}">
        <p14:creationId xmlns:p14="http://schemas.microsoft.com/office/powerpoint/2010/main" val="21490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3621" y="189797"/>
            <a:ext cx="11159858" cy="6530180"/>
          </a:xfrm>
          <a:prstGeom prst="rect">
            <a:avLst/>
          </a:prstGeom>
        </p:spPr>
      </p:pic>
    </p:spTree>
    <p:extLst>
      <p:ext uri="{BB962C8B-B14F-4D97-AF65-F5344CB8AC3E}">
        <p14:creationId xmlns:p14="http://schemas.microsoft.com/office/powerpoint/2010/main" val="282013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4263</Words>
  <Application>Microsoft Office PowerPoint</Application>
  <PresentationFormat>Widescreen</PresentationFormat>
  <Paragraphs>500</Paragraphs>
  <Slides>44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44</vt:i4>
      </vt:variant>
    </vt:vector>
  </HeadingPairs>
  <TitlesOfParts>
    <vt:vector size="62" baseType="lpstr">
      <vt:lpstr>Arial</vt:lpstr>
      <vt:lpstr>Arial Unicode MS</vt:lpstr>
      <vt:lpstr>Calibri</vt:lpstr>
      <vt:lpstr>Calibri Light</vt:lpstr>
      <vt:lpstr>Consolas</vt:lpstr>
      <vt:lpstr>erdana</vt:lpstr>
      <vt:lpstr>Fira Mono</vt:lpstr>
      <vt:lpstr>Fira Sans</vt:lpstr>
      <vt:lpstr>inter-regular</vt:lpstr>
      <vt:lpstr>Nunito</vt:lpstr>
      <vt:lpstr>Roboto</vt:lpstr>
      <vt:lpstr>Segoe UI</vt:lpstr>
      <vt:lpstr>SF Mono</vt:lpstr>
      <vt:lpstr>Söhne</vt:lpstr>
      <vt:lpstr>system-ui</vt:lpstr>
      <vt:lpstr>Times New Roman</vt:lpstr>
      <vt:lpstr>Verdana</vt:lpstr>
      <vt:lpstr>Office Theme</vt:lpstr>
      <vt:lpstr>ARRAYS</vt:lpstr>
      <vt:lpstr>PowerPoint Presentation</vt:lpstr>
      <vt:lpstr>Regular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Opeartions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Traversing Arrays</vt:lpstr>
      <vt:lpstr>PowerPoint Presentation</vt:lpstr>
      <vt:lpstr>PowerPoint Presentation</vt:lpstr>
      <vt:lpstr>Few functions</vt:lpstr>
      <vt:lpstr>PowerPoint Presentation</vt:lpstr>
      <vt:lpstr>PowerPoint Presentation</vt:lpstr>
      <vt:lpstr>PowerPoint Presentation</vt:lpstr>
      <vt:lpstr>String</vt:lpstr>
      <vt:lpstr>Single quote</vt:lpstr>
      <vt:lpstr>Double Quoted </vt:lpstr>
      <vt:lpstr>String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Asus</dc:creator>
  <cp:lastModifiedBy>boopathi2k3@gmail.com</cp:lastModifiedBy>
  <cp:revision>67</cp:revision>
  <dcterms:created xsi:type="dcterms:W3CDTF">2023-05-16T05:14:26Z</dcterms:created>
  <dcterms:modified xsi:type="dcterms:W3CDTF">2023-09-06T03:52:22Z</dcterms:modified>
</cp:coreProperties>
</file>