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74" r:id="rId6"/>
    <p:sldId id="272" r:id="rId7"/>
    <p:sldId id="273" r:id="rId8"/>
    <p:sldId id="275" r:id="rId9"/>
    <p:sldId id="268" r:id="rId10"/>
    <p:sldId id="269" r:id="rId11"/>
    <p:sldId id="259" r:id="rId12"/>
    <p:sldId id="276" r:id="rId13"/>
    <p:sldId id="277" r:id="rId14"/>
    <p:sldId id="278" r:id="rId15"/>
    <p:sldId id="270" r:id="rId16"/>
    <p:sldId id="260" r:id="rId17"/>
    <p:sldId id="261" r:id="rId18"/>
    <p:sldId id="280" r:id="rId19"/>
    <p:sldId id="281" r:id="rId20"/>
    <p:sldId id="271" r:id="rId21"/>
    <p:sldId id="263" r:id="rId22"/>
    <p:sldId id="264" r:id="rId23"/>
    <p:sldId id="265" r:id="rId24"/>
    <p:sldId id="266" r:id="rId25"/>
    <p:sldId id="267" r:id="rId26"/>
    <p:sldId id="282" r:id="rId27"/>
    <p:sldId id="283" r:id="rId28"/>
    <p:sldId id="284" r:id="rId29"/>
    <p:sldId id="287" r:id="rId30"/>
    <p:sldId id="288"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2B27EC-82A9-444C-9A16-4426CB6298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342755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2B27EC-82A9-444C-9A16-4426CB6298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208325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2B27EC-82A9-444C-9A16-4426CB6298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375221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2B27EC-82A9-444C-9A16-4426CB6298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10403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B27EC-82A9-444C-9A16-4426CB6298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90349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2B27EC-82A9-444C-9A16-4426CB62989C}"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199240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2B27EC-82A9-444C-9A16-4426CB62989C}"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309098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2B27EC-82A9-444C-9A16-4426CB62989C}"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279479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B27EC-82A9-444C-9A16-4426CB62989C}"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261943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B27EC-82A9-444C-9A16-4426CB62989C}"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17942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B27EC-82A9-444C-9A16-4426CB62989C}"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4B59B-D9A6-44EA-B1B7-EA2BEF9DF8DB}" type="slidenum">
              <a:rPr lang="en-US" smtClean="0"/>
              <a:t>‹#›</a:t>
            </a:fld>
            <a:endParaRPr lang="en-US"/>
          </a:p>
        </p:txBody>
      </p:sp>
    </p:spTree>
    <p:extLst>
      <p:ext uri="{BB962C8B-B14F-4D97-AF65-F5344CB8AC3E}">
        <p14:creationId xmlns:p14="http://schemas.microsoft.com/office/powerpoint/2010/main" val="398096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B27EC-82A9-444C-9A16-4426CB62989C}" type="datetimeFigureOut">
              <a:rPr lang="en-US" smtClean="0"/>
              <a:t>8/22/2023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B59B-D9A6-44EA-B1B7-EA2BEF9DF8DB}" type="slidenum">
              <a:rPr lang="en-US" smtClean="0"/>
              <a:t>‹#›</a:t>
            </a:fld>
            <a:endParaRPr lang="en-US"/>
          </a:p>
        </p:txBody>
      </p:sp>
    </p:spTree>
    <p:extLst>
      <p:ext uri="{BB962C8B-B14F-4D97-AF65-F5344CB8AC3E}">
        <p14:creationId xmlns:p14="http://schemas.microsoft.com/office/powerpoint/2010/main" val="208919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UNIT-2</a:t>
            </a:r>
          </a:p>
        </p:txBody>
      </p:sp>
      <p:sp>
        <p:nvSpPr>
          <p:cNvPr id="3" name="Subtitle 2"/>
          <p:cNvSpPr>
            <a:spLocks noGrp="1"/>
          </p:cNvSpPr>
          <p:nvPr>
            <p:ph type="subTitle" idx="1"/>
          </p:nvPr>
        </p:nvSpPr>
        <p:spPr/>
        <p:txBody>
          <a:bodyPr>
            <a:normAutofit/>
          </a:bodyPr>
          <a:lstStyle/>
          <a:p>
            <a:r>
              <a:rPr lang="en-US" sz="4400" b="1" dirty="0"/>
              <a:t>FUNCTIONS IN PHP</a:t>
            </a:r>
          </a:p>
        </p:txBody>
      </p:sp>
    </p:spTree>
    <p:extLst>
      <p:ext uri="{BB962C8B-B14F-4D97-AF65-F5344CB8AC3E}">
        <p14:creationId xmlns:p14="http://schemas.microsoft.com/office/powerpoint/2010/main" val="44355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421" y="345573"/>
            <a:ext cx="11856635" cy="5177403"/>
          </a:xfrm>
          <a:prstGeom prst="rect">
            <a:avLst/>
          </a:prstGeom>
        </p:spPr>
      </p:pic>
    </p:spTree>
    <p:extLst>
      <p:ext uri="{BB962C8B-B14F-4D97-AF65-F5344CB8AC3E}">
        <p14:creationId xmlns:p14="http://schemas.microsoft.com/office/powerpoint/2010/main" val="129705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84927" y="299966"/>
            <a:ext cx="5057795" cy="584775"/>
          </a:xfrm>
          <a:prstGeom prst="rect">
            <a:avLst/>
          </a:prstGeom>
        </p:spPr>
        <p:txBody>
          <a:bodyPr wrap="none">
            <a:spAutoFit/>
          </a:bodyPr>
          <a:lstStyle/>
          <a:p>
            <a:r>
              <a:rPr lang="en-US" sz="3200" b="1" i="0" dirty="0">
                <a:solidFill>
                  <a:srgbClr val="000000"/>
                </a:solidFill>
                <a:effectLst/>
                <a:latin typeface="Segoe UI" panose="020B0502040204020203" pitchFamily="34" charset="0"/>
              </a:rPr>
              <a:t>PHP Function Arguments</a:t>
            </a:r>
          </a:p>
        </p:txBody>
      </p:sp>
      <p:sp>
        <p:nvSpPr>
          <p:cNvPr id="6" name="Rectangle 5"/>
          <p:cNvSpPr/>
          <p:nvPr/>
        </p:nvSpPr>
        <p:spPr>
          <a:xfrm>
            <a:off x="235650" y="1674013"/>
            <a:ext cx="11956350" cy="2677656"/>
          </a:xfrm>
          <a:prstGeom prst="rect">
            <a:avLst/>
          </a:prstGeom>
        </p:spPr>
        <p:txBody>
          <a:bodyPr wrap="square">
            <a:spAutoFit/>
          </a:bodyPr>
          <a:lstStyle/>
          <a:p>
            <a:pPr marL="285750" indent="-285750">
              <a:buFont typeface="Arial" panose="020B0604020202020204" pitchFamily="34" charset="0"/>
              <a:buChar char="•"/>
            </a:pPr>
            <a:r>
              <a:rPr lang="en-US" sz="2800" b="0" i="0" dirty="0">
                <a:solidFill>
                  <a:srgbClr val="000000"/>
                </a:solidFill>
                <a:effectLst/>
                <a:latin typeface="Verdana" panose="020B0604030504040204" pitchFamily="34" charset="0"/>
              </a:rPr>
              <a:t>Information can be passed to functions through arguments. An argument is just like a variable.</a:t>
            </a:r>
          </a:p>
          <a:p>
            <a:pPr marL="285750" indent="-285750">
              <a:buFont typeface="Arial" panose="020B0604020202020204" pitchFamily="34" charset="0"/>
              <a:buChar char="•"/>
            </a:pPr>
            <a:endParaRPr lang="en-US" sz="2800" b="0" i="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sz="2800" b="0" i="0" dirty="0">
                <a:solidFill>
                  <a:srgbClr val="000000"/>
                </a:solidFill>
                <a:effectLst/>
                <a:latin typeface="Verdana" panose="020B0604030504040204" pitchFamily="34" charset="0"/>
              </a:rPr>
              <a:t>Arguments are specified after the function name, inside the parentheses. You can add as many arguments as you want, just separate them with a comma.</a:t>
            </a:r>
          </a:p>
        </p:txBody>
      </p:sp>
    </p:spTree>
    <p:extLst>
      <p:ext uri="{BB962C8B-B14F-4D97-AF65-F5344CB8AC3E}">
        <p14:creationId xmlns:p14="http://schemas.microsoft.com/office/powerpoint/2010/main" val="21448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6969" y="220037"/>
            <a:ext cx="11183091" cy="6509947"/>
          </a:xfrm>
          <a:prstGeom prst="rect">
            <a:avLst/>
          </a:prstGeom>
        </p:spPr>
      </p:pic>
    </p:spTree>
    <p:extLst>
      <p:ext uri="{BB962C8B-B14F-4D97-AF65-F5344CB8AC3E}">
        <p14:creationId xmlns:p14="http://schemas.microsoft.com/office/powerpoint/2010/main" val="271308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8052" y="182880"/>
            <a:ext cx="11540892" cy="6364224"/>
          </a:xfrm>
          <a:prstGeom prst="rect">
            <a:avLst/>
          </a:prstGeom>
        </p:spPr>
      </p:pic>
    </p:spTree>
    <p:extLst>
      <p:ext uri="{BB962C8B-B14F-4D97-AF65-F5344CB8AC3E}">
        <p14:creationId xmlns:p14="http://schemas.microsoft.com/office/powerpoint/2010/main" val="199676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76" y="353259"/>
            <a:ext cx="7165848" cy="5078313"/>
          </a:xfrm>
          <a:prstGeom prst="rect">
            <a:avLst/>
          </a:prstGeom>
        </p:spPr>
        <p:txBody>
          <a:bodyPr wrap="square">
            <a:spAutoFit/>
          </a:bodyPr>
          <a:lstStyle/>
          <a:p>
            <a:r>
              <a:rPr lang="en-US" sz="3600" dirty="0"/>
              <a:t>&lt;?</a:t>
            </a:r>
            <a:r>
              <a:rPr lang="en-US" sz="3600" dirty="0" err="1"/>
              <a:t>php</a:t>
            </a:r>
            <a:endParaRPr lang="en-US" sz="3600" dirty="0"/>
          </a:p>
          <a:p>
            <a:r>
              <a:rPr lang="en-US" sz="3600" dirty="0"/>
              <a:t>function hello($name,$</a:t>
            </a:r>
            <a:r>
              <a:rPr lang="en-US" sz="3600" dirty="0" err="1"/>
              <a:t>lname</a:t>
            </a:r>
            <a:r>
              <a:rPr lang="en-US" sz="3600" dirty="0"/>
              <a:t>)</a:t>
            </a:r>
          </a:p>
          <a:p>
            <a:r>
              <a:rPr lang="en-US" sz="3600" dirty="0"/>
              <a:t>{</a:t>
            </a:r>
          </a:p>
          <a:p>
            <a:r>
              <a:rPr lang="en-US" sz="3600" dirty="0" err="1"/>
              <a:t>echo"hello</a:t>
            </a:r>
            <a:r>
              <a:rPr lang="en-US" sz="3600" dirty="0"/>
              <a:t> $name,$</a:t>
            </a:r>
            <a:r>
              <a:rPr lang="en-US" sz="3600" dirty="0" err="1"/>
              <a:t>lname</a:t>
            </a:r>
            <a:r>
              <a:rPr lang="en-US" sz="3600" dirty="0"/>
              <a:t>.&lt;br&gt;";</a:t>
            </a:r>
          </a:p>
          <a:p>
            <a:r>
              <a:rPr lang="en-US" sz="3600" dirty="0"/>
              <a:t>}</a:t>
            </a:r>
          </a:p>
          <a:p>
            <a:r>
              <a:rPr lang="en-US" sz="3600" dirty="0"/>
              <a:t>hello(“</a:t>
            </a:r>
            <a:r>
              <a:rPr lang="en-US" sz="3600" dirty="0" err="1"/>
              <a:t>hai</a:t>
            </a:r>
            <a:r>
              <a:rPr lang="en-US" sz="3600" dirty="0"/>
              <a:t>",“welcome");</a:t>
            </a:r>
          </a:p>
          <a:p>
            <a:r>
              <a:rPr lang="en-US" sz="3600" dirty="0"/>
              <a:t>hello(“</a:t>
            </a:r>
            <a:r>
              <a:rPr lang="en-US" sz="3600" dirty="0" err="1"/>
              <a:t>hai</a:t>
            </a:r>
            <a:r>
              <a:rPr lang="en-US" sz="3600" dirty="0"/>
              <a:t>","</a:t>
            </a:r>
            <a:r>
              <a:rPr lang="en-US" sz="3600" dirty="0" err="1"/>
              <a:t>devi</a:t>
            </a:r>
            <a:r>
              <a:rPr lang="en-US" sz="3600" dirty="0"/>
              <a:t>");</a:t>
            </a:r>
          </a:p>
          <a:p>
            <a:endParaRPr lang="en-US" sz="3600" dirty="0"/>
          </a:p>
          <a:p>
            <a:r>
              <a:rPr lang="en-US" sz="3600" dirty="0"/>
              <a:t>?&gt;</a:t>
            </a:r>
          </a:p>
        </p:txBody>
      </p:sp>
    </p:spTree>
    <p:extLst>
      <p:ext uri="{BB962C8B-B14F-4D97-AF65-F5344CB8AC3E}">
        <p14:creationId xmlns:p14="http://schemas.microsoft.com/office/powerpoint/2010/main" val="73411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213" y="306206"/>
            <a:ext cx="11738987" cy="6414634"/>
          </a:xfrm>
          <a:prstGeom prst="rect">
            <a:avLst/>
          </a:prstGeom>
        </p:spPr>
      </p:pic>
    </p:spTree>
    <p:extLst>
      <p:ext uri="{BB962C8B-B14F-4D97-AF65-F5344CB8AC3E}">
        <p14:creationId xmlns:p14="http://schemas.microsoft.com/office/powerpoint/2010/main" val="157016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808" y="856357"/>
            <a:ext cx="7275576" cy="6001643"/>
          </a:xfrm>
          <a:prstGeom prst="rect">
            <a:avLst/>
          </a:prstGeom>
        </p:spPr>
        <p:txBody>
          <a:bodyPr wrap="square">
            <a:spAutoFit/>
          </a:bodyPr>
          <a:lstStyle/>
          <a:p>
            <a:r>
              <a:rPr lang="en-US" sz="2400" dirty="0"/>
              <a:t>&lt;!DOCTYPE html&gt;</a:t>
            </a:r>
          </a:p>
          <a:p>
            <a:r>
              <a:rPr lang="en-US" sz="2400" dirty="0"/>
              <a:t>&lt;html&gt;</a:t>
            </a:r>
          </a:p>
          <a:p>
            <a:r>
              <a:rPr lang="en-US" sz="2400" dirty="0"/>
              <a:t>&lt;body&gt;</a:t>
            </a:r>
          </a:p>
          <a:p>
            <a:endParaRPr lang="en-US" sz="2400" dirty="0"/>
          </a:p>
          <a:p>
            <a:r>
              <a:rPr lang="en-US" sz="2400" dirty="0"/>
              <a:t>&lt;?</a:t>
            </a:r>
            <a:r>
              <a:rPr lang="en-US" sz="2400" dirty="0" err="1"/>
              <a:t>php</a:t>
            </a:r>
            <a:endParaRPr lang="en-US" sz="2400" dirty="0"/>
          </a:p>
          <a:p>
            <a:r>
              <a:rPr lang="en-US" sz="2400" dirty="0"/>
              <a:t>function </a:t>
            </a:r>
            <a:r>
              <a:rPr lang="en-US" sz="2400" dirty="0" err="1"/>
              <a:t>familyName</a:t>
            </a:r>
            <a:r>
              <a:rPr lang="en-US" sz="2400" dirty="0"/>
              <a:t>($</a:t>
            </a:r>
            <a:r>
              <a:rPr lang="en-US" sz="2400" dirty="0" err="1"/>
              <a:t>fname</a:t>
            </a:r>
            <a:r>
              <a:rPr lang="en-US" sz="2400" dirty="0"/>
              <a:t>, $year) {</a:t>
            </a:r>
          </a:p>
          <a:p>
            <a:r>
              <a:rPr lang="en-US" sz="2400" dirty="0"/>
              <a:t>  echo "$</a:t>
            </a:r>
            <a:r>
              <a:rPr lang="en-US" sz="2400" dirty="0" err="1"/>
              <a:t>fname</a:t>
            </a:r>
            <a:r>
              <a:rPr lang="en-US" sz="2400" dirty="0"/>
              <a:t> </a:t>
            </a:r>
            <a:r>
              <a:rPr lang="en-US" sz="2400" dirty="0" err="1"/>
              <a:t>Refsnes</a:t>
            </a:r>
            <a:r>
              <a:rPr lang="en-US" sz="2400" dirty="0"/>
              <a:t>. Born in $year &lt;br&gt;";</a:t>
            </a:r>
          </a:p>
          <a:p>
            <a:r>
              <a:rPr lang="en-US" sz="2400" dirty="0"/>
              <a:t>}</a:t>
            </a:r>
          </a:p>
          <a:p>
            <a:endParaRPr lang="en-US" sz="2400" dirty="0"/>
          </a:p>
          <a:p>
            <a:r>
              <a:rPr lang="en-US" sz="2400" dirty="0" err="1"/>
              <a:t>familyName</a:t>
            </a:r>
            <a:r>
              <a:rPr lang="en-US" sz="2400" dirty="0"/>
              <a:t>("Hege","1975");</a:t>
            </a:r>
          </a:p>
          <a:p>
            <a:r>
              <a:rPr lang="en-US" sz="2400" dirty="0" err="1"/>
              <a:t>familyName</a:t>
            </a:r>
            <a:r>
              <a:rPr lang="en-US" sz="2400" dirty="0"/>
              <a:t>("Stale","1978");</a:t>
            </a:r>
          </a:p>
          <a:p>
            <a:r>
              <a:rPr lang="en-US" sz="2400" dirty="0" err="1"/>
              <a:t>familyName</a:t>
            </a:r>
            <a:r>
              <a:rPr lang="en-US" sz="2400" dirty="0"/>
              <a:t>("Kai Jim","1983");</a:t>
            </a:r>
          </a:p>
          <a:p>
            <a:r>
              <a:rPr lang="en-US" sz="2400" dirty="0"/>
              <a:t>?&gt;</a:t>
            </a:r>
          </a:p>
          <a:p>
            <a:endParaRPr lang="en-US" sz="2400" dirty="0"/>
          </a:p>
          <a:p>
            <a:r>
              <a:rPr lang="en-US" sz="2400" dirty="0"/>
              <a:t>&lt;/body&gt;</a:t>
            </a:r>
          </a:p>
          <a:p>
            <a:r>
              <a:rPr lang="en-US" sz="2400" dirty="0"/>
              <a:t>&lt;/html&gt;</a:t>
            </a:r>
          </a:p>
        </p:txBody>
      </p:sp>
      <p:pic>
        <p:nvPicPr>
          <p:cNvPr id="2050" name="Picture 2" descr="Question Mark , Clip Art, Clip Art on Clipart Library, Cool Question Mark  HD phone wallpaper | Pxfu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7383" y="1"/>
            <a:ext cx="1325753" cy="11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92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179" y="166592"/>
            <a:ext cx="11518392" cy="2923877"/>
          </a:xfrm>
          <a:prstGeom prst="rect">
            <a:avLst/>
          </a:prstGeom>
        </p:spPr>
        <p:txBody>
          <a:bodyPr wrap="square">
            <a:spAutoFit/>
          </a:bodyPr>
          <a:lstStyle/>
          <a:p>
            <a:pPr algn="ctr"/>
            <a:r>
              <a:rPr lang="en-US" sz="3200" b="1" i="0" dirty="0">
                <a:effectLst/>
                <a:latin typeface="Segoe UI" panose="020B0502040204020203" pitchFamily="34" charset="0"/>
              </a:rPr>
              <a:t>PHP Default Argument Value</a:t>
            </a:r>
          </a:p>
          <a:p>
            <a:pPr algn="ctr"/>
            <a:endParaRPr lang="en-US" sz="3200" b="1" i="0" dirty="0">
              <a:effectLst/>
              <a:latin typeface="Segoe UI" panose="020B0502040204020203" pitchFamily="34" charset="0"/>
            </a:endParaRPr>
          </a:p>
          <a:p>
            <a:endParaRPr lang="en-US" sz="2400" dirty="0">
              <a:solidFill>
                <a:srgbClr val="000000"/>
              </a:solidFill>
              <a:latin typeface="Verdana" panose="020B0604030504040204" pitchFamily="34" charset="0"/>
            </a:endParaRPr>
          </a:p>
          <a:p>
            <a:r>
              <a:rPr lang="en-US" sz="2400" b="0" i="0" dirty="0">
                <a:solidFill>
                  <a:srgbClr val="000000"/>
                </a:solidFill>
                <a:effectLst/>
                <a:latin typeface="Verdana" panose="020B0604030504040204" pitchFamily="34" charset="0"/>
              </a:rPr>
              <a:t> </a:t>
            </a:r>
          </a:p>
          <a:p>
            <a:endParaRPr lang="en-US" sz="2400" b="0" i="0" dirty="0">
              <a:solidFill>
                <a:srgbClr val="000000"/>
              </a:solidFill>
              <a:effectLst/>
              <a:latin typeface="Verdana" panose="020B0604030504040204" pitchFamily="34" charset="0"/>
            </a:endParaRPr>
          </a:p>
          <a:p>
            <a:r>
              <a:rPr lang="en-US" sz="2400" b="0" i="0" dirty="0">
                <a:solidFill>
                  <a:srgbClr val="000000"/>
                </a:solidFill>
                <a:effectLst/>
                <a:latin typeface="Verdana" panose="020B0604030504040204" pitchFamily="34" charset="0"/>
              </a:rPr>
              <a:t>If we call the function </a:t>
            </a:r>
            <a:r>
              <a:rPr lang="en-US" sz="2400" b="0" i="0" dirty="0" err="1">
                <a:solidFill>
                  <a:srgbClr val="000000"/>
                </a:solidFill>
                <a:effectLst/>
                <a:latin typeface="Verdana" panose="020B0604030504040204" pitchFamily="34" charset="0"/>
              </a:rPr>
              <a:t>setHeight</a:t>
            </a:r>
            <a:r>
              <a:rPr lang="en-US" sz="2400" b="0" i="0" dirty="0">
                <a:solidFill>
                  <a:srgbClr val="000000"/>
                </a:solidFill>
                <a:effectLst/>
                <a:latin typeface="Verdana" panose="020B0604030504040204" pitchFamily="34" charset="0"/>
              </a:rPr>
              <a:t>() without arguments it takes the default value as argument:</a:t>
            </a:r>
          </a:p>
        </p:txBody>
      </p:sp>
    </p:spTree>
    <p:extLst>
      <p:ext uri="{BB962C8B-B14F-4D97-AF65-F5344CB8AC3E}">
        <p14:creationId xmlns:p14="http://schemas.microsoft.com/office/powerpoint/2010/main" val="1538097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512" y="325827"/>
            <a:ext cx="7440168" cy="5632311"/>
          </a:xfrm>
          <a:prstGeom prst="rect">
            <a:avLst/>
          </a:prstGeom>
        </p:spPr>
        <p:txBody>
          <a:bodyPr wrap="square">
            <a:spAutoFit/>
          </a:bodyPr>
          <a:lstStyle/>
          <a:p>
            <a:r>
              <a:rPr lang="en-US" sz="3600" dirty="0"/>
              <a:t>&lt;?</a:t>
            </a:r>
            <a:r>
              <a:rPr lang="en-US" sz="3600" dirty="0" err="1"/>
              <a:t>php</a:t>
            </a:r>
            <a:endParaRPr lang="en-US" sz="3600" dirty="0"/>
          </a:p>
          <a:p>
            <a:r>
              <a:rPr lang="en-US" sz="3600" dirty="0"/>
              <a:t>function hello($name="first",$</a:t>
            </a:r>
            <a:r>
              <a:rPr lang="en-US" sz="3600" dirty="0" err="1"/>
              <a:t>lname</a:t>
            </a:r>
            <a:r>
              <a:rPr lang="en-US" sz="3600" dirty="0"/>
              <a:t>="last")</a:t>
            </a:r>
          </a:p>
          <a:p>
            <a:r>
              <a:rPr lang="en-US" sz="3600" dirty="0"/>
              <a:t>{</a:t>
            </a:r>
          </a:p>
          <a:p>
            <a:r>
              <a:rPr lang="en-US" sz="3600" dirty="0" err="1"/>
              <a:t>echo"hello</a:t>
            </a:r>
            <a:r>
              <a:rPr lang="en-US" sz="3600" dirty="0"/>
              <a:t> $name,$</a:t>
            </a:r>
            <a:r>
              <a:rPr lang="en-US" sz="3600" dirty="0" err="1"/>
              <a:t>lname</a:t>
            </a:r>
            <a:r>
              <a:rPr lang="en-US" sz="3600" dirty="0"/>
              <a:t>.&lt;br&gt;";</a:t>
            </a:r>
          </a:p>
          <a:p>
            <a:r>
              <a:rPr lang="en-US" sz="3600" dirty="0"/>
              <a:t>}</a:t>
            </a:r>
          </a:p>
          <a:p>
            <a:r>
              <a:rPr lang="en-US" sz="3600" dirty="0"/>
              <a:t>hello("</a:t>
            </a:r>
            <a:r>
              <a:rPr lang="en-US" sz="3600" dirty="0" err="1"/>
              <a:t>deepinder</a:t>
            </a:r>
            <a:r>
              <a:rPr lang="en-US" sz="3600" dirty="0"/>
              <a:t>");</a:t>
            </a:r>
          </a:p>
          <a:p>
            <a:r>
              <a:rPr lang="en-US" sz="3600" dirty="0"/>
              <a:t>hello("</a:t>
            </a:r>
            <a:r>
              <a:rPr lang="en-US" sz="3600" dirty="0" err="1"/>
              <a:t>renu</a:t>
            </a:r>
            <a:r>
              <a:rPr lang="en-US" sz="3600" dirty="0"/>
              <a:t>",“</a:t>
            </a:r>
            <a:r>
              <a:rPr lang="en-US" sz="3600" dirty="0" err="1"/>
              <a:t>dhiman</a:t>
            </a:r>
            <a:r>
              <a:rPr lang="en-US" sz="3600" dirty="0"/>
              <a:t>");</a:t>
            </a:r>
          </a:p>
          <a:p>
            <a:endParaRPr lang="en-US" sz="3600" dirty="0"/>
          </a:p>
          <a:p>
            <a:r>
              <a:rPr lang="en-US" sz="3600" dirty="0"/>
              <a:t>?&gt;</a:t>
            </a:r>
          </a:p>
        </p:txBody>
      </p:sp>
    </p:spTree>
    <p:extLst>
      <p:ext uri="{BB962C8B-B14F-4D97-AF65-F5344CB8AC3E}">
        <p14:creationId xmlns:p14="http://schemas.microsoft.com/office/powerpoint/2010/main" val="2082217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16" y="0"/>
            <a:ext cx="7321296" cy="6986528"/>
          </a:xfrm>
          <a:prstGeom prst="rect">
            <a:avLst/>
          </a:prstGeom>
        </p:spPr>
        <p:txBody>
          <a:bodyPr wrap="square">
            <a:spAutoFit/>
          </a:bodyPr>
          <a:lstStyle/>
          <a:p>
            <a:r>
              <a:rPr lang="en-US" sz="3200" dirty="0"/>
              <a:t>&lt;?</a:t>
            </a:r>
            <a:r>
              <a:rPr lang="en-US" sz="3200" dirty="0" err="1"/>
              <a:t>php</a:t>
            </a:r>
            <a:endParaRPr lang="en-US" sz="3200" dirty="0"/>
          </a:p>
          <a:p>
            <a:r>
              <a:rPr lang="en-US" sz="3200" dirty="0"/>
              <a:t>function hello($name="first",$</a:t>
            </a:r>
            <a:r>
              <a:rPr lang="en-US" sz="3200" dirty="0" err="1"/>
              <a:t>lname</a:t>
            </a:r>
            <a:r>
              <a:rPr lang="en-US" sz="3200" dirty="0"/>
              <a:t>="last")</a:t>
            </a:r>
          </a:p>
          <a:p>
            <a:r>
              <a:rPr lang="en-US" sz="3200" dirty="0"/>
              <a:t>{</a:t>
            </a:r>
          </a:p>
          <a:p>
            <a:r>
              <a:rPr lang="en-US" sz="3200" dirty="0" err="1"/>
              <a:t>echo"hello</a:t>
            </a:r>
            <a:r>
              <a:rPr lang="en-US" sz="3200" dirty="0"/>
              <a:t> $name,$</a:t>
            </a:r>
            <a:r>
              <a:rPr lang="en-US" sz="3200" dirty="0" err="1"/>
              <a:t>lname</a:t>
            </a:r>
            <a:r>
              <a:rPr lang="en-US" sz="3200" dirty="0"/>
              <a:t>.&lt;br&gt;";</a:t>
            </a:r>
          </a:p>
          <a:p>
            <a:r>
              <a:rPr lang="en-US" sz="3200" dirty="0"/>
              <a:t>}</a:t>
            </a:r>
          </a:p>
          <a:p>
            <a:r>
              <a:rPr lang="en-US" sz="3200" dirty="0"/>
              <a:t>function sum($</a:t>
            </a:r>
            <a:r>
              <a:rPr lang="en-US" sz="3200" dirty="0" err="1"/>
              <a:t>a,$b</a:t>
            </a:r>
            <a:r>
              <a:rPr lang="en-US" sz="3200" dirty="0"/>
              <a:t>)</a:t>
            </a:r>
          </a:p>
          <a:p>
            <a:r>
              <a:rPr lang="en-US" sz="3200" dirty="0"/>
              <a:t>{</a:t>
            </a:r>
          </a:p>
          <a:p>
            <a:r>
              <a:rPr lang="en-US" sz="3200" dirty="0"/>
              <a:t>echo $a+$b;</a:t>
            </a:r>
          </a:p>
          <a:p>
            <a:r>
              <a:rPr lang="en-US" sz="3200" dirty="0"/>
              <a:t>}</a:t>
            </a:r>
          </a:p>
          <a:p>
            <a:r>
              <a:rPr lang="en-US" sz="3200" dirty="0"/>
              <a:t>hello("deep");</a:t>
            </a:r>
          </a:p>
          <a:p>
            <a:r>
              <a:rPr lang="en-US" sz="3200" dirty="0"/>
              <a:t>hello("</a:t>
            </a:r>
            <a:r>
              <a:rPr lang="en-US" sz="3200" dirty="0" err="1"/>
              <a:t>renu</a:t>
            </a:r>
            <a:r>
              <a:rPr lang="en-US" sz="3200" dirty="0"/>
              <a:t>","</a:t>
            </a:r>
            <a:r>
              <a:rPr lang="en-US" sz="3200" dirty="0" err="1"/>
              <a:t>devi</a:t>
            </a:r>
            <a:r>
              <a:rPr lang="en-US" sz="3200" dirty="0"/>
              <a:t>");</a:t>
            </a:r>
          </a:p>
          <a:p>
            <a:r>
              <a:rPr lang="en-US" sz="3200" dirty="0"/>
              <a:t>sum(10,20);</a:t>
            </a:r>
          </a:p>
          <a:p>
            <a:r>
              <a:rPr lang="en-US" sz="3200" dirty="0"/>
              <a:t>?&gt;</a:t>
            </a:r>
          </a:p>
        </p:txBody>
      </p:sp>
    </p:spTree>
    <p:extLst>
      <p:ext uri="{BB962C8B-B14F-4D97-AF65-F5344CB8AC3E}">
        <p14:creationId xmlns:p14="http://schemas.microsoft.com/office/powerpoint/2010/main" val="357626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0832" y="191346"/>
            <a:ext cx="10823448" cy="3970318"/>
          </a:xfrm>
          <a:prstGeom prst="rect">
            <a:avLst/>
          </a:prstGeom>
        </p:spPr>
        <p:txBody>
          <a:bodyPr wrap="square">
            <a:spAutoFit/>
          </a:bodyPr>
          <a:lstStyle/>
          <a:p>
            <a:pPr algn="ctr"/>
            <a:r>
              <a:rPr lang="en-US" sz="2800" b="1" i="0" dirty="0">
                <a:solidFill>
                  <a:srgbClr val="222222"/>
                </a:solidFill>
                <a:effectLst/>
                <a:latin typeface="Source Sans Pro"/>
              </a:rPr>
              <a:t>What is a Function in PHP</a:t>
            </a:r>
          </a:p>
          <a:p>
            <a:pPr algn="ctr"/>
            <a:endParaRPr lang="en-US" sz="2800" b="1" i="0" dirty="0">
              <a:solidFill>
                <a:srgbClr val="222222"/>
              </a:solidFill>
              <a:effectLst/>
              <a:latin typeface="Source Sans Pro"/>
            </a:endParaRPr>
          </a:p>
          <a:p>
            <a:pPr marL="285750" indent="-285750">
              <a:buFont typeface="Arial" panose="020B0604020202020204" pitchFamily="34" charset="0"/>
              <a:buChar char="•"/>
            </a:pPr>
            <a:r>
              <a:rPr lang="en-US" sz="2800" b="0" i="0" dirty="0">
                <a:solidFill>
                  <a:srgbClr val="222222"/>
                </a:solidFill>
                <a:effectLst/>
                <a:latin typeface="Source Sans Pro"/>
              </a:rPr>
              <a:t>A </a:t>
            </a:r>
            <a:r>
              <a:rPr lang="en-US" sz="2800" b="1" i="0" dirty="0">
                <a:solidFill>
                  <a:srgbClr val="222222"/>
                </a:solidFill>
                <a:effectLst/>
                <a:latin typeface="Source Sans Pro"/>
              </a:rPr>
              <a:t>Function in PHP</a:t>
            </a:r>
            <a:r>
              <a:rPr lang="en-US" sz="2800" b="0" i="0" dirty="0">
                <a:solidFill>
                  <a:srgbClr val="222222"/>
                </a:solidFill>
                <a:effectLst/>
                <a:latin typeface="Source Sans Pro"/>
              </a:rPr>
              <a:t> is a reusable piece or block of code that performs a specific action. </a:t>
            </a:r>
          </a:p>
          <a:p>
            <a:pPr marL="285750" indent="-285750">
              <a:buFont typeface="Arial" panose="020B0604020202020204" pitchFamily="34" charset="0"/>
              <a:buChar char="•"/>
            </a:pPr>
            <a:endParaRPr lang="en-US" sz="2800" b="0" i="0" dirty="0">
              <a:solidFill>
                <a:srgbClr val="222222"/>
              </a:solidFill>
              <a:effectLst/>
              <a:latin typeface="Source Sans Pro"/>
            </a:endParaRPr>
          </a:p>
          <a:p>
            <a:pPr marL="285750" indent="-285750">
              <a:buFont typeface="Arial" panose="020B0604020202020204" pitchFamily="34" charset="0"/>
              <a:buChar char="•"/>
            </a:pPr>
            <a:r>
              <a:rPr lang="en-US" sz="2800" b="0" i="0" dirty="0">
                <a:solidFill>
                  <a:srgbClr val="222222"/>
                </a:solidFill>
                <a:effectLst/>
                <a:latin typeface="Source Sans Pro"/>
              </a:rPr>
              <a:t>It takes input from the user in the form of parameters, performs certain actions, and gives the output. Functions can either return values when called or can simply perform an operation without returning any value.</a:t>
            </a:r>
          </a:p>
        </p:txBody>
      </p:sp>
    </p:spTree>
    <p:extLst>
      <p:ext uri="{BB962C8B-B14F-4D97-AF65-F5344CB8AC3E}">
        <p14:creationId xmlns:p14="http://schemas.microsoft.com/office/powerpoint/2010/main" val="3286310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831" y="307710"/>
            <a:ext cx="11701647" cy="6102234"/>
          </a:xfrm>
          <a:prstGeom prst="rect">
            <a:avLst/>
          </a:prstGeom>
        </p:spPr>
      </p:pic>
    </p:spTree>
    <p:extLst>
      <p:ext uri="{BB962C8B-B14F-4D97-AF65-F5344CB8AC3E}">
        <p14:creationId xmlns:p14="http://schemas.microsoft.com/office/powerpoint/2010/main" val="3153157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04" y="273409"/>
            <a:ext cx="11893296" cy="4893647"/>
          </a:xfrm>
          <a:prstGeom prst="rect">
            <a:avLst/>
          </a:prstGeom>
        </p:spPr>
        <p:txBody>
          <a:bodyPr wrap="square">
            <a:spAutoFit/>
          </a:bodyPr>
          <a:lstStyle/>
          <a:p>
            <a:pPr algn="ctr" fontAlgn="base"/>
            <a:r>
              <a:rPr lang="en-US" sz="2400" b="1" i="0" dirty="0">
                <a:solidFill>
                  <a:srgbClr val="273239"/>
                </a:solidFill>
                <a:effectLst/>
                <a:latin typeface="Nunito"/>
              </a:rPr>
              <a:t>Parameter passing to Functions</a:t>
            </a:r>
          </a:p>
          <a:p>
            <a:pPr algn="ctr" fontAlgn="base"/>
            <a:endParaRPr lang="en-US" sz="2400" b="0" i="0" dirty="0">
              <a:solidFill>
                <a:srgbClr val="273239"/>
              </a:solidFill>
              <a:effectLst/>
              <a:latin typeface="Nunito"/>
            </a:endParaRPr>
          </a:p>
          <a:p>
            <a:pPr fontAlgn="base"/>
            <a:r>
              <a:rPr lang="en-US" sz="2400" b="0" i="0" dirty="0">
                <a:solidFill>
                  <a:srgbClr val="273239"/>
                </a:solidFill>
                <a:effectLst/>
                <a:latin typeface="Nunito"/>
              </a:rPr>
              <a:t>PHP allows us two ways in which an argument can be passed into a function: </a:t>
            </a:r>
            <a:br>
              <a:rPr lang="en-US" sz="2400" b="0" i="0" dirty="0">
                <a:solidFill>
                  <a:srgbClr val="273239"/>
                </a:solidFill>
                <a:effectLst/>
                <a:latin typeface="Nunito"/>
              </a:rPr>
            </a:br>
            <a:r>
              <a:rPr lang="en-US" sz="2400" b="0" i="0" dirty="0">
                <a:solidFill>
                  <a:srgbClr val="273239"/>
                </a:solidFill>
                <a:effectLst/>
                <a:latin typeface="Nunito"/>
              </a:rPr>
              <a:t> </a:t>
            </a:r>
          </a:p>
          <a:p>
            <a:pPr fontAlgn="base">
              <a:buFont typeface="Arial" panose="020B0604020202020204" pitchFamily="34" charset="0"/>
              <a:buChar char="•"/>
            </a:pPr>
            <a:r>
              <a:rPr lang="en-US" sz="2400" b="1" i="0" dirty="0">
                <a:solidFill>
                  <a:srgbClr val="273239"/>
                </a:solidFill>
                <a:effectLst/>
                <a:latin typeface="Nunito"/>
              </a:rPr>
              <a:t>Pass by Value:</a:t>
            </a:r>
            <a:r>
              <a:rPr lang="en-US" sz="2400" b="0" i="0" dirty="0">
                <a:solidFill>
                  <a:srgbClr val="273239"/>
                </a:solidFill>
                <a:effectLst/>
                <a:latin typeface="Nunito"/>
              </a:rPr>
              <a:t> On passing arguments using pass by value, the value of the argument gets changed within a function, but the original value outside the function remains unchanged. That means a duplicate of the original value is passed as an argument.</a:t>
            </a:r>
          </a:p>
          <a:p>
            <a:pPr fontAlgn="base">
              <a:buFont typeface="Arial" panose="020B0604020202020204" pitchFamily="34" charset="0"/>
              <a:buChar char="•"/>
            </a:pPr>
            <a:endParaRPr lang="en-US" sz="2400" dirty="0">
              <a:solidFill>
                <a:srgbClr val="273239"/>
              </a:solidFill>
              <a:latin typeface="Nunito"/>
            </a:endParaRPr>
          </a:p>
          <a:p>
            <a:pPr fontAlgn="base">
              <a:buFont typeface="Arial" panose="020B0604020202020204" pitchFamily="34" charset="0"/>
              <a:buChar char="•"/>
            </a:pPr>
            <a:endParaRPr lang="en-US" sz="2400" b="0" i="0" dirty="0">
              <a:solidFill>
                <a:srgbClr val="273239"/>
              </a:solidFill>
              <a:effectLst/>
              <a:latin typeface="Nunito"/>
            </a:endParaRPr>
          </a:p>
          <a:p>
            <a:pPr fontAlgn="base">
              <a:buFont typeface="Arial" panose="020B0604020202020204" pitchFamily="34" charset="0"/>
              <a:buChar char="•"/>
            </a:pPr>
            <a:r>
              <a:rPr lang="en-US" sz="2400" b="1" i="0" dirty="0">
                <a:solidFill>
                  <a:srgbClr val="273239"/>
                </a:solidFill>
                <a:effectLst/>
                <a:latin typeface="Nunito"/>
              </a:rPr>
              <a:t>Pass by Reference:</a:t>
            </a:r>
            <a:r>
              <a:rPr lang="en-US" sz="2400" b="0" i="0" dirty="0">
                <a:solidFill>
                  <a:srgbClr val="273239"/>
                </a:solidFill>
                <a:effectLst/>
                <a:latin typeface="Nunito"/>
              </a:rPr>
              <a:t> On passing arguments as pass by reference, the original value is passed. Therefore, the original value gets altered. In pass by reference we actually pass the address of the value, where it is stored using ampersand sign(&amp;).</a:t>
            </a:r>
          </a:p>
        </p:txBody>
      </p:sp>
    </p:spTree>
    <p:extLst>
      <p:ext uri="{BB962C8B-B14F-4D97-AF65-F5344CB8AC3E}">
        <p14:creationId xmlns:p14="http://schemas.microsoft.com/office/powerpoint/2010/main" val="1124162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0312" y="258467"/>
            <a:ext cx="9926425" cy="5170646"/>
          </a:xfrm>
          <a:prstGeom prst="rect">
            <a:avLst/>
          </a:prstGeom>
          <a:solidFill>
            <a:srgbClr val="FF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339933"/>
                </a:solidFill>
                <a:effectLst/>
                <a:latin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rPr>
              <a:t>DOCTYPE html</a:t>
            </a:r>
            <a:r>
              <a:rPr kumimoji="0" lang="en-US" sz="2800" b="0" i="0" u="none" strike="noStrike" cap="none" normalizeH="0" baseline="0" dirty="0">
                <a:ln>
                  <a:noFill/>
                </a:ln>
                <a:solidFill>
                  <a:srgbClr val="339933"/>
                </a:solidFill>
                <a:effectLst/>
                <a:latin typeface="Courier New" panose="02070309020205020404" pitchFamily="49" charset="0"/>
              </a:rPr>
              <a:t>&gt;</a:t>
            </a:r>
            <a:r>
              <a:rPr kumimoji="0" lang="en-US" sz="2800" b="0" i="0" u="none" strike="noStrike" cap="none" normalizeH="0" baseline="0" dirty="0">
                <a:ln>
                  <a:noFill/>
                </a:ln>
                <a:solidFill>
                  <a:srgbClr val="11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339933"/>
                </a:solidFill>
                <a:effectLst/>
                <a:latin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rPr>
              <a:t>html</a:t>
            </a:r>
            <a:r>
              <a:rPr kumimoji="0" lang="en-US" sz="2800" b="0" i="0" u="none" strike="noStrike" cap="none" normalizeH="0" baseline="0" dirty="0">
                <a:ln>
                  <a:noFill/>
                </a:ln>
                <a:solidFill>
                  <a:srgbClr val="339933"/>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rPr>
              <a:t>body</a:t>
            </a:r>
            <a:r>
              <a:rPr kumimoji="0" lang="en-US" sz="2800" b="0" i="0" u="none" strike="noStrike" cap="none" normalizeH="0" baseline="0" dirty="0">
                <a:ln>
                  <a:noFill/>
                </a:ln>
                <a:solidFill>
                  <a:srgbClr val="339933"/>
                </a:solidFill>
                <a:effectLst/>
                <a:latin typeface="Courier New" panose="02070309020205020404" pitchFamily="49" charset="0"/>
              </a:rPr>
              <a:t>&gt;</a:t>
            </a:r>
            <a:r>
              <a:rPr kumimoji="0" lang="en-US" sz="2800" b="0" i="0" u="none" strike="noStrike" cap="none" normalizeH="0" baseline="0" dirty="0">
                <a:ln>
                  <a:noFill/>
                </a:ln>
                <a:solidFill>
                  <a:srgbClr val="11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rPr>
              <a:t>&lt;?</a:t>
            </a:r>
            <a:r>
              <a:rPr kumimoji="0" lang="en-US" sz="2800" b="0" i="0" u="none" strike="noStrike" cap="none" normalizeH="0" baseline="0" dirty="0" err="1">
                <a:ln>
                  <a:noFill/>
                </a:ln>
                <a:solidFill>
                  <a:srgbClr val="110000"/>
                </a:solidFill>
                <a:effectLst/>
                <a:latin typeface="Courier New" panose="02070309020205020404" pitchFamily="49" charset="0"/>
              </a:rPr>
              <a:t>php</a:t>
            </a:r>
            <a:r>
              <a:rPr kumimoji="0" lang="en-US" sz="2800" b="0" i="0" u="none" strike="noStrike" cap="none" normalizeH="0" baseline="0" dirty="0">
                <a:ln>
                  <a:noFill/>
                </a:ln>
                <a:solidFill>
                  <a:srgbClr val="110000"/>
                </a:solidFill>
                <a:effectLst/>
                <a:latin typeface="Courier New" panose="02070309020205020404" pitchFamily="49" charset="0"/>
              </a:rPr>
              <a:t> function adder</a:t>
            </a:r>
            <a:r>
              <a:rPr kumimoji="0" lang="en-US" sz="2800" b="0" i="0" u="none" strike="noStrike" cap="none" normalizeH="0" baseline="0" dirty="0">
                <a:ln>
                  <a:noFill/>
                </a:ln>
                <a:solidFill>
                  <a:srgbClr val="009900"/>
                </a:solidFill>
                <a:effectLst/>
                <a:latin typeface="Courier New" panose="02070309020205020404" pitchFamily="49" charset="0"/>
              </a:rPr>
              <a:t>(</a:t>
            </a:r>
            <a:r>
              <a:rPr kumimoji="0" lang="en-US" sz="2800" b="0" i="0" u="none" strike="noStrike" cap="none" normalizeH="0" baseline="0" dirty="0">
                <a:ln>
                  <a:noFill/>
                </a:ln>
                <a:solidFill>
                  <a:srgbClr val="339933"/>
                </a:solidFill>
                <a:effectLst/>
                <a:latin typeface="Courier New" panose="02070309020205020404" pitchFamily="49" charset="0"/>
              </a:rPr>
              <a:t>&amp;</a:t>
            </a:r>
            <a:r>
              <a:rPr kumimoji="0" lang="en-US" sz="2800" b="0" i="0" u="none" strike="noStrike" cap="none" normalizeH="0" baseline="0" dirty="0">
                <a:ln>
                  <a:noFill/>
                </a:ln>
                <a:solidFill>
                  <a:srgbClr val="110000"/>
                </a:solidFill>
                <a:effectLst/>
                <a:latin typeface="Courier New" panose="02070309020205020404" pitchFamily="49" charset="0"/>
              </a:rPr>
              <a:t>$x</a:t>
            </a:r>
            <a:r>
              <a:rPr kumimoji="0" lang="en-US" sz="2800" b="0" i="0" u="none" strike="noStrike" cap="none" normalizeH="0" baseline="0" dirty="0">
                <a:ln>
                  <a:noFill/>
                </a:ln>
                <a:solidFill>
                  <a:srgbClr val="0099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 </a:t>
            </a:r>
            <a:r>
              <a:rPr kumimoji="0" lang="en-US" sz="2800" b="0" i="0" u="none" strike="noStrike" cap="none" normalizeH="0" baseline="0" dirty="0">
                <a:ln>
                  <a:noFill/>
                </a:ln>
                <a:solidFill>
                  <a:srgbClr val="0099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 $x .</a:t>
            </a:r>
            <a:r>
              <a:rPr kumimoji="0" lang="en-US" sz="2800" b="0" i="0" u="none" strike="noStrike" cap="none" normalizeH="0" baseline="0" dirty="0">
                <a:ln>
                  <a:noFill/>
                </a:ln>
                <a:solidFill>
                  <a:srgbClr val="339933"/>
                </a:solidFill>
                <a:effectLst/>
                <a:latin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rPr>
              <a:t> </a:t>
            </a:r>
            <a:r>
              <a:rPr kumimoji="0" lang="en-US" sz="2800" b="0" i="0" u="none" strike="noStrike" cap="none" normalizeH="0" baseline="0" dirty="0">
                <a:ln>
                  <a:noFill/>
                </a:ln>
                <a:solidFill>
                  <a:srgbClr val="0000FF"/>
                </a:solidFill>
                <a:effectLst/>
                <a:latin typeface="Courier New" panose="02070309020205020404" pitchFamily="49" charset="0"/>
              </a:rPr>
              <a:t>' This is Call By Reference '</a:t>
            </a:r>
            <a:r>
              <a:rPr kumimoji="0" lang="en-US" sz="2800" b="0" i="0" u="none" strike="noStrike" cap="none" normalizeH="0" baseline="0" dirty="0">
                <a:ln>
                  <a:noFill/>
                </a:ln>
                <a:solidFill>
                  <a:srgbClr val="3399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 </a:t>
            </a:r>
            <a:r>
              <a:rPr kumimoji="0" lang="en-US" sz="2800" b="0" i="0" u="none" strike="noStrike" cap="none" normalizeH="0" baseline="0" dirty="0">
                <a:ln>
                  <a:noFill/>
                </a:ln>
                <a:solidFill>
                  <a:srgbClr val="0099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 $y </a:t>
            </a:r>
            <a:r>
              <a:rPr kumimoji="0" lang="en-US" sz="2800" b="0" i="0" u="none" strike="noStrike" cap="none" normalizeH="0" baseline="0" dirty="0">
                <a:ln>
                  <a:noFill/>
                </a:ln>
                <a:solidFill>
                  <a:srgbClr val="339933"/>
                </a:solidFill>
                <a:effectLst/>
                <a:latin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rPr>
              <a:t> </a:t>
            </a:r>
            <a:r>
              <a:rPr kumimoji="0" lang="en-US" sz="2800" b="0" i="0" u="none" strike="noStrike" cap="none" normalizeH="0" baseline="0" dirty="0">
                <a:ln>
                  <a:noFill/>
                </a:ln>
                <a:solidFill>
                  <a:srgbClr val="0000FF"/>
                </a:solidFill>
                <a:effectLst/>
                <a:latin typeface="Courier New" panose="02070309020205020404" pitchFamily="49" charset="0"/>
              </a:rPr>
              <a:t>'Hello PHP.'</a:t>
            </a:r>
            <a:r>
              <a:rPr kumimoji="0" lang="en-US" sz="2800" b="0" i="0" u="none" strike="noStrike" cap="none" normalizeH="0" baseline="0" dirty="0">
                <a:ln>
                  <a:noFill/>
                </a:ln>
                <a:solidFill>
                  <a:srgbClr val="339933"/>
                </a:solidFill>
                <a:effectLst/>
                <a:latin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adder</a:t>
            </a:r>
            <a:r>
              <a:rPr kumimoji="0" lang="en-US" sz="2800" b="0" i="0" u="none" strike="noStrike" cap="none" normalizeH="0" baseline="0" dirty="0">
                <a:ln>
                  <a:noFill/>
                </a:ln>
                <a:solidFill>
                  <a:srgbClr val="009900"/>
                </a:solidFill>
                <a:effectLst/>
                <a:latin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rPr>
              <a:t>$y</a:t>
            </a:r>
            <a:r>
              <a:rPr kumimoji="0" lang="en-US" sz="2800" b="0" i="0" u="none" strike="noStrike" cap="none" normalizeH="0" baseline="0" dirty="0">
                <a:ln>
                  <a:noFill/>
                </a:ln>
                <a:solidFill>
                  <a:srgbClr val="009900"/>
                </a:solidFill>
                <a:effectLst/>
                <a:latin typeface="Courier New" panose="02070309020205020404" pitchFamily="49" charset="0"/>
              </a:rPr>
              <a:t>)</a:t>
            </a:r>
            <a:r>
              <a:rPr kumimoji="0" lang="en-US" sz="2800" b="0" i="0" u="none" strike="noStrike" cap="none" normalizeH="0" baseline="0" dirty="0">
                <a:ln>
                  <a:noFill/>
                </a:ln>
                <a:solidFill>
                  <a:srgbClr val="339933"/>
                </a:solidFill>
                <a:effectLst/>
                <a:latin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rPr>
              <a:t> echo $y</a:t>
            </a:r>
            <a:r>
              <a:rPr kumimoji="0" lang="en-US" sz="2800" b="0" i="0" u="none" strike="noStrike" cap="none" normalizeH="0" baseline="0" dirty="0">
                <a:ln>
                  <a:noFill/>
                </a:ln>
                <a:solidFill>
                  <a:srgbClr val="3399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rPr>
              <a:t>?&gt;</a:t>
            </a:r>
            <a:r>
              <a:rPr kumimoji="0" lang="en-US" sz="2800" b="0" i="0" u="none" strike="noStrike" cap="none" normalizeH="0" baseline="0" dirty="0">
                <a:ln>
                  <a:noFill/>
                </a:ln>
                <a:solidFill>
                  <a:srgbClr val="11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rPr>
              <a:t>body</a:t>
            </a:r>
            <a:r>
              <a:rPr kumimoji="0" lang="en-US" sz="2800" b="0" i="0" u="none" strike="noStrike" cap="none" normalizeH="0" baseline="0" dirty="0">
                <a:ln>
                  <a:noFill/>
                </a:ln>
                <a:solidFill>
                  <a:srgbClr val="339933"/>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rPr>
              <a:t>html</a:t>
            </a:r>
            <a:r>
              <a:rPr kumimoji="0" lang="en-US" sz="2800" b="0" i="0" u="none" strike="noStrike" cap="none" normalizeH="0" baseline="0" dirty="0">
                <a:ln>
                  <a:noFill/>
                </a:ln>
                <a:solidFill>
                  <a:srgbClr val="339933"/>
                </a:solidFill>
                <a:effectLst/>
                <a:latin typeface="Courier New" panose="02070309020205020404" pitchFamily="49" charset="0"/>
              </a:rPr>
              <a:t>&gt;</a:t>
            </a:r>
            <a:r>
              <a:rPr kumimoji="0" lang="en-US" sz="1400" b="0" i="0" u="none" strike="noStrike" cap="none" normalizeH="0" baseline="0" dirty="0">
                <a:ln>
                  <a:noFill/>
                </a:ln>
                <a:solidFill>
                  <a:schemeClr val="tx1"/>
                </a:solidFill>
                <a:effectLst/>
              </a:rPr>
              <a:t> </a:t>
            </a:r>
            <a:endParaRPr kumimoji="0" lang="en-US" sz="40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5628244" y="4407348"/>
            <a:ext cx="6563756" cy="2450652"/>
          </a:xfrm>
          <a:prstGeom prst="rect">
            <a:avLst/>
          </a:prstGeom>
        </p:spPr>
      </p:pic>
    </p:spTree>
    <p:extLst>
      <p:ext uri="{BB962C8B-B14F-4D97-AF65-F5344CB8AC3E}">
        <p14:creationId xmlns:p14="http://schemas.microsoft.com/office/powerpoint/2010/main" val="1464497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0040" y="275638"/>
            <a:ext cx="10616184" cy="6032421"/>
          </a:xfrm>
          <a:prstGeom prst="rect">
            <a:avLst/>
          </a:prstGeom>
          <a:solidFill>
            <a:srgbClr val="FF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DOCTYPE html</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html</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body</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php</a:t>
            </a:r>
            <a:endPar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function </a:t>
            </a:r>
            <a:r>
              <a:rPr kumimoji="0" lang="en-US" sz="28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incre</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&amp;</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1</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incre</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echo $</a:t>
            </a:r>
            <a:r>
              <a:rPr kumimoji="0" lang="en-US" sz="28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body</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html</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en-US" sz="1400" b="0" i="0" u="none" strike="noStrike" cap="none" normalizeH="0" baseline="0" dirty="0">
                <a:ln>
                  <a:noFill/>
                </a:ln>
                <a:solidFill>
                  <a:schemeClr val="tx1"/>
                </a:solidFill>
                <a:effectLst/>
              </a:rPr>
              <a:t> </a:t>
            </a:r>
            <a:endParaRPr kumimoji="0" lang="en-US" sz="40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8302752" y="3694176"/>
            <a:ext cx="2990088" cy="1200329"/>
          </a:xfrm>
          <a:prstGeom prst="rect">
            <a:avLst/>
          </a:prstGeom>
          <a:noFill/>
        </p:spPr>
        <p:txBody>
          <a:bodyPr wrap="square" rtlCol="0">
            <a:spAutoFit/>
          </a:bodyPr>
          <a:lstStyle/>
          <a:p>
            <a:r>
              <a:rPr lang="en-US" sz="3600" dirty="0"/>
              <a:t>OUTPUT</a:t>
            </a:r>
          </a:p>
          <a:p>
            <a:r>
              <a:rPr lang="en-US" sz="3600" dirty="0"/>
              <a:t>      ?</a:t>
            </a:r>
          </a:p>
        </p:txBody>
      </p:sp>
    </p:spTree>
    <p:extLst>
      <p:ext uri="{BB962C8B-B14F-4D97-AF65-F5344CB8AC3E}">
        <p14:creationId xmlns:p14="http://schemas.microsoft.com/office/powerpoint/2010/main" val="1414626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15643"/>
            <a:ext cx="10232136" cy="6463308"/>
          </a:xfrm>
          <a:prstGeom prst="rect">
            <a:avLst/>
          </a:prstGeom>
          <a:solidFill>
            <a:srgbClr val="FF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effectLst/>
                <a:latin typeface="Courier New" panose="02070309020205020404" pitchFamily="49" charset="0"/>
                <a:cs typeface="Courier New" panose="02070309020205020404" pitchFamily="49" charset="0"/>
              </a:rPr>
              <a:t>CALL BY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DOCTYPE html</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html</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body</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php</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function adder</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$x</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$x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'Call By Value'</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$y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'Hello PHP'</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adder</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$y</a:t>
            </a:r>
            <a:r>
              <a:rPr kumimoji="0" lang="en-US" sz="2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solidFill>
                <a:srgbClr val="3399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echo $y</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body</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28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html</a:t>
            </a:r>
            <a:r>
              <a:rPr kumimoji="0" lang="en-US" sz="28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en-US" sz="1400" b="0" i="0" u="none" strike="noStrike" cap="none" normalizeH="0" baseline="0" dirty="0">
                <a:ln>
                  <a:noFill/>
                </a:ln>
                <a:solidFill>
                  <a:schemeClr val="tx1"/>
                </a:solidFill>
                <a:effectLst/>
              </a:rPr>
              <a:t> </a:t>
            </a:r>
            <a:endParaRPr kumimoji="0" lang="en-US" sz="40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6940919" y="4690064"/>
            <a:ext cx="4532956" cy="1482135"/>
          </a:xfrm>
          <a:prstGeom prst="rect">
            <a:avLst/>
          </a:prstGeom>
        </p:spPr>
      </p:pic>
    </p:spTree>
    <p:extLst>
      <p:ext uri="{BB962C8B-B14F-4D97-AF65-F5344CB8AC3E}">
        <p14:creationId xmlns:p14="http://schemas.microsoft.com/office/powerpoint/2010/main" val="3034281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2880" y="-97393"/>
            <a:ext cx="10213848" cy="6894195"/>
          </a:xfrm>
          <a:prstGeom prst="rect">
            <a:avLst/>
          </a:prstGeom>
          <a:solidFill>
            <a:srgbClr val="FF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DOCTYPE html</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html</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body</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32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php</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function </a:t>
            </a:r>
            <a:r>
              <a:rPr kumimoji="0" lang="en-US" sz="32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incre</a:t>
            </a:r>
            <a:r>
              <a:rPr kumimoji="0" lang="en-US" sz="3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3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1</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incre</a:t>
            </a:r>
            <a:r>
              <a:rPr kumimoji="0" lang="en-US" sz="3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3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echo $</a:t>
            </a:r>
            <a:r>
              <a:rPr kumimoji="0" lang="en-US" sz="3200" b="0" i="0" u="none" strike="noStrike" cap="none" normalizeH="0" baseline="0" dirty="0" err="1">
                <a:ln>
                  <a:noFill/>
                </a:ln>
                <a:solidFill>
                  <a:srgbClr val="110000"/>
                </a:solidFill>
                <a:effectLst/>
                <a:latin typeface="Courier New" panose="02070309020205020404" pitchFamily="49" charset="0"/>
                <a:cs typeface="Courier New" panose="02070309020205020404" pitchFamily="49" charset="0"/>
              </a:rPr>
              <a:t>i</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body</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 </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&lt;/</a:t>
            </a:r>
            <a:r>
              <a:rPr kumimoji="0" lang="en-US" sz="3200" b="0" i="0" u="none" strike="noStrike" cap="none" normalizeH="0" baseline="0" dirty="0">
                <a:ln>
                  <a:noFill/>
                </a:ln>
                <a:solidFill>
                  <a:srgbClr val="110000"/>
                </a:solidFill>
                <a:effectLst/>
                <a:latin typeface="Courier New" panose="02070309020205020404" pitchFamily="49" charset="0"/>
                <a:cs typeface="Courier New" panose="02070309020205020404" pitchFamily="49" charset="0"/>
              </a:rPr>
              <a:t>html</a:t>
            </a:r>
            <a:r>
              <a:rPr kumimoji="0" lang="en-US" sz="32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a:ln>
                  <a:noFill/>
                </a:ln>
                <a:solidFill>
                  <a:schemeClr val="tx1"/>
                </a:solidFill>
                <a:effectLst/>
              </a:rPr>
              <a:t> </a:t>
            </a:r>
            <a:endParaRPr kumimoji="0" lang="en-US" sz="44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8951976" y="5093208"/>
            <a:ext cx="2615184" cy="1077218"/>
          </a:xfrm>
          <a:prstGeom prst="rect">
            <a:avLst/>
          </a:prstGeom>
          <a:noFill/>
        </p:spPr>
        <p:txBody>
          <a:bodyPr wrap="square" rtlCol="0">
            <a:spAutoFit/>
          </a:bodyPr>
          <a:lstStyle/>
          <a:p>
            <a:r>
              <a:rPr lang="en-US" sz="3200" dirty="0"/>
              <a:t>OUTPUT</a:t>
            </a:r>
          </a:p>
          <a:p>
            <a:r>
              <a:rPr lang="en-US" sz="3200" dirty="0"/>
              <a:t>     ?</a:t>
            </a:r>
          </a:p>
        </p:txBody>
      </p:sp>
    </p:spTree>
    <p:extLst>
      <p:ext uri="{BB962C8B-B14F-4D97-AF65-F5344CB8AC3E}">
        <p14:creationId xmlns:p14="http://schemas.microsoft.com/office/powerpoint/2010/main" val="2365746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2E82-6CC4-4D01-B8A0-26FB17119E8F}"/>
              </a:ext>
            </a:extLst>
          </p:cNvPr>
          <p:cNvSpPr>
            <a:spLocks noGrp="1"/>
          </p:cNvSpPr>
          <p:nvPr>
            <p:ph type="title"/>
          </p:nvPr>
        </p:nvSpPr>
        <p:spPr/>
        <p:txBody>
          <a:bodyPr/>
          <a:lstStyle/>
          <a:p>
            <a:r>
              <a:rPr lang="en-IN" dirty="0"/>
              <a:t>Return value</a:t>
            </a:r>
          </a:p>
        </p:txBody>
      </p:sp>
      <p:sp>
        <p:nvSpPr>
          <p:cNvPr id="3" name="Content Placeholder 2">
            <a:extLst>
              <a:ext uri="{FF2B5EF4-FFF2-40B4-BE49-F238E27FC236}">
                <a16:creationId xmlns:a16="http://schemas.microsoft.com/office/drawing/2014/main" id="{F215BE4F-D7C8-481A-B428-C3D3E515631B}"/>
              </a:ext>
            </a:extLst>
          </p:cNvPr>
          <p:cNvSpPr>
            <a:spLocks noGrp="1"/>
          </p:cNvSpPr>
          <p:nvPr>
            <p:ph idx="1"/>
          </p:nvPr>
        </p:nvSpPr>
        <p:spPr/>
        <p:txBody>
          <a:bodyPr/>
          <a:lstStyle/>
          <a:p>
            <a:r>
              <a:rPr lang="en-US" dirty="0"/>
              <a:t>To let a function return a value, use the return statement:</a:t>
            </a:r>
          </a:p>
          <a:p>
            <a:endParaRPr lang="en-IN" dirty="0"/>
          </a:p>
        </p:txBody>
      </p:sp>
      <p:sp>
        <p:nvSpPr>
          <p:cNvPr id="6" name="TextBox 5">
            <a:extLst>
              <a:ext uri="{FF2B5EF4-FFF2-40B4-BE49-F238E27FC236}">
                <a16:creationId xmlns:a16="http://schemas.microsoft.com/office/drawing/2014/main" id="{6B20FCEA-7BA8-477B-B375-F0AAFE9C37EA}"/>
              </a:ext>
            </a:extLst>
          </p:cNvPr>
          <p:cNvSpPr txBox="1"/>
          <p:nvPr/>
        </p:nvSpPr>
        <p:spPr>
          <a:xfrm>
            <a:off x="1021245" y="2570133"/>
            <a:ext cx="6097656" cy="2862322"/>
          </a:xfrm>
          <a:prstGeom prst="rect">
            <a:avLst/>
          </a:prstGeom>
          <a:noFill/>
        </p:spPr>
        <p:txBody>
          <a:bodyPr wrap="square">
            <a:spAutoFit/>
          </a:bodyPr>
          <a:lstStyle/>
          <a:p>
            <a:r>
              <a:rPr lang="en-IN" dirty="0"/>
              <a:t>&lt;?php</a:t>
            </a:r>
          </a:p>
          <a:p>
            <a:r>
              <a:rPr lang="en-IN" dirty="0"/>
              <a:t>function sum(int $x, int $y) {</a:t>
            </a:r>
          </a:p>
          <a:p>
            <a:r>
              <a:rPr lang="en-IN" dirty="0"/>
              <a:t>  $z = $x + $y;</a:t>
            </a:r>
          </a:p>
          <a:p>
            <a:r>
              <a:rPr lang="en-IN" dirty="0"/>
              <a:t>  return $z;</a:t>
            </a:r>
          </a:p>
          <a:p>
            <a:r>
              <a:rPr lang="en-IN" dirty="0"/>
              <a:t>}</a:t>
            </a:r>
          </a:p>
          <a:p>
            <a:endParaRPr lang="en-IN" dirty="0"/>
          </a:p>
          <a:p>
            <a:r>
              <a:rPr lang="en-IN" dirty="0"/>
              <a:t>echo "5 + 10 = " . sum(5,10) . "&lt;</a:t>
            </a:r>
            <a:r>
              <a:rPr lang="en-IN" dirty="0" err="1"/>
              <a:t>br</a:t>
            </a:r>
            <a:r>
              <a:rPr lang="en-IN" dirty="0"/>
              <a:t>&gt;";</a:t>
            </a:r>
          </a:p>
          <a:p>
            <a:r>
              <a:rPr lang="en-IN" dirty="0"/>
              <a:t>echo "7 + 13 = " . sum(7,13) . "&lt;</a:t>
            </a:r>
            <a:r>
              <a:rPr lang="en-IN" dirty="0" err="1"/>
              <a:t>br</a:t>
            </a:r>
            <a:r>
              <a:rPr lang="en-IN" dirty="0"/>
              <a:t>&gt;";</a:t>
            </a:r>
          </a:p>
          <a:p>
            <a:r>
              <a:rPr lang="en-IN" dirty="0"/>
              <a:t>echo "2 + 4 = " . sum(2,4);</a:t>
            </a:r>
          </a:p>
          <a:p>
            <a:r>
              <a:rPr lang="en-IN" dirty="0"/>
              <a:t>?&gt;</a:t>
            </a:r>
          </a:p>
        </p:txBody>
      </p:sp>
      <p:sp>
        <p:nvSpPr>
          <p:cNvPr id="8" name="TextBox 7">
            <a:extLst>
              <a:ext uri="{FF2B5EF4-FFF2-40B4-BE49-F238E27FC236}">
                <a16:creationId xmlns:a16="http://schemas.microsoft.com/office/drawing/2014/main" id="{0B9E2B7C-4343-4D2E-9D80-FF922F5FD4CB}"/>
              </a:ext>
            </a:extLst>
          </p:cNvPr>
          <p:cNvSpPr txBox="1"/>
          <p:nvPr/>
        </p:nvSpPr>
        <p:spPr>
          <a:xfrm>
            <a:off x="5256144" y="2682342"/>
            <a:ext cx="6097656" cy="2031325"/>
          </a:xfrm>
          <a:prstGeom prst="rect">
            <a:avLst/>
          </a:prstGeom>
          <a:noFill/>
        </p:spPr>
        <p:txBody>
          <a:bodyPr wrap="square">
            <a:spAutoFit/>
          </a:bodyPr>
          <a:lstStyle/>
          <a:p>
            <a:r>
              <a:rPr lang="en-US" b="0" i="0" dirty="0">
                <a:solidFill>
                  <a:srgbClr val="FF0000"/>
                </a:solidFill>
                <a:effectLst/>
                <a:latin typeface="Consolas" panose="020B0609020204030204" pitchFamily="49" charset="0"/>
              </a:rPr>
              <a:t>&lt;?php</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strict requirement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addNumbers</a:t>
            </a:r>
            <a:r>
              <a:rPr lang="en-US" b="0" i="0" dirty="0">
                <a:solidFill>
                  <a:srgbClr val="000000"/>
                </a:solidFill>
                <a:effectLst/>
                <a:latin typeface="Consolas" panose="020B0609020204030204" pitchFamily="49" charset="0"/>
              </a:rPr>
              <a:t>(float $a, float $b) : float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 + $b;</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addNumbers</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5.2</a:t>
            </a: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599071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1914-37F6-44D7-B8D0-B2D3694E31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775700-CE01-407E-A0FD-D9C2D56C747A}"/>
              </a:ext>
            </a:extLst>
          </p:cNvPr>
          <p:cNvSpPr>
            <a:spLocks noGrp="1"/>
          </p:cNvSpPr>
          <p:nvPr>
            <p:ph idx="1"/>
          </p:nvPr>
        </p:nvSpPr>
        <p:spPr/>
        <p:txBody>
          <a:bodyPr>
            <a:normAutofit fontScale="92500" lnSpcReduction="20000"/>
          </a:bodyPr>
          <a:lstStyle/>
          <a:p>
            <a:r>
              <a:rPr lang="en-IN" b="0" i="0" dirty="0">
                <a:solidFill>
                  <a:srgbClr val="0000BB"/>
                </a:solidFill>
                <a:effectLst/>
                <a:latin typeface="Fira Mono" panose="020B0604020202020204" pitchFamily="49" charset="0"/>
              </a:rPr>
              <a:t>&lt;?php</a:t>
            </a:r>
            <a:br>
              <a:rPr lang="en-IN" b="0" i="0" dirty="0">
                <a:solidFill>
                  <a:srgbClr val="0000BB"/>
                </a:solidFill>
                <a:effectLst/>
                <a:latin typeface="Fira Mono" panose="020B0604020202020204" pitchFamily="49" charset="0"/>
              </a:rPr>
            </a:br>
            <a:r>
              <a:rPr lang="en-IN" b="0" i="0" dirty="0">
                <a:solidFill>
                  <a:srgbClr val="007700"/>
                </a:solidFill>
                <a:effectLst/>
                <a:latin typeface="Fira Mono" panose="020B0604020202020204" pitchFamily="49" charset="0"/>
              </a:rPr>
              <a:t>function </a:t>
            </a:r>
            <a:r>
              <a:rPr lang="en-IN" b="0" i="0" dirty="0">
                <a:solidFill>
                  <a:srgbClr val="0000BB"/>
                </a:solidFill>
                <a:effectLst/>
                <a:latin typeface="Fira Mono" panose="020B0604020202020204" pitchFamily="49" charset="0"/>
              </a:rPr>
              <a:t>recursion</a:t>
            </a:r>
            <a:r>
              <a:rPr lang="en-IN" b="0" i="0" dirty="0">
                <a:solidFill>
                  <a:srgbClr val="007700"/>
                </a:solidFill>
                <a:effectLst/>
                <a:latin typeface="Fira Mono" panose="020B0604020202020204" pitchFamily="49" charset="0"/>
              </a:rPr>
              <a:t>(</a:t>
            </a:r>
            <a:r>
              <a:rPr lang="en-IN" b="0" i="0" dirty="0">
                <a:solidFill>
                  <a:srgbClr val="0000BB"/>
                </a:solidFill>
                <a:effectLst/>
                <a:latin typeface="Fira Mono" panose="020B0604020202020204" pitchFamily="49" charset="0"/>
              </a:rPr>
              <a:t>$a</a:t>
            </a:r>
            <a:r>
              <a:rPr lang="en-IN" b="0" i="0" dirty="0">
                <a:solidFill>
                  <a:srgbClr val="007700"/>
                </a:solidFill>
                <a:effectLst/>
                <a:latin typeface="Fira Mono" panose="020B0604020202020204" pitchFamily="49" charset="0"/>
              </a:rPr>
              <a:t>)</a:t>
            </a:r>
            <a:br>
              <a:rPr lang="en-IN" b="0" i="0" dirty="0">
                <a:solidFill>
                  <a:srgbClr val="007700"/>
                </a:solidFill>
                <a:effectLst/>
                <a:latin typeface="Fira Mono" panose="020B0604020202020204" pitchFamily="49" charset="0"/>
              </a:rPr>
            </a:br>
            <a:r>
              <a:rPr lang="en-IN" b="0" i="0" dirty="0">
                <a:solidFill>
                  <a:srgbClr val="007700"/>
                </a:solidFill>
                <a:effectLst/>
                <a:latin typeface="Fira Mono" panose="020B0604020202020204" pitchFamily="49" charset="0"/>
              </a:rPr>
              <a:t>{</a:t>
            </a:r>
            <a:br>
              <a:rPr lang="en-IN" b="0" i="0" dirty="0">
                <a:solidFill>
                  <a:srgbClr val="007700"/>
                </a:solidFill>
                <a:effectLst/>
                <a:latin typeface="Fira Mono" panose="020B0604020202020204" pitchFamily="49" charset="0"/>
              </a:rPr>
            </a:br>
            <a:r>
              <a:rPr lang="en-IN" b="0" i="0" dirty="0">
                <a:solidFill>
                  <a:srgbClr val="007700"/>
                </a:solidFill>
                <a:effectLst/>
                <a:latin typeface="Fira Mono" panose="020B0604020202020204" pitchFamily="49" charset="0"/>
              </a:rPr>
              <a:t>if (</a:t>
            </a:r>
            <a:r>
              <a:rPr lang="en-IN" b="0" i="0" dirty="0">
                <a:solidFill>
                  <a:srgbClr val="0000BB"/>
                </a:solidFill>
                <a:effectLst/>
                <a:latin typeface="Fira Mono" panose="020B0604020202020204" pitchFamily="49" charset="0"/>
              </a:rPr>
              <a:t>$a </a:t>
            </a:r>
            <a:r>
              <a:rPr lang="en-IN" b="0" i="0" dirty="0">
                <a:solidFill>
                  <a:srgbClr val="007700"/>
                </a:solidFill>
                <a:effectLst/>
                <a:latin typeface="Fira Mono" panose="020B0604020202020204" pitchFamily="49" charset="0"/>
              </a:rPr>
              <a:t>&lt; </a:t>
            </a:r>
            <a:r>
              <a:rPr lang="en-IN" b="0" i="0" dirty="0">
                <a:solidFill>
                  <a:srgbClr val="0000BB"/>
                </a:solidFill>
                <a:effectLst/>
                <a:latin typeface="Fira Mono" panose="020B0604020202020204" pitchFamily="49" charset="0"/>
              </a:rPr>
              <a:t>20</a:t>
            </a:r>
            <a:r>
              <a:rPr lang="en-IN" b="0" i="0" dirty="0">
                <a:solidFill>
                  <a:srgbClr val="007700"/>
                </a:solidFill>
                <a:effectLst/>
                <a:latin typeface="Fira Mono" panose="020B0604020202020204" pitchFamily="49" charset="0"/>
              </a:rPr>
              <a:t>) {</a:t>
            </a:r>
            <a:br>
              <a:rPr lang="en-IN" b="0" i="0" dirty="0">
                <a:solidFill>
                  <a:srgbClr val="007700"/>
                </a:solidFill>
                <a:effectLst/>
                <a:latin typeface="Fira Mono" panose="020B0604020202020204" pitchFamily="49" charset="0"/>
              </a:rPr>
            </a:br>
            <a:r>
              <a:rPr lang="en-IN" b="0" i="0" dirty="0">
                <a:solidFill>
                  <a:srgbClr val="007700"/>
                </a:solidFill>
                <a:effectLst/>
                <a:latin typeface="Fira Mono" panose="020B0604020202020204" pitchFamily="49" charset="0"/>
              </a:rPr>
              <a:t>echo </a:t>
            </a:r>
            <a:r>
              <a:rPr lang="en-IN" b="0" i="0" dirty="0">
                <a:solidFill>
                  <a:srgbClr val="DD0000"/>
                </a:solidFill>
                <a:effectLst/>
                <a:latin typeface="Fira Mono" panose="020B0604020202020204" pitchFamily="49" charset="0"/>
              </a:rPr>
              <a:t>"</a:t>
            </a:r>
            <a:r>
              <a:rPr lang="en-IN" b="0" i="0" dirty="0">
                <a:solidFill>
                  <a:srgbClr val="0000BB"/>
                </a:solidFill>
                <a:effectLst/>
                <a:latin typeface="Fira Mono" panose="020B0604020202020204" pitchFamily="49" charset="0"/>
              </a:rPr>
              <a:t>$a</a:t>
            </a:r>
            <a:r>
              <a:rPr lang="en-IN" b="0" i="0" dirty="0">
                <a:solidFill>
                  <a:srgbClr val="DD0000"/>
                </a:solidFill>
                <a:effectLst/>
                <a:latin typeface="Fira Mono" panose="020B0604020202020204" pitchFamily="49" charset="0"/>
              </a:rPr>
              <a:t>\n"</a:t>
            </a:r>
            <a:r>
              <a:rPr lang="en-IN" b="0" i="0" dirty="0">
                <a:solidFill>
                  <a:srgbClr val="007700"/>
                </a:solidFill>
                <a:effectLst/>
                <a:latin typeface="Fira Mono" panose="020B0604020202020204" pitchFamily="49" charset="0"/>
              </a:rPr>
              <a:t>;</a:t>
            </a:r>
            <a:br>
              <a:rPr lang="en-IN" b="0" i="0" dirty="0">
                <a:solidFill>
                  <a:srgbClr val="007700"/>
                </a:solidFill>
                <a:effectLst/>
                <a:latin typeface="Fira Mono" panose="020B0604020202020204" pitchFamily="49" charset="0"/>
              </a:rPr>
            </a:br>
            <a:r>
              <a:rPr lang="en-IN" b="0" i="0" dirty="0">
                <a:solidFill>
                  <a:srgbClr val="0000BB"/>
                </a:solidFill>
                <a:effectLst/>
                <a:latin typeface="Fira Mono" panose="020B0604020202020204" pitchFamily="49" charset="0"/>
              </a:rPr>
              <a:t>recursion</a:t>
            </a:r>
            <a:r>
              <a:rPr lang="en-IN" b="0" i="0" dirty="0">
                <a:solidFill>
                  <a:srgbClr val="007700"/>
                </a:solidFill>
                <a:effectLst/>
                <a:latin typeface="Fira Mono" panose="020B0604020202020204" pitchFamily="49" charset="0"/>
              </a:rPr>
              <a:t>(</a:t>
            </a:r>
            <a:r>
              <a:rPr lang="en-IN" b="0" i="0" dirty="0">
                <a:solidFill>
                  <a:srgbClr val="0000BB"/>
                </a:solidFill>
                <a:effectLst/>
                <a:latin typeface="Fira Mono" panose="020B0604020202020204" pitchFamily="49" charset="0"/>
              </a:rPr>
              <a:t>$a </a:t>
            </a:r>
            <a:r>
              <a:rPr lang="en-IN" b="0" i="0" dirty="0">
                <a:solidFill>
                  <a:srgbClr val="007700"/>
                </a:solidFill>
                <a:effectLst/>
                <a:latin typeface="Fira Mono" panose="020B0604020202020204" pitchFamily="49" charset="0"/>
              </a:rPr>
              <a:t>+ </a:t>
            </a:r>
            <a:r>
              <a:rPr lang="en-IN" b="0" i="0" dirty="0">
                <a:solidFill>
                  <a:srgbClr val="0000BB"/>
                </a:solidFill>
                <a:effectLst/>
                <a:latin typeface="Fira Mono" panose="020B0604020202020204" pitchFamily="49" charset="0"/>
              </a:rPr>
              <a:t>1</a:t>
            </a:r>
            <a:r>
              <a:rPr lang="en-IN" b="0" i="0" dirty="0">
                <a:solidFill>
                  <a:srgbClr val="007700"/>
                </a:solidFill>
                <a:effectLst/>
                <a:latin typeface="Fira Mono" panose="020B0604020202020204" pitchFamily="49" charset="0"/>
              </a:rPr>
              <a:t>);</a:t>
            </a:r>
            <a:br>
              <a:rPr lang="en-IN" b="0" i="0" dirty="0">
                <a:solidFill>
                  <a:srgbClr val="007700"/>
                </a:solidFill>
                <a:effectLst/>
                <a:latin typeface="Fira Mono" panose="020B0604020202020204" pitchFamily="49" charset="0"/>
              </a:rPr>
            </a:br>
            <a:r>
              <a:rPr lang="en-IN" b="0" i="0" dirty="0">
                <a:solidFill>
                  <a:srgbClr val="007700"/>
                </a:solidFill>
                <a:effectLst/>
                <a:latin typeface="Fira Mono" panose="020B0604020202020204" pitchFamily="49" charset="0"/>
              </a:rPr>
              <a:t>}</a:t>
            </a:r>
            <a:br>
              <a:rPr lang="en-IN" b="0" i="0" dirty="0">
                <a:solidFill>
                  <a:srgbClr val="007700"/>
                </a:solidFill>
                <a:effectLst/>
                <a:latin typeface="Fira Mono" panose="020B0604020202020204" pitchFamily="49" charset="0"/>
              </a:rPr>
            </a:br>
            <a:r>
              <a:rPr lang="en-IN" b="0" i="0" dirty="0">
                <a:solidFill>
                  <a:srgbClr val="007700"/>
                </a:solidFill>
                <a:effectLst/>
                <a:latin typeface="Fira Mono" panose="020B0604020202020204" pitchFamily="49" charset="0"/>
              </a:rPr>
              <a:t>}</a:t>
            </a:r>
            <a:br>
              <a:rPr lang="en-IN" b="0" i="0" dirty="0">
                <a:solidFill>
                  <a:srgbClr val="007700"/>
                </a:solidFill>
                <a:effectLst/>
                <a:latin typeface="Fira Mono" panose="020B0604020202020204" pitchFamily="49" charset="0"/>
              </a:rPr>
            </a:br>
            <a:r>
              <a:rPr lang="en-IN" b="0" i="0" dirty="0">
                <a:solidFill>
                  <a:srgbClr val="0000BB"/>
                </a:solidFill>
                <a:effectLst/>
                <a:latin typeface="Fira Mono" panose="020B0604020202020204" pitchFamily="49" charset="0"/>
              </a:rPr>
              <a:t>?&gt;</a:t>
            </a:r>
          </a:p>
          <a:p>
            <a:pPr algn="l"/>
            <a:r>
              <a:rPr lang="en-US" b="0" i="0" dirty="0">
                <a:solidFill>
                  <a:srgbClr val="333333"/>
                </a:solidFill>
                <a:effectLst/>
                <a:latin typeface="Fira Sans" panose="020B0604020202020204" pitchFamily="34" charset="0"/>
              </a:rPr>
              <a:t>All functions and classes in PHP have the global scope - they can be called outside a function even if they were defined inside and vice versa.</a:t>
            </a:r>
          </a:p>
          <a:p>
            <a:pPr algn="l"/>
            <a:r>
              <a:rPr lang="en-US" b="0" i="0" dirty="0">
                <a:solidFill>
                  <a:srgbClr val="333333"/>
                </a:solidFill>
                <a:effectLst/>
                <a:latin typeface="Fira Sans" panose="020B0604020202020204" pitchFamily="34" charset="0"/>
              </a:rPr>
              <a:t>PHP does not support function overloading, nor is it possible to undefine or redefine previously-declared functions.</a:t>
            </a:r>
          </a:p>
          <a:p>
            <a:endParaRPr lang="en-IN" dirty="0"/>
          </a:p>
        </p:txBody>
      </p:sp>
    </p:spTree>
    <p:extLst>
      <p:ext uri="{BB962C8B-B14F-4D97-AF65-F5344CB8AC3E}">
        <p14:creationId xmlns:p14="http://schemas.microsoft.com/office/powerpoint/2010/main" val="2074343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CEE-BBB1-4CEF-B7DC-E67242F1E008}"/>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Dynamic Function Calls</a:t>
            </a:r>
            <a:br>
              <a:rPr lang="en-IN" b="0" i="0" dirty="0">
                <a:solidFill>
                  <a:srgbClr val="000000"/>
                </a:solidFill>
                <a:effectLst/>
                <a:latin typeface="Heebo" pitchFamily="2" charset="-79"/>
                <a:cs typeface="Heebo" pitchFamily="2" charset="-79"/>
              </a:rPr>
            </a:br>
            <a:endParaRPr lang="en-IN" dirty="0"/>
          </a:p>
        </p:txBody>
      </p:sp>
      <p:sp>
        <p:nvSpPr>
          <p:cNvPr id="8" name="TextBox 7">
            <a:extLst>
              <a:ext uri="{FF2B5EF4-FFF2-40B4-BE49-F238E27FC236}">
                <a16:creationId xmlns:a16="http://schemas.microsoft.com/office/drawing/2014/main" id="{5B0A14B6-DDB2-4A18-B6CB-86A07262720E}"/>
              </a:ext>
            </a:extLst>
          </p:cNvPr>
          <p:cNvSpPr txBox="1"/>
          <p:nvPr/>
        </p:nvSpPr>
        <p:spPr>
          <a:xfrm>
            <a:off x="961611" y="1986603"/>
            <a:ext cx="6097656" cy="2308324"/>
          </a:xfrm>
          <a:prstGeom prst="rect">
            <a:avLst/>
          </a:prstGeom>
          <a:noFill/>
        </p:spPr>
        <p:txBody>
          <a:bodyPr wrap="square">
            <a:spAutoFit/>
          </a:bodyPr>
          <a:lstStyle/>
          <a:p>
            <a:r>
              <a:rPr lang="en-IN" dirty="0"/>
              <a:t> &lt;?php</a:t>
            </a:r>
          </a:p>
          <a:p>
            <a:r>
              <a:rPr lang="en-IN" dirty="0"/>
              <a:t>         function </a:t>
            </a:r>
            <a:r>
              <a:rPr lang="en-IN" dirty="0" err="1"/>
              <a:t>sayHello</a:t>
            </a:r>
            <a:r>
              <a:rPr lang="en-IN" dirty="0"/>
              <a:t>() {</a:t>
            </a:r>
          </a:p>
          <a:p>
            <a:r>
              <a:rPr lang="en-IN" dirty="0"/>
              <a:t>            echo "Hello&lt;</a:t>
            </a:r>
            <a:r>
              <a:rPr lang="en-IN" dirty="0" err="1"/>
              <a:t>br</a:t>
            </a:r>
            <a:r>
              <a:rPr lang="en-IN" dirty="0"/>
              <a:t> /&gt;";</a:t>
            </a:r>
          </a:p>
          <a:p>
            <a:r>
              <a:rPr lang="en-IN" dirty="0"/>
              <a:t>         }</a:t>
            </a:r>
          </a:p>
          <a:p>
            <a:r>
              <a:rPr lang="en-IN" dirty="0"/>
              <a:t>         </a:t>
            </a:r>
          </a:p>
          <a:p>
            <a:r>
              <a:rPr lang="en-IN" dirty="0"/>
              <a:t>         $</a:t>
            </a:r>
            <a:r>
              <a:rPr lang="en-IN" dirty="0" err="1"/>
              <a:t>function_holder</a:t>
            </a:r>
            <a:r>
              <a:rPr lang="en-IN" dirty="0"/>
              <a:t> = "</a:t>
            </a:r>
            <a:r>
              <a:rPr lang="en-IN" dirty="0" err="1"/>
              <a:t>sayHello</a:t>
            </a:r>
            <a:r>
              <a:rPr lang="en-IN" dirty="0"/>
              <a:t>";</a:t>
            </a:r>
          </a:p>
          <a:p>
            <a:r>
              <a:rPr lang="en-IN" dirty="0"/>
              <a:t>         $</a:t>
            </a:r>
            <a:r>
              <a:rPr lang="en-IN" dirty="0" err="1"/>
              <a:t>function_holder</a:t>
            </a:r>
            <a:r>
              <a:rPr lang="en-IN" dirty="0"/>
              <a:t>();</a:t>
            </a:r>
          </a:p>
          <a:p>
            <a:r>
              <a:rPr lang="en-IN" dirty="0"/>
              <a:t>      ?&gt;</a:t>
            </a:r>
          </a:p>
        </p:txBody>
      </p:sp>
    </p:spTree>
    <p:extLst>
      <p:ext uri="{BB962C8B-B14F-4D97-AF65-F5344CB8AC3E}">
        <p14:creationId xmlns:p14="http://schemas.microsoft.com/office/powerpoint/2010/main" val="384104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C731-196C-4037-AF3B-75A3770A645F}"/>
              </a:ext>
            </a:extLst>
          </p:cNvPr>
          <p:cNvSpPr>
            <a:spLocks noGrp="1"/>
          </p:cNvSpPr>
          <p:nvPr>
            <p:ph type="title"/>
          </p:nvPr>
        </p:nvSpPr>
        <p:spPr/>
        <p:txBody>
          <a:bodyPr/>
          <a:lstStyle/>
          <a:p>
            <a:r>
              <a:rPr lang="en-US" b="0" i="0" dirty="0">
                <a:solidFill>
                  <a:srgbClr val="610B38"/>
                </a:solidFill>
                <a:effectLst/>
                <a:latin typeface="erdana"/>
              </a:rPr>
              <a:t>PHP Variable Length Argument Function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A1A15E9-A7F0-4EB6-81EA-50340335E93F}"/>
              </a:ext>
            </a:extLst>
          </p:cNvPr>
          <p:cNvSpPr>
            <a:spLocks noGrp="1"/>
          </p:cNvSpPr>
          <p:nvPr>
            <p:ph idx="1"/>
          </p:nvPr>
        </p:nvSpPr>
        <p:spPr/>
        <p:txBody>
          <a:bodyPr/>
          <a:lstStyle/>
          <a:p>
            <a:pPr algn="just"/>
            <a:r>
              <a:rPr lang="en-US" b="0" i="0" dirty="0">
                <a:solidFill>
                  <a:srgbClr val="333333"/>
                </a:solidFill>
                <a:effectLst/>
                <a:latin typeface="inter-regular"/>
              </a:rPr>
              <a:t>PHP supports variable length argument function. It means you can pass 0, 1 or n number of arguments in function. To do so, you need to use 3 ellipses (dots) before the argument name.</a:t>
            </a:r>
          </a:p>
          <a:p>
            <a:pPr algn="just"/>
            <a:r>
              <a:rPr lang="en-US" b="0" i="0" dirty="0">
                <a:solidFill>
                  <a:srgbClr val="333333"/>
                </a:solidFill>
                <a:effectLst/>
                <a:latin typeface="inter-regular"/>
              </a:rPr>
              <a:t>The 3 dot concept is implemented for variable length argument since PHP 5.6.</a:t>
            </a:r>
          </a:p>
          <a:p>
            <a:pPr algn="just"/>
            <a:r>
              <a:rPr lang="en-US" b="0" i="0" dirty="0">
                <a:solidFill>
                  <a:srgbClr val="333333"/>
                </a:solidFill>
                <a:effectLst/>
                <a:latin typeface="inter-regular"/>
              </a:rPr>
              <a:t>Let's see a simple example of PHP variable length argument function.</a:t>
            </a:r>
          </a:p>
          <a:p>
            <a:endParaRPr lang="en-IN" dirty="0"/>
          </a:p>
        </p:txBody>
      </p:sp>
    </p:spTree>
    <p:extLst>
      <p:ext uri="{BB962C8B-B14F-4D97-AF65-F5344CB8AC3E}">
        <p14:creationId xmlns:p14="http://schemas.microsoft.com/office/powerpoint/2010/main" val="42521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3632" y="225243"/>
            <a:ext cx="12088368" cy="3539430"/>
          </a:xfrm>
          <a:prstGeom prst="rect">
            <a:avLst/>
          </a:prstGeom>
        </p:spPr>
        <p:txBody>
          <a:bodyPr wrap="square">
            <a:spAutoFit/>
          </a:bodyPr>
          <a:lstStyle/>
          <a:p>
            <a:pPr algn="ctr"/>
            <a:r>
              <a:rPr lang="en-US" sz="2800" b="1" i="0" dirty="0">
                <a:solidFill>
                  <a:srgbClr val="000000"/>
                </a:solidFill>
                <a:effectLst/>
                <a:latin typeface="Segoe UI" panose="020B0502040204020203" pitchFamily="34" charset="0"/>
              </a:rPr>
              <a:t>PHP User Defined Functions</a:t>
            </a:r>
          </a:p>
          <a:p>
            <a:pPr algn="ctr"/>
            <a:endParaRPr lang="en-US" sz="2800" b="1" i="0" dirty="0">
              <a:solidFill>
                <a:srgbClr val="000000"/>
              </a:solidFill>
              <a:effectLst/>
              <a:latin typeface="Segoe UI" panose="020B0502040204020203" pitchFamily="34" charset="0"/>
            </a:endParaRPr>
          </a:p>
          <a:p>
            <a:r>
              <a:rPr lang="en-US" sz="2400" b="0" i="0" dirty="0">
                <a:solidFill>
                  <a:srgbClr val="000000"/>
                </a:solidFill>
                <a:effectLst/>
                <a:latin typeface="Verdana" panose="020B0604030504040204" pitchFamily="34" charset="0"/>
              </a:rPr>
              <a:t>Besides the built-in PHP functions, it is possible to create your own functions.</a:t>
            </a:r>
          </a:p>
          <a:p>
            <a:endParaRPr lang="en-US" sz="2400" b="0" i="0" dirty="0">
              <a:solidFill>
                <a:srgbClr val="000000"/>
              </a:solidFill>
              <a:effectLst/>
              <a:latin typeface="Verdana" panose="020B0604030504040204" pitchFamily="34" charset="0"/>
            </a:endParaRPr>
          </a:p>
          <a:p>
            <a:pPr>
              <a:buFont typeface="Arial" panose="020B0604020202020204" pitchFamily="34" charset="0"/>
              <a:buChar char="•"/>
            </a:pPr>
            <a:r>
              <a:rPr lang="en-US" sz="2400" b="0" i="0" dirty="0">
                <a:solidFill>
                  <a:srgbClr val="000000"/>
                </a:solidFill>
                <a:effectLst/>
                <a:latin typeface="Verdana" panose="020B0604030504040204" pitchFamily="34" charset="0"/>
              </a:rPr>
              <a:t>A function is a block of statements that can be used repeatedly in a program.</a:t>
            </a:r>
          </a:p>
          <a:p>
            <a:pPr>
              <a:buFont typeface="Arial" panose="020B0604020202020204" pitchFamily="34" charset="0"/>
              <a:buChar char="•"/>
            </a:pPr>
            <a:r>
              <a:rPr lang="en-US" sz="2400" b="0" i="0" dirty="0">
                <a:solidFill>
                  <a:srgbClr val="000000"/>
                </a:solidFill>
                <a:effectLst/>
                <a:latin typeface="Verdana" panose="020B0604030504040204" pitchFamily="34" charset="0"/>
              </a:rPr>
              <a:t>A function will not execute automatically when a page loads.</a:t>
            </a:r>
          </a:p>
          <a:p>
            <a:pPr>
              <a:buFont typeface="Arial" panose="020B0604020202020204" pitchFamily="34" charset="0"/>
              <a:buChar char="•"/>
            </a:pPr>
            <a:r>
              <a:rPr lang="en-US" sz="2400" b="0" i="0" dirty="0">
                <a:solidFill>
                  <a:srgbClr val="000000"/>
                </a:solidFill>
                <a:effectLst/>
                <a:latin typeface="Verdana" panose="020B0604030504040204" pitchFamily="34" charset="0"/>
              </a:rPr>
              <a:t>A function will be executed by a call to the function.</a:t>
            </a:r>
          </a:p>
        </p:txBody>
      </p:sp>
    </p:spTree>
    <p:extLst>
      <p:ext uri="{BB962C8B-B14F-4D97-AF65-F5344CB8AC3E}">
        <p14:creationId xmlns:p14="http://schemas.microsoft.com/office/powerpoint/2010/main" val="1220032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F3D97-DC30-4B8B-87CD-985D2D3D3DFC}"/>
              </a:ext>
            </a:extLst>
          </p:cNvPr>
          <p:cNvSpPr txBox="1"/>
          <p:nvPr/>
        </p:nvSpPr>
        <p:spPr>
          <a:xfrm>
            <a:off x="931793" y="716340"/>
            <a:ext cx="6097656" cy="3139321"/>
          </a:xfrm>
          <a:prstGeom prst="rect">
            <a:avLst/>
          </a:prstGeom>
          <a:noFill/>
        </p:spPr>
        <p:txBody>
          <a:bodyPr wrap="square">
            <a:spAutoFit/>
          </a:bodyPr>
          <a:lstStyle/>
          <a:p>
            <a:pPr algn="just">
              <a:buFont typeface="+mj-lt"/>
              <a:buAutoNum type="arabicPeriod"/>
            </a:pPr>
            <a:r>
              <a:rPr lang="en-US" b="0" i="0" dirty="0">
                <a:solidFill>
                  <a:srgbClr val="000000"/>
                </a:solidFill>
                <a:effectLst/>
                <a:latin typeface="inter-regular"/>
              </a:rPr>
              <a:t>&lt;?php  </a:t>
            </a:r>
          </a:p>
          <a:p>
            <a:pPr algn="just">
              <a:buFont typeface="+mj-lt"/>
              <a:buAutoNum type="arabicPeriod"/>
            </a:pPr>
            <a:r>
              <a:rPr lang="en-US" b="1" i="0" dirty="0">
                <a:solidFill>
                  <a:srgbClr val="006699"/>
                </a:solidFill>
                <a:effectLst/>
                <a:latin typeface="inter-regular"/>
              </a:rPr>
              <a:t>function</a:t>
            </a:r>
            <a:r>
              <a:rPr lang="en-US" b="0" i="0" dirty="0">
                <a:solidFill>
                  <a:srgbClr val="000000"/>
                </a:solidFill>
                <a:effectLst/>
                <a:latin typeface="inter-regular"/>
              </a:rPr>
              <a:t> add(...$numbers) {  </a:t>
            </a:r>
          </a:p>
          <a:p>
            <a:pPr algn="just">
              <a:buFont typeface="+mj-lt"/>
              <a:buAutoNum type="arabicPeriod"/>
            </a:pPr>
            <a:r>
              <a:rPr lang="en-US" b="0" i="0" dirty="0">
                <a:solidFill>
                  <a:srgbClr val="000000"/>
                </a:solidFill>
                <a:effectLst/>
                <a:latin typeface="inter-regular"/>
              </a:rPr>
              <a:t>    $sum = 0;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foreach</a:t>
            </a:r>
            <a:r>
              <a:rPr lang="en-US" b="0" i="0" dirty="0">
                <a:solidFill>
                  <a:srgbClr val="000000"/>
                </a:solidFill>
                <a:effectLst/>
                <a:latin typeface="inter-regular"/>
              </a:rPr>
              <a:t> ($numbers </a:t>
            </a:r>
            <a:r>
              <a:rPr lang="en-US" b="1" i="0" dirty="0">
                <a:solidFill>
                  <a:srgbClr val="006699"/>
                </a:solidFill>
                <a:effectLst/>
                <a:latin typeface="inter-regular"/>
              </a:rPr>
              <a:t>as</a:t>
            </a:r>
            <a:r>
              <a:rPr lang="en-US" b="0" i="0" dirty="0">
                <a:solidFill>
                  <a:srgbClr val="000000"/>
                </a:solidFill>
                <a:effectLst/>
                <a:latin typeface="inter-regular"/>
              </a:rPr>
              <a:t> $n) {  </a:t>
            </a:r>
          </a:p>
          <a:p>
            <a:pPr algn="just">
              <a:buFont typeface="+mj-lt"/>
              <a:buAutoNum type="arabicPeriod"/>
            </a:pPr>
            <a:r>
              <a:rPr lang="en-US" b="0" i="0" dirty="0">
                <a:solidFill>
                  <a:srgbClr val="000000"/>
                </a:solidFill>
                <a:effectLst/>
                <a:latin typeface="inter-regular"/>
              </a:rPr>
              <a:t>        $sum += $n;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$sum;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echo add(1, 2, 3, 4);  </a:t>
            </a:r>
          </a:p>
          <a:p>
            <a:pPr algn="just">
              <a:buFont typeface="+mj-lt"/>
              <a:buAutoNum type="arabicPeriod"/>
            </a:pPr>
            <a:r>
              <a:rPr lang="en-US" b="0" i="0" dirty="0">
                <a:solidFill>
                  <a:srgbClr val="000000"/>
                </a:solidFill>
                <a:effectLst/>
                <a:latin typeface="inter-regular"/>
              </a:rPr>
              <a:t>?&gt;</a:t>
            </a:r>
          </a:p>
        </p:txBody>
      </p:sp>
    </p:spTree>
    <p:extLst>
      <p:ext uri="{BB962C8B-B14F-4D97-AF65-F5344CB8AC3E}">
        <p14:creationId xmlns:p14="http://schemas.microsoft.com/office/powerpoint/2010/main" val="1816827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5C646-8B5A-4E8E-976B-6E2F56ECEAEA}"/>
              </a:ext>
            </a:extLst>
          </p:cNvPr>
          <p:cNvSpPr>
            <a:spLocks noGrp="1"/>
          </p:cNvSpPr>
          <p:nvPr>
            <p:ph idx="1"/>
          </p:nvPr>
        </p:nvSpPr>
        <p:spPr>
          <a:xfrm>
            <a:off x="838200" y="367748"/>
            <a:ext cx="10515600" cy="5809215"/>
          </a:xfrm>
        </p:spPr>
        <p:txBody>
          <a:bodyPr>
            <a:noAutofit/>
          </a:bodyPr>
          <a:lstStyle/>
          <a:p>
            <a:r>
              <a:rPr lang="en-US" i="0" dirty="0">
                <a:effectLst/>
                <a:latin typeface="Helvetica" panose="020B0604020202020204" pitchFamily="34" charset="0"/>
              </a:rPr>
              <a:t> Write a function to reverse a string.</a:t>
            </a:r>
          </a:p>
          <a:p>
            <a:r>
              <a:rPr lang="en-US" i="0" dirty="0">
                <a:effectLst/>
                <a:latin typeface="Helvetica" panose="020B0604020202020204" pitchFamily="34" charset="0"/>
              </a:rPr>
              <a:t>Write a PHP function that checks whether a string is all lowercase.</a:t>
            </a:r>
            <a:endParaRPr lang="en-US" dirty="0">
              <a:latin typeface="Helvetica" panose="020B0604020202020204" pitchFamily="34" charset="0"/>
            </a:endParaRPr>
          </a:p>
          <a:p>
            <a:r>
              <a:rPr lang="en-US" i="0" dirty="0">
                <a:effectLst/>
                <a:latin typeface="Helvetica" panose="020B0604020202020204" pitchFamily="34" charset="0"/>
              </a:rPr>
              <a:t>Write a PHP function that checks whether a passed string is a palindrome or not?</a:t>
            </a:r>
          </a:p>
          <a:p>
            <a:r>
              <a:rPr lang="en-US" i="0" dirty="0">
                <a:solidFill>
                  <a:srgbClr val="000000"/>
                </a:solidFill>
                <a:effectLst/>
                <a:latin typeface="segoe ui" panose="020B0502040204020203" pitchFamily="34" charset="0"/>
              </a:rPr>
              <a:t>PHP code to get number of days between two dates</a:t>
            </a:r>
          </a:p>
          <a:p>
            <a:r>
              <a:rPr lang="en-US" dirty="0">
                <a:latin typeface="Helvetica" panose="020B0604020202020204" pitchFamily="34" charset="0"/>
              </a:rPr>
              <a:t>Create a function for swapping of two numbers </a:t>
            </a:r>
          </a:p>
          <a:p>
            <a:r>
              <a:rPr lang="en-US" i="0" dirty="0">
                <a:solidFill>
                  <a:srgbClr val="000000"/>
                </a:solidFill>
                <a:effectLst/>
                <a:latin typeface="segoe ui" panose="020B0502040204020203" pitchFamily="34" charset="0"/>
              </a:rPr>
              <a:t>Given an integer number and we have to find, print its reverse number using PHP.</a:t>
            </a:r>
            <a:endParaRPr lang="en-US" i="0" dirty="0">
              <a:solidFill>
                <a:srgbClr val="000000"/>
              </a:solidFill>
              <a:effectLst/>
              <a:latin typeface="Helvetica" panose="020B0604020202020204" pitchFamily="34" charset="0"/>
            </a:endParaRPr>
          </a:p>
          <a:p>
            <a:r>
              <a:rPr lang="en-US" i="0" u="none" strike="noStrike" dirty="0">
                <a:solidFill>
                  <a:srgbClr val="000000"/>
                </a:solidFill>
                <a:effectLst/>
                <a:latin typeface="segoe ui" panose="020B0502040204020203" pitchFamily="34" charset="0"/>
              </a:rPr>
              <a:t>PHP program to generate a random integer between the ranges</a:t>
            </a:r>
          </a:p>
          <a:p>
            <a:r>
              <a:rPr lang="en-US" i="0" u="none" strike="noStrike" dirty="0">
                <a:solidFill>
                  <a:srgbClr val="000000"/>
                </a:solidFill>
                <a:effectLst/>
                <a:latin typeface="segoe ui" panose="020B0502040204020203" pitchFamily="34" charset="0"/>
              </a:rPr>
              <a:t>Write a program to show day of the week using switch</a:t>
            </a:r>
          </a:p>
          <a:p>
            <a:endParaRPr lang="en-US" i="0" u="none" strike="noStrike"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1110869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6FB7-4239-4108-9B12-04877B0AE3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45971C-CFF0-4145-B5F6-717BE7F9DF8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0538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58952" y="365760"/>
            <a:ext cx="10689336" cy="14208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Create a User Defined Function in PHP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rPr>
              <a:t>A user-defined function declaration starts with the word </a:t>
            </a:r>
            <a:r>
              <a:rPr kumimoji="0" lang="en-US" sz="2000" b="0" i="0" u="none" strike="noStrike" cap="none" normalizeH="0" baseline="0" dirty="0">
                <a:ln>
                  <a:noFill/>
                </a:ln>
                <a:solidFill>
                  <a:srgbClr val="DC143C"/>
                </a:solidFill>
                <a:effectLst/>
                <a:latin typeface="Consolas" panose="020B0609020204030204" pitchFamily="49" charset="0"/>
              </a:rPr>
              <a:t>function</a:t>
            </a:r>
            <a:r>
              <a:rPr kumimoji="0" lang="en-US" sz="2000" b="0" i="0" u="none" strike="noStrike" cap="none" normalizeH="0" baseline="0" dirty="0">
                <a:ln>
                  <a:noFill/>
                </a:ln>
                <a:solidFill>
                  <a:srgbClr val="000000"/>
                </a:solidFill>
                <a:effectLst/>
                <a:latin typeface="Verdana" panose="020B0604030504040204" pitchFamily="34" charset="0"/>
              </a:rPr>
              <a:t>:</a:t>
            </a:r>
            <a:endParaRPr kumimoji="0" lang="en-US" sz="36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3056263" y="2783318"/>
            <a:ext cx="5964254" cy="3077986"/>
          </a:xfrm>
          <a:prstGeom prst="rect">
            <a:avLst/>
          </a:prstGeom>
        </p:spPr>
      </p:pic>
    </p:spTree>
    <p:extLst>
      <p:ext uri="{BB962C8B-B14F-4D97-AF65-F5344CB8AC3E}">
        <p14:creationId xmlns:p14="http://schemas.microsoft.com/office/powerpoint/2010/main" val="204600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544" y="298834"/>
            <a:ext cx="11024616" cy="3908762"/>
          </a:xfrm>
          <a:prstGeom prst="rect">
            <a:avLst/>
          </a:prstGeom>
        </p:spPr>
        <p:txBody>
          <a:bodyPr wrap="square">
            <a:spAutoFit/>
          </a:bodyPr>
          <a:lstStyle/>
          <a:p>
            <a:pPr algn="ctr"/>
            <a:r>
              <a:rPr lang="en-US" sz="2800" b="1" dirty="0">
                <a:solidFill>
                  <a:srgbClr val="222222"/>
                </a:solidFill>
                <a:latin typeface="Source Sans Pro"/>
              </a:rPr>
              <a:t>Why use Functions?</a:t>
            </a:r>
          </a:p>
          <a:p>
            <a:pPr algn="ctr"/>
            <a:endParaRPr lang="en-US" sz="2800" b="1" dirty="0">
              <a:solidFill>
                <a:srgbClr val="222222"/>
              </a:solidFill>
              <a:latin typeface="Source Sans Pro"/>
            </a:endParaRPr>
          </a:p>
          <a:p>
            <a:pPr>
              <a:buFont typeface="Arial" panose="020B0604020202020204" pitchFamily="34" charset="0"/>
              <a:buChar char="•"/>
            </a:pPr>
            <a:r>
              <a:rPr lang="en-US" sz="2400" b="1" dirty="0">
                <a:solidFill>
                  <a:srgbClr val="222222"/>
                </a:solidFill>
                <a:latin typeface="Source Sans Pro"/>
              </a:rPr>
              <a:t>Better code organization </a:t>
            </a:r>
            <a:r>
              <a:rPr lang="en-US" sz="2400" dirty="0">
                <a:solidFill>
                  <a:srgbClr val="222222"/>
                </a:solidFill>
                <a:latin typeface="Source Sans Pro"/>
              </a:rPr>
              <a:t>– PHP functions allow us to group blocks of related code that perform a specific task together.</a:t>
            </a:r>
          </a:p>
          <a:p>
            <a:pPr>
              <a:buFont typeface="Arial" panose="020B0604020202020204" pitchFamily="34" charset="0"/>
              <a:buChar char="•"/>
            </a:pPr>
            <a:endParaRPr lang="en-US" sz="2400" dirty="0">
              <a:solidFill>
                <a:srgbClr val="222222"/>
              </a:solidFill>
              <a:latin typeface="Source Sans Pro"/>
            </a:endParaRPr>
          </a:p>
          <a:p>
            <a:pPr>
              <a:buFont typeface="Arial" panose="020B0604020202020204" pitchFamily="34" charset="0"/>
              <a:buChar char="•"/>
            </a:pPr>
            <a:r>
              <a:rPr lang="en-US" sz="2400" b="1" dirty="0">
                <a:solidFill>
                  <a:srgbClr val="222222"/>
                </a:solidFill>
                <a:latin typeface="Source Sans Pro"/>
              </a:rPr>
              <a:t>Reusability</a:t>
            </a:r>
            <a:r>
              <a:rPr lang="en-US" sz="2400" dirty="0">
                <a:solidFill>
                  <a:srgbClr val="222222"/>
                </a:solidFill>
                <a:latin typeface="Source Sans Pro"/>
              </a:rPr>
              <a:t> – once defined, a function can be called by a number of scripts in our PHP files. This saves us time of reinventing the wheel when we want to perform some routine tasks such as connecting to the database</a:t>
            </a:r>
          </a:p>
          <a:p>
            <a:pPr>
              <a:buFont typeface="Arial" panose="020B0604020202020204" pitchFamily="34" charset="0"/>
              <a:buChar char="•"/>
            </a:pPr>
            <a:endParaRPr lang="en-US" sz="2400" dirty="0">
              <a:solidFill>
                <a:srgbClr val="222222"/>
              </a:solidFill>
              <a:latin typeface="Source Sans Pro"/>
            </a:endParaRPr>
          </a:p>
          <a:p>
            <a:pPr>
              <a:buFont typeface="Arial" panose="020B0604020202020204" pitchFamily="34" charset="0"/>
              <a:buChar char="•"/>
            </a:pPr>
            <a:r>
              <a:rPr lang="en-US" sz="2400" b="1" dirty="0">
                <a:solidFill>
                  <a:srgbClr val="222222"/>
                </a:solidFill>
                <a:latin typeface="Source Sans Pro"/>
              </a:rPr>
              <a:t>Easy maintenance- </a:t>
            </a:r>
            <a:r>
              <a:rPr lang="en-US" sz="2400" dirty="0">
                <a:solidFill>
                  <a:srgbClr val="222222"/>
                </a:solidFill>
                <a:latin typeface="Source Sans Pro"/>
              </a:rPr>
              <a:t>updates to the system only need to be made in one place.</a:t>
            </a:r>
          </a:p>
        </p:txBody>
      </p:sp>
    </p:spTree>
    <p:extLst>
      <p:ext uri="{BB962C8B-B14F-4D97-AF65-F5344CB8AC3E}">
        <p14:creationId xmlns:p14="http://schemas.microsoft.com/office/powerpoint/2010/main" val="323009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35359" y="405940"/>
            <a:ext cx="9651057" cy="6079482"/>
          </a:xfrm>
          <a:prstGeom prst="rect">
            <a:avLst/>
          </a:prstGeom>
        </p:spPr>
      </p:pic>
    </p:spTree>
    <p:extLst>
      <p:ext uri="{BB962C8B-B14F-4D97-AF65-F5344CB8AC3E}">
        <p14:creationId xmlns:p14="http://schemas.microsoft.com/office/powerpoint/2010/main" val="253703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8175" y="0"/>
            <a:ext cx="9404193" cy="6300216"/>
          </a:xfrm>
          <a:prstGeom prst="rect">
            <a:avLst/>
          </a:prstGeom>
        </p:spPr>
      </p:pic>
    </p:spTree>
    <p:extLst>
      <p:ext uri="{BB962C8B-B14F-4D97-AF65-F5344CB8AC3E}">
        <p14:creationId xmlns:p14="http://schemas.microsoft.com/office/powerpoint/2010/main" val="246584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136" y="415927"/>
            <a:ext cx="6708648" cy="6247864"/>
          </a:xfrm>
          <a:prstGeom prst="rect">
            <a:avLst/>
          </a:prstGeom>
        </p:spPr>
        <p:txBody>
          <a:bodyPr wrap="square">
            <a:spAutoFit/>
          </a:bodyPr>
          <a:lstStyle/>
          <a:p>
            <a:r>
              <a:rPr lang="en-US" sz="4000" dirty="0"/>
              <a:t>&lt;?</a:t>
            </a:r>
            <a:r>
              <a:rPr lang="en-US" sz="4000" dirty="0" err="1"/>
              <a:t>php</a:t>
            </a:r>
            <a:r>
              <a:rPr lang="en-US" sz="4000" dirty="0"/>
              <a:t>&gt;</a:t>
            </a:r>
          </a:p>
          <a:p>
            <a:r>
              <a:rPr lang="en-US" sz="4000" dirty="0"/>
              <a:t>function hello()</a:t>
            </a:r>
          </a:p>
          <a:p>
            <a:r>
              <a:rPr lang="en-US" sz="4000" dirty="0"/>
              <a:t>{</a:t>
            </a:r>
          </a:p>
          <a:p>
            <a:r>
              <a:rPr lang="en-US" sz="4000" dirty="0"/>
              <a:t>echo" hello everybody";</a:t>
            </a:r>
          </a:p>
          <a:p>
            <a:r>
              <a:rPr lang="en-US" sz="4000" dirty="0"/>
              <a:t>}</a:t>
            </a:r>
          </a:p>
          <a:p>
            <a:r>
              <a:rPr lang="en-US" sz="4000" dirty="0"/>
              <a:t>hello();</a:t>
            </a:r>
          </a:p>
          <a:p>
            <a:r>
              <a:rPr lang="en-US" sz="4000" dirty="0"/>
              <a:t>hello();</a:t>
            </a:r>
          </a:p>
          <a:p>
            <a:r>
              <a:rPr lang="en-US" sz="4000" dirty="0"/>
              <a:t>echo" hi </a:t>
            </a:r>
            <a:r>
              <a:rPr lang="en-US" sz="4000" dirty="0" err="1"/>
              <a:t>hw</a:t>
            </a:r>
            <a:r>
              <a:rPr lang="en-US" sz="4000" dirty="0"/>
              <a:t> r u";</a:t>
            </a:r>
          </a:p>
          <a:p>
            <a:r>
              <a:rPr lang="en-US" sz="4000" dirty="0"/>
              <a:t>hello();</a:t>
            </a:r>
          </a:p>
          <a:p>
            <a:r>
              <a:rPr lang="en-US" sz="4000" dirty="0"/>
              <a:t>?&gt;</a:t>
            </a:r>
          </a:p>
        </p:txBody>
      </p:sp>
    </p:spTree>
    <p:extLst>
      <p:ext uri="{BB962C8B-B14F-4D97-AF65-F5344CB8AC3E}">
        <p14:creationId xmlns:p14="http://schemas.microsoft.com/office/powerpoint/2010/main" val="118646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6552" y="613077"/>
            <a:ext cx="10933176" cy="5509200"/>
          </a:xfrm>
          <a:prstGeom prst="rect">
            <a:avLst/>
          </a:prstGeom>
        </p:spPr>
        <p:txBody>
          <a:bodyPr wrap="square">
            <a:spAutoFit/>
          </a:bodyPr>
          <a:lstStyle/>
          <a:p>
            <a:pPr algn="ctr"/>
            <a:r>
              <a:rPr lang="en-US" sz="2800" dirty="0">
                <a:solidFill>
                  <a:srgbClr val="610B38"/>
                </a:solidFill>
                <a:latin typeface="erdana"/>
              </a:rPr>
              <a:t>Advantage of PHP Functions</a:t>
            </a:r>
          </a:p>
          <a:p>
            <a:pPr algn="just"/>
            <a:endParaRPr lang="en-US" dirty="0">
              <a:solidFill>
                <a:srgbClr val="610B38"/>
              </a:solidFill>
              <a:latin typeface="erdana"/>
            </a:endParaRPr>
          </a:p>
          <a:p>
            <a:pPr algn="just"/>
            <a:endParaRPr lang="en-US" dirty="0">
              <a:solidFill>
                <a:srgbClr val="610B38"/>
              </a:solidFill>
              <a:latin typeface="erdana"/>
            </a:endParaRPr>
          </a:p>
          <a:p>
            <a:pPr algn="just"/>
            <a:r>
              <a:rPr lang="en-US" sz="2400" b="1" dirty="0">
                <a:solidFill>
                  <a:srgbClr val="333333"/>
                </a:solidFill>
                <a:latin typeface="inter-bold"/>
              </a:rPr>
              <a:t>Code Reusability</a:t>
            </a:r>
            <a:r>
              <a:rPr lang="en-US" sz="2400" dirty="0">
                <a:solidFill>
                  <a:srgbClr val="333333"/>
                </a:solidFill>
                <a:latin typeface="inter-regular"/>
              </a:rPr>
              <a:t>: PHP functions are defined only once and can be invoked many times, like in other programming languages.</a:t>
            </a:r>
          </a:p>
          <a:p>
            <a:pPr algn="just"/>
            <a:endParaRPr lang="en-US" sz="2400" dirty="0">
              <a:solidFill>
                <a:srgbClr val="333333"/>
              </a:solidFill>
              <a:latin typeface="inter-regular"/>
            </a:endParaRPr>
          </a:p>
          <a:p>
            <a:pPr algn="just"/>
            <a:r>
              <a:rPr lang="en-US" sz="2400" b="1" dirty="0">
                <a:solidFill>
                  <a:srgbClr val="333333"/>
                </a:solidFill>
                <a:latin typeface="inter-bold"/>
              </a:rPr>
              <a:t>Less Code</a:t>
            </a:r>
            <a:r>
              <a:rPr lang="en-US" sz="2400" dirty="0">
                <a:solidFill>
                  <a:srgbClr val="333333"/>
                </a:solidFill>
                <a:latin typeface="inter-regular"/>
              </a:rPr>
              <a:t>: It saves a lot of code because you don't need to write the logic many times. By the use of function, you can write the logic only once and reuse it.</a:t>
            </a:r>
          </a:p>
          <a:p>
            <a:pPr algn="just"/>
            <a:endParaRPr lang="en-US" sz="2400" dirty="0">
              <a:solidFill>
                <a:srgbClr val="333333"/>
              </a:solidFill>
              <a:latin typeface="inter-regular"/>
            </a:endParaRPr>
          </a:p>
          <a:p>
            <a:pPr algn="just"/>
            <a:r>
              <a:rPr lang="en-US" sz="2400" b="1" dirty="0">
                <a:solidFill>
                  <a:srgbClr val="333333"/>
                </a:solidFill>
                <a:latin typeface="inter-bold"/>
              </a:rPr>
              <a:t>Easy to understand</a:t>
            </a:r>
            <a:r>
              <a:rPr lang="en-US" sz="2400" dirty="0">
                <a:solidFill>
                  <a:srgbClr val="333333"/>
                </a:solidFill>
                <a:latin typeface="inter-regular"/>
              </a:rPr>
              <a:t>: PHP functions separate the programming logic. So it is easier to understand the flow of the application because every logic is divided in the form of functions.</a:t>
            </a:r>
          </a:p>
          <a:p>
            <a:br>
              <a:rPr lang="en-US" sz="2400" dirty="0"/>
            </a:br>
            <a:endParaRPr lang="en-US" sz="2400" dirty="0"/>
          </a:p>
        </p:txBody>
      </p:sp>
    </p:spTree>
    <p:extLst>
      <p:ext uri="{BB962C8B-B14F-4D97-AF65-F5344CB8AC3E}">
        <p14:creationId xmlns:p14="http://schemas.microsoft.com/office/powerpoint/2010/main" val="2711896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1443</Words>
  <Application>Microsoft Office PowerPoint</Application>
  <PresentationFormat>Widescreen</PresentationFormat>
  <Paragraphs>214</Paragraphs>
  <Slides>32</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32</vt:i4>
      </vt:variant>
    </vt:vector>
  </HeadingPairs>
  <TitlesOfParts>
    <vt:vector size="50" baseType="lpstr">
      <vt:lpstr>Arial</vt:lpstr>
      <vt:lpstr>Calibri</vt:lpstr>
      <vt:lpstr>Calibri Light</vt:lpstr>
      <vt:lpstr>Consolas</vt:lpstr>
      <vt:lpstr>Courier New</vt:lpstr>
      <vt:lpstr>erdana</vt:lpstr>
      <vt:lpstr>Fira Mono</vt:lpstr>
      <vt:lpstr>Fira Sans</vt:lpstr>
      <vt:lpstr>Heebo</vt:lpstr>
      <vt:lpstr>Helvetica</vt:lpstr>
      <vt:lpstr>inter-bold</vt:lpstr>
      <vt:lpstr>inter-regular</vt:lpstr>
      <vt:lpstr>Nunito</vt:lpstr>
      <vt:lpstr>Segoe UI</vt:lpstr>
      <vt:lpstr>Segoe UI</vt:lpstr>
      <vt:lpstr>Source Sans Pro</vt:lpstr>
      <vt:lpstr>Verdana</vt:lpstr>
      <vt:lpstr>Office Theme</vt:lpstr>
      <vt:lpstr>UNIT-2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 value</vt:lpstr>
      <vt:lpstr>PowerPoint Presentation</vt:lpstr>
      <vt:lpstr>Dynamic Function Calls </vt:lpstr>
      <vt:lpstr>PHP Variable Length Argument Function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Asus</dc:creator>
  <cp:lastModifiedBy>boopathi2k3@gmail.com</cp:lastModifiedBy>
  <cp:revision>56</cp:revision>
  <dcterms:created xsi:type="dcterms:W3CDTF">2023-07-27T10:06:51Z</dcterms:created>
  <dcterms:modified xsi:type="dcterms:W3CDTF">2023-08-22T08:50:16Z</dcterms:modified>
</cp:coreProperties>
</file>