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57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60AF8-22C0-4093-A689-A4D7BE7C8A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2756FC-5C01-413A-87F5-E45CD5BE895A}">
      <dgm:prSet/>
      <dgm:spPr/>
      <dgm:t>
        <a:bodyPr/>
        <a:lstStyle/>
        <a:p>
          <a:r>
            <a:rPr lang="en-IN"/>
            <a:t>The concept of diversity is based on individual acceptance and respect.</a:t>
          </a:r>
          <a:endParaRPr lang="en-US"/>
        </a:p>
      </dgm:t>
    </dgm:pt>
    <dgm:pt modelId="{0BECF1CA-C161-4E14-9D28-8D7CB44D404A}" type="parTrans" cxnId="{6B4475DE-F864-4796-B42F-2E479D9FFA6A}">
      <dgm:prSet/>
      <dgm:spPr/>
      <dgm:t>
        <a:bodyPr/>
        <a:lstStyle/>
        <a:p>
          <a:endParaRPr lang="en-US"/>
        </a:p>
      </dgm:t>
    </dgm:pt>
    <dgm:pt modelId="{3620F8D8-629E-4887-A62B-E3865F568A1A}" type="sibTrans" cxnId="{6B4475DE-F864-4796-B42F-2E479D9FFA6A}">
      <dgm:prSet/>
      <dgm:spPr/>
      <dgm:t>
        <a:bodyPr/>
        <a:lstStyle/>
        <a:p>
          <a:endParaRPr lang="en-US"/>
        </a:p>
      </dgm:t>
    </dgm:pt>
    <dgm:pt modelId="{10B675D2-2ABA-4C47-B21F-F681097AE2BA}">
      <dgm:prSet/>
      <dgm:spPr/>
      <dgm:t>
        <a:bodyPr/>
        <a:lstStyle/>
        <a:p>
          <a:r>
            <a:rPr lang="en-IN"/>
            <a:t>It is understanding that individuals are unique and different.</a:t>
          </a:r>
          <a:endParaRPr lang="en-US"/>
        </a:p>
      </dgm:t>
    </dgm:pt>
    <dgm:pt modelId="{55E0D153-11DC-4953-9ED5-A945E3FDC793}" type="parTrans" cxnId="{EF89430D-D976-4B28-B707-3A98C4293012}">
      <dgm:prSet/>
      <dgm:spPr/>
      <dgm:t>
        <a:bodyPr/>
        <a:lstStyle/>
        <a:p>
          <a:endParaRPr lang="en-US"/>
        </a:p>
      </dgm:t>
    </dgm:pt>
    <dgm:pt modelId="{DCB692DF-A462-41DC-82C1-9C254BBC7F1C}" type="sibTrans" cxnId="{EF89430D-D976-4B28-B707-3A98C4293012}">
      <dgm:prSet/>
      <dgm:spPr/>
      <dgm:t>
        <a:bodyPr/>
        <a:lstStyle/>
        <a:p>
          <a:endParaRPr lang="en-US"/>
        </a:p>
      </dgm:t>
    </dgm:pt>
    <dgm:pt modelId="{85F475C5-2926-41D0-8609-67F7E56B622F}" type="pres">
      <dgm:prSet presAssocID="{CCC60AF8-22C0-4093-A689-A4D7BE7C8A3E}" presName="linear" presStyleCnt="0">
        <dgm:presLayoutVars>
          <dgm:animLvl val="lvl"/>
          <dgm:resizeHandles val="exact"/>
        </dgm:presLayoutVars>
      </dgm:prSet>
      <dgm:spPr/>
    </dgm:pt>
    <dgm:pt modelId="{CF3FFD1B-1271-4FFA-B4EF-EB54D8ED9B52}" type="pres">
      <dgm:prSet presAssocID="{772756FC-5C01-413A-87F5-E45CD5BE89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77E494-C27A-44F8-AF2B-024E549D7CDE}" type="pres">
      <dgm:prSet presAssocID="{3620F8D8-629E-4887-A62B-E3865F568A1A}" presName="spacer" presStyleCnt="0"/>
      <dgm:spPr/>
    </dgm:pt>
    <dgm:pt modelId="{D85D19ED-A975-4D16-8862-F6AC22ADAC8F}" type="pres">
      <dgm:prSet presAssocID="{10B675D2-2ABA-4C47-B21F-F681097AE2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F89430D-D976-4B28-B707-3A98C4293012}" srcId="{CCC60AF8-22C0-4093-A689-A4D7BE7C8A3E}" destId="{10B675D2-2ABA-4C47-B21F-F681097AE2BA}" srcOrd="1" destOrd="0" parTransId="{55E0D153-11DC-4953-9ED5-A945E3FDC793}" sibTransId="{DCB692DF-A462-41DC-82C1-9C254BBC7F1C}"/>
    <dgm:cxn modelId="{6A43B825-45D9-407A-A5B9-6F94293E6743}" type="presOf" srcId="{10B675D2-2ABA-4C47-B21F-F681097AE2BA}" destId="{D85D19ED-A975-4D16-8862-F6AC22ADAC8F}" srcOrd="0" destOrd="0" presId="urn:microsoft.com/office/officeart/2005/8/layout/vList2"/>
    <dgm:cxn modelId="{27B7358E-628F-4F49-AABC-D235EA0C573B}" type="presOf" srcId="{772756FC-5C01-413A-87F5-E45CD5BE895A}" destId="{CF3FFD1B-1271-4FFA-B4EF-EB54D8ED9B52}" srcOrd="0" destOrd="0" presId="urn:microsoft.com/office/officeart/2005/8/layout/vList2"/>
    <dgm:cxn modelId="{61A6D4B8-0624-4A4C-95B2-20D36D680472}" type="presOf" srcId="{CCC60AF8-22C0-4093-A689-A4D7BE7C8A3E}" destId="{85F475C5-2926-41D0-8609-67F7E56B622F}" srcOrd="0" destOrd="0" presId="urn:microsoft.com/office/officeart/2005/8/layout/vList2"/>
    <dgm:cxn modelId="{6B4475DE-F864-4796-B42F-2E479D9FFA6A}" srcId="{CCC60AF8-22C0-4093-A689-A4D7BE7C8A3E}" destId="{772756FC-5C01-413A-87F5-E45CD5BE895A}" srcOrd="0" destOrd="0" parTransId="{0BECF1CA-C161-4E14-9D28-8D7CB44D404A}" sibTransId="{3620F8D8-629E-4887-A62B-E3865F568A1A}"/>
    <dgm:cxn modelId="{FDB0D6AF-CFA6-41DF-95E2-AAB1E3B65788}" type="presParOf" srcId="{85F475C5-2926-41D0-8609-67F7E56B622F}" destId="{CF3FFD1B-1271-4FFA-B4EF-EB54D8ED9B52}" srcOrd="0" destOrd="0" presId="urn:microsoft.com/office/officeart/2005/8/layout/vList2"/>
    <dgm:cxn modelId="{4CF80589-EE53-49F4-8B6A-4184902EE05F}" type="presParOf" srcId="{85F475C5-2926-41D0-8609-67F7E56B622F}" destId="{4177E494-C27A-44F8-AF2B-024E549D7CDE}" srcOrd="1" destOrd="0" presId="urn:microsoft.com/office/officeart/2005/8/layout/vList2"/>
    <dgm:cxn modelId="{2DB90455-732A-4669-BBDF-6644D0E745C1}" type="presParOf" srcId="{85F475C5-2926-41D0-8609-67F7E56B622F}" destId="{D85D19ED-A975-4D16-8862-F6AC22ADAC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355A5-058A-42F9-8789-87EA8426F8E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CF4BC9-B6E2-45BF-AC16-63D63542A7EA}">
      <dgm:prSet/>
      <dgm:spPr/>
      <dgm:t>
        <a:bodyPr/>
        <a:lstStyle/>
        <a:p>
          <a:r>
            <a:rPr lang="en-IN"/>
            <a:t>Age</a:t>
          </a:r>
          <a:endParaRPr lang="en-US"/>
        </a:p>
      </dgm:t>
    </dgm:pt>
    <dgm:pt modelId="{6074594A-1E1D-447D-8550-0038A37A112E}" type="parTrans" cxnId="{F74D9667-9E39-4FA2-B808-9F21DBB8AC43}">
      <dgm:prSet/>
      <dgm:spPr/>
      <dgm:t>
        <a:bodyPr/>
        <a:lstStyle/>
        <a:p>
          <a:endParaRPr lang="en-US"/>
        </a:p>
      </dgm:t>
    </dgm:pt>
    <dgm:pt modelId="{31FEDD12-8BE8-46C7-8555-84F2F147D955}" type="sibTrans" cxnId="{F74D9667-9E39-4FA2-B808-9F21DBB8AC43}">
      <dgm:prSet/>
      <dgm:spPr/>
      <dgm:t>
        <a:bodyPr/>
        <a:lstStyle/>
        <a:p>
          <a:endParaRPr lang="en-US"/>
        </a:p>
      </dgm:t>
    </dgm:pt>
    <dgm:pt modelId="{CF7AAEC1-0F83-4018-9629-1ED54BDFF17B}">
      <dgm:prSet/>
      <dgm:spPr/>
      <dgm:t>
        <a:bodyPr/>
        <a:lstStyle/>
        <a:p>
          <a:r>
            <a:rPr lang="en-IN"/>
            <a:t>Gender</a:t>
          </a:r>
          <a:endParaRPr lang="en-US"/>
        </a:p>
      </dgm:t>
    </dgm:pt>
    <dgm:pt modelId="{C1EA60C6-0E31-4734-B039-3DAE858059D3}" type="parTrans" cxnId="{A334E0AE-ACF6-4018-9D4E-CD1B811BDCFA}">
      <dgm:prSet/>
      <dgm:spPr/>
      <dgm:t>
        <a:bodyPr/>
        <a:lstStyle/>
        <a:p>
          <a:endParaRPr lang="en-US"/>
        </a:p>
      </dgm:t>
    </dgm:pt>
    <dgm:pt modelId="{61E6BFDE-3D38-4F99-9FCC-59D06FAA0484}" type="sibTrans" cxnId="{A334E0AE-ACF6-4018-9D4E-CD1B811BDCFA}">
      <dgm:prSet/>
      <dgm:spPr/>
      <dgm:t>
        <a:bodyPr/>
        <a:lstStyle/>
        <a:p>
          <a:endParaRPr lang="en-US"/>
        </a:p>
      </dgm:t>
    </dgm:pt>
    <dgm:pt modelId="{B3BDD896-A2B7-47D5-AA96-0FD6C1C51A9C}">
      <dgm:prSet/>
      <dgm:spPr/>
      <dgm:t>
        <a:bodyPr/>
        <a:lstStyle/>
        <a:p>
          <a:r>
            <a:rPr lang="en-IN" dirty="0"/>
            <a:t>Religious Beliefs</a:t>
          </a:r>
          <a:endParaRPr lang="en-US" dirty="0"/>
        </a:p>
      </dgm:t>
    </dgm:pt>
    <dgm:pt modelId="{C76BE441-17B8-449B-928D-6E339D6FAEBD}" type="parTrans" cxnId="{90AB0506-C755-4DC5-8AB5-13059C8394D8}">
      <dgm:prSet/>
      <dgm:spPr/>
      <dgm:t>
        <a:bodyPr/>
        <a:lstStyle/>
        <a:p>
          <a:endParaRPr lang="en-US"/>
        </a:p>
      </dgm:t>
    </dgm:pt>
    <dgm:pt modelId="{5E675016-DEA6-4BC9-96E7-94FF69747514}" type="sibTrans" cxnId="{90AB0506-C755-4DC5-8AB5-13059C8394D8}">
      <dgm:prSet/>
      <dgm:spPr/>
      <dgm:t>
        <a:bodyPr/>
        <a:lstStyle/>
        <a:p>
          <a:endParaRPr lang="en-US"/>
        </a:p>
      </dgm:t>
    </dgm:pt>
    <dgm:pt modelId="{71868A56-E8E4-4CA5-B943-674CBFC04C86}">
      <dgm:prSet/>
      <dgm:spPr/>
      <dgm:t>
        <a:bodyPr/>
        <a:lstStyle/>
        <a:p>
          <a:r>
            <a:rPr lang="en-IN" dirty="0"/>
            <a:t>Personality Type</a:t>
          </a:r>
          <a:endParaRPr lang="en-US" dirty="0"/>
        </a:p>
      </dgm:t>
    </dgm:pt>
    <dgm:pt modelId="{1FA8781E-0EB7-4870-91C3-481DF67C2C5F}" type="parTrans" cxnId="{844CC718-CC5A-4F3B-997B-4E9E7F503071}">
      <dgm:prSet/>
      <dgm:spPr/>
      <dgm:t>
        <a:bodyPr/>
        <a:lstStyle/>
        <a:p>
          <a:endParaRPr lang="en-US"/>
        </a:p>
      </dgm:t>
    </dgm:pt>
    <dgm:pt modelId="{67531E1D-5B6D-417F-AEE7-929F73470014}" type="sibTrans" cxnId="{844CC718-CC5A-4F3B-997B-4E9E7F503071}">
      <dgm:prSet/>
      <dgm:spPr/>
      <dgm:t>
        <a:bodyPr/>
        <a:lstStyle/>
        <a:p>
          <a:endParaRPr lang="en-US"/>
        </a:p>
      </dgm:t>
    </dgm:pt>
    <dgm:pt modelId="{01855176-D984-4641-9417-D11AD3BCACCE}">
      <dgm:prSet/>
      <dgm:spPr/>
      <dgm:t>
        <a:bodyPr/>
        <a:lstStyle/>
        <a:p>
          <a:r>
            <a:rPr lang="en-IN"/>
            <a:t>Parental Status</a:t>
          </a:r>
          <a:endParaRPr lang="en-US"/>
        </a:p>
      </dgm:t>
    </dgm:pt>
    <dgm:pt modelId="{072B6168-0927-4110-8D8E-3E9E7CF46971}" type="parTrans" cxnId="{AB21E682-A8B0-4604-8053-427FB5951472}">
      <dgm:prSet/>
      <dgm:spPr/>
      <dgm:t>
        <a:bodyPr/>
        <a:lstStyle/>
        <a:p>
          <a:endParaRPr lang="en-US"/>
        </a:p>
      </dgm:t>
    </dgm:pt>
    <dgm:pt modelId="{E10E3644-CD18-414B-B9B1-DCFD31F51CFF}" type="sibTrans" cxnId="{AB21E682-A8B0-4604-8053-427FB5951472}">
      <dgm:prSet/>
      <dgm:spPr/>
      <dgm:t>
        <a:bodyPr/>
        <a:lstStyle/>
        <a:p>
          <a:endParaRPr lang="en-US"/>
        </a:p>
      </dgm:t>
    </dgm:pt>
    <dgm:pt modelId="{DF3D1BF4-07FB-40B5-99DF-9ED4C7313226}" type="pres">
      <dgm:prSet presAssocID="{55D355A5-058A-42F9-8789-87EA8426F8EA}" presName="vert0" presStyleCnt="0">
        <dgm:presLayoutVars>
          <dgm:dir/>
          <dgm:animOne val="branch"/>
          <dgm:animLvl val="lvl"/>
        </dgm:presLayoutVars>
      </dgm:prSet>
      <dgm:spPr/>
    </dgm:pt>
    <dgm:pt modelId="{0F444CC3-56ED-4682-B9EF-856E2A567B31}" type="pres">
      <dgm:prSet presAssocID="{1DCF4BC9-B6E2-45BF-AC16-63D63542A7EA}" presName="thickLine" presStyleLbl="alignNode1" presStyleIdx="0" presStyleCnt="5"/>
      <dgm:spPr/>
    </dgm:pt>
    <dgm:pt modelId="{DDD77849-0FCE-48AA-8DF3-71BD2BF26DF3}" type="pres">
      <dgm:prSet presAssocID="{1DCF4BC9-B6E2-45BF-AC16-63D63542A7EA}" presName="horz1" presStyleCnt="0"/>
      <dgm:spPr/>
    </dgm:pt>
    <dgm:pt modelId="{1633CEBD-EDC1-4200-A420-97E0BC69E0AC}" type="pres">
      <dgm:prSet presAssocID="{1DCF4BC9-B6E2-45BF-AC16-63D63542A7EA}" presName="tx1" presStyleLbl="revTx" presStyleIdx="0" presStyleCnt="5"/>
      <dgm:spPr/>
    </dgm:pt>
    <dgm:pt modelId="{1644BEBA-02DF-410E-9C4F-0B505A09DF9D}" type="pres">
      <dgm:prSet presAssocID="{1DCF4BC9-B6E2-45BF-AC16-63D63542A7EA}" presName="vert1" presStyleCnt="0"/>
      <dgm:spPr/>
    </dgm:pt>
    <dgm:pt modelId="{BC8736DC-C1C2-4B0C-9794-8B68F53C7D40}" type="pres">
      <dgm:prSet presAssocID="{CF7AAEC1-0F83-4018-9629-1ED54BDFF17B}" presName="thickLine" presStyleLbl="alignNode1" presStyleIdx="1" presStyleCnt="5"/>
      <dgm:spPr/>
    </dgm:pt>
    <dgm:pt modelId="{76414690-CE26-4A0D-9ACF-AC58053BF538}" type="pres">
      <dgm:prSet presAssocID="{CF7AAEC1-0F83-4018-9629-1ED54BDFF17B}" presName="horz1" presStyleCnt="0"/>
      <dgm:spPr/>
    </dgm:pt>
    <dgm:pt modelId="{8EFC8A16-8D5A-4FAD-A80D-3E981949B3D2}" type="pres">
      <dgm:prSet presAssocID="{CF7AAEC1-0F83-4018-9629-1ED54BDFF17B}" presName="tx1" presStyleLbl="revTx" presStyleIdx="1" presStyleCnt="5"/>
      <dgm:spPr/>
    </dgm:pt>
    <dgm:pt modelId="{E2878657-7D86-444B-BEAB-ED939B2E2B7F}" type="pres">
      <dgm:prSet presAssocID="{CF7AAEC1-0F83-4018-9629-1ED54BDFF17B}" presName="vert1" presStyleCnt="0"/>
      <dgm:spPr/>
    </dgm:pt>
    <dgm:pt modelId="{00E8FCD1-B294-4864-A25D-3F2C886D58D7}" type="pres">
      <dgm:prSet presAssocID="{B3BDD896-A2B7-47D5-AA96-0FD6C1C51A9C}" presName="thickLine" presStyleLbl="alignNode1" presStyleIdx="2" presStyleCnt="5"/>
      <dgm:spPr/>
    </dgm:pt>
    <dgm:pt modelId="{7BC3000B-B1F1-4F38-A4D2-EAEB2BD22D3B}" type="pres">
      <dgm:prSet presAssocID="{B3BDD896-A2B7-47D5-AA96-0FD6C1C51A9C}" presName="horz1" presStyleCnt="0"/>
      <dgm:spPr/>
    </dgm:pt>
    <dgm:pt modelId="{FB02D3A9-6A47-4673-999E-A1684E8CF0BF}" type="pres">
      <dgm:prSet presAssocID="{B3BDD896-A2B7-47D5-AA96-0FD6C1C51A9C}" presName="tx1" presStyleLbl="revTx" presStyleIdx="2" presStyleCnt="5"/>
      <dgm:spPr/>
    </dgm:pt>
    <dgm:pt modelId="{E3DAFFDD-7F3D-44FC-8A80-ECCB5027B614}" type="pres">
      <dgm:prSet presAssocID="{B3BDD896-A2B7-47D5-AA96-0FD6C1C51A9C}" presName="vert1" presStyleCnt="0"/>
      <dgm:spPr/>
    </dgm:pt>
    <dgm:pt modelId="{737CFC51-060D-4163-BD47-27A00EB615EF}" type="pres">
      <dgm:prSet presAssocID="{71868A56-E8E4-4CA5-B943-674CBFC04C86}" presName="thickLine" presStyleLbl="alignNode1" presStyleIdx="3" presStyleCnt="5"/>
      <dgm:spPr/>
    </dgm:pt>
    <dgm:pt modelId="{A7190A8F-4A35-423C-9A0E-AFCA8FEE1D1F}" type="pres">
      <dgm:prSet presAssocID="{71868A56-E8E4-4CA5-B943-674CBFC04C86}" presName="horz1" presStyleCnt="0"/>
      <dgm:spPr/>
    </dgm:pt>
    <dgm:pt modelId="{BBFDC066-1958-4D5F-8717-7486980FF507}" type="pres">
      <dgm:prSet presAssocID="{71868A56-E8E4-4CA5-B943-674CBFC04C86}" presName="tx1" presStyleLbl="revTx" presStyleIdx="3" presStyleCnt="5"/>
      <dgm:spPr/>
    </dgm:pt>
    <dgm:pt modelId="{4AFF9C32-7123-4944-885E-02874503C31F}" type="pres">
      <dgm:prSet presAssocID="{71868A56-E8E4-4CA5-B943-674CBFC04C86}" presName="vert1" presStyleCnt="0"/>
      <dgm:spPr/>
    </dgm:pt>
    <dgm:pt modelId="{84D0C8F9-2A2A-44BF-8D74-4944133C1D66}" type="pres">
      <dgm:prSet presAssocID="{01855176-D984-4641-9417-D11AD3BCACCE}" presName="thickLine" presStyleLbl="alignNode1" presStyleIdx="4" presStyleCnt="5"/>
      <dgm:spPr/>
    </dgm:pt>
    <dgm:pt modelId="{1523276F-B728-4910-8960-369CAFBA0179}" type="pres">
      <dgm:prSet presAssocID="{01855176-D984-4641-9417-D11AD3BCACCE}" presName="horz1" presStyleCnt="0"/>
      <dgm:spPr/>
    </dgm:pt>
    <dgm:pt modelId="{3858C26A-FADB-4778-8B19-3EBCD5CC3538}" type="pres">
      <dgm:prSet presAssocID="{01855176-D984-4641-9417-D11AD3BCACCE}" presName="tx1" presStyleLbl="revTx" presStyleIdx="4" presStyleCnt="5"/>
      <dgm:spPr/>
    </dgm:pt>
    <dgm:pt modelId="{3E104213-53FC-47FD-8E96-3F4F9AD4CA00}" type="pres">
      <dgm:prSet presAssocID="{01855176-D984-4641-9417-D11AD3BCACCE}" presName="vert1" presStyleCnt="0"/>
      <dgm:spPr/>
    </dgm:pt>
  </dgm:ptLst>
  <dgm:cxnLst>
    <dgm:cxn modelId="{90AB0506-C755-4DC5-8AB5-13059C8394D8}" srcId="{55D355A5-058A-42F9-8789-87EA8426F8EA}" destId="{B3BDD896-A2B7-47D5-AA96-0FD6C1C51A9C}" srcOrd="2" destOrd="0" parTransId="{C76BE441-17B8-449B-928D-6E339D6FAEBD}" sibTransId="{5E675016-DEA6-4BC9-96E7-94FF69747514}"/>
    <dgm:cxn modelId="{844CC718-CC5A-4F3B-997B-4E9E7F503071}" srcId="{55D355A5-058A-42F9-8789-87EA8426F8EA}" destId="{71868A56-E8E4-4CA5-B943-674CBFC04C86}" srcOrd="3" destOrd="0" parTransId="{1FA8781E-0EB7-4870-91C3-481DF67C2C5F}" sibTransId="{67531E1D-5B6D-417F-AEE7-929F73470014}"/>
    <dgm:cxn modelId="{0333FE41-54B4-467F-A4E8-BF97FF7ED35B}" type="presOf" srcId="{CF7AAEC1-0F83-4018-9629-1ED54BDFF17B}" destId="{8EFC8A16-8D5A-4FAD-A80D-3E981949B3D2}" srcOrd="0" destOrd="0" presId="urn:microsoft.com/office/officeart/2008/layout/LinedList"/>
    <dgm:cxn modelId="{F74D9667-9E39-4FA2-B808-9F21DBB8AC43}" srcId="{55D355A5-058A-42F9-8789-87EA8426F8EA}" destId="{1DCF4BC9-B6E2-45BF-AC16-63D63542A7EA}" srcOrd="0" destOrd="0" parTransId="{6074594A-1E1D-447D-8550-0038A37A112E}" sibTransId="{31FEDD12-8BE8-46C7-8555-84F2F147D955}"/>
    <dgm:cxn modelId="{DA195849-0219-4D46-8C49-1C8E49DA1807}" type="presOf" srcId="{55D355A5-058A-42F9-8789-87EA8426F8EA}" destId="{DF3D1BF4-07FB-40B5-99DF-9ED4C7313226}" srcOrd="0" destOrd="0" presId="urn:microsoft.com/office/officeart/2008/layout/LinedList"/>
    <dgm:cxn modelId="{AB21E682-A8B0-4604-8053-427FB5951472}" srcId="{55D355A5-058A-42F9-8789-87EA8426F8EA}" destId="{01855176-D984-4641-9417-D11AD3BCACCE}" srcOrd="4" destOrd="0" parTransId="{072B6168-0927-4110-8D8E-3E9E7CF46971}" sibTransId="{E10E3644-CD18-414B-B9B1-DCFD31F51CFF}"/>
    <dgm:cxn modelId="{93097783-FA1E-4B88-8558-83051FE43FE2}" type="presOf" srcId="{01855176-D984-4641-9417-D11AD3BCACCE}" destId="{3858C26A-FADB-4778-8B19-3EBCD5CC3538}" srcOrd="0" destOrd="0" presId="urn:microsoft.com/office/officeart/2008/layout/LinedList"/>
    <dgm:cxn modelId="{0318808D-C0AC-4BFE-844B-69B921D9E546}" type="presOf" srcId="{1DCF4BC9-B6E2-45BF-AC16-63D63542A7EA}" destId="{1633CEBD-EDC1-4200-A420-97E0BC69E0AC}" srcOrd="0" destOrd="0" presId="urn:microsoft.com/office/officeart/2008/layout/LinedList"/>
    <dgm:cxn modelId="{A334E0AE-ACF6-4018-9D4E-CD1B811BDCFA}" srcId="{55D355A5-058A-42F9-8789-87EA8426F8EA}" destId="{CF7AAEC1-0F83-4018-9629-1ED54BDFF17B}" srcOrd="1" destOrd="0" parTransId="{C1EA60C6-0E31-4734-B039-3DAE858059D3}" sibTransId="{61E6BFDE-3D38-4F99-9FCC-59D06FAA0484}"/>
    <dgm:cxn modelId="{331CA3C4-7F66-4A5B-8451-AB1AFBF3BEA1}" type="presOf" srcId="{71868A56-E8E4-4CA5-B943-674CBFC04C86}" destId="{BBFDC066-1958-4D5F-8717-7486980FF507}" srcOrd="0" destOrd="0" presId="urn:microsoft.com/office/officeart/2008/layout/LinedList"/>
    <dgm:cxn modelId="{6B4FE2EA-044D-4A1D-A4EC-A5C576193E71}" type="presOf" srcId="{B3BDD896-A2B7-47D5-AA96-0FD6C1C51A9C}" destId="{FB02D3A9-6A47-4673-999E-A1684E8CF0BF}" srcOrd="0" destOrd="0" presId="urn:microsoft.com/office/officeart/2008/layout/LinedList"/>
    <dgm:cxn modelId="{38D129F1-4287-4675-8A65-40B3086E46CD}" type="presParOf" srcId="{DF3D1BF4-07FB-40B5-99DF-9ED4C7313226}" destId="{0F444CC3-56ED-4682-B9EF-856E2A567B31}" srcOrd="0" destOrd="0" presId="urn:microsoft.com/office/officeart/2008/layout/LinedList"/>
    <dgm:cxn modelId="{0F148874-B02A-45C7-A619-2E09CBFA5B29}" type="presParOf" srcId="{DF3D1BF4-07FB-40B5-99DF-9ED4C7313226}" destId="{DDD77849-0FCE-48AA-8DF3-71BD2BF26DF3}" srcOrd="1" destOrd="0" presId="urn:microsoft.com/office/officeart/2008/layout/LinedList"/>
    <dgm:cxn modelId="{D4F32679-B7D4-472D-8C1B-51F0A05D994B}" type="presParOf" srcId="{DDD77849-0FCE-48AA-8DF3-71BD2BF26DF3}" destId="{1633CEBD-EDC1-4200-A420-97E0BC69E0AC}" srcOrd="0" destOrd="0" presId="urn:microsoft.com/office/officeart/2008/layout/LinedList"/>
    <dgm:cxn modelId="{300075E0-6B8F-463C-84C3-611AFF8FB183}" type="presParOf" srcId="{DDD77849-0FCE-48AA-8DF3-71BD2BF26DF3}" destId="{1644BEBA-02DF-410E-9C4F-0B505A09DF9D}" srcOrd="1" destOrd="0" presId="urn:microsoft.com/office/officeart/2008/layout/LinedList"/>
    <dgm:cxn modelId="{E44FABB8-87E6-4610-B6FB-4A16C0FB0EC3}" type="presParOf" srcId="{DF3D1BF4-07FB-40B5-99DF-9ED4C7313226}" destId="{BC8736DC-C1C2-4B0C-9794-8B68F53C7D40}" srcOrd="2" destOrd="0" presId="urn:microsoft.com/office/officeart/2008/layout/LinedList"/>
    <dgm:cxn modelId="{ABB6EA59-B99E-48DF-9AD0-CEF8E627635A}" type="presParOf" srcId="{DF3D1BF4-07FB-40B5-99DF-9ED4C7313226}" destId="{76414690-CE26-4A0D-9ACF-AC58053BF538}" srcOrd="3" destOrd="0" presId="urn:microsoft.com/office/officeart/2008/layout/LinedList"/>
    <dgm:cxn modelId="{20227C2B-7614-4491-B2AF-20A9BCE28F18}" type="presParOf" srcId="{76414690-CE26-4A0D-9ACF-AC58053BF538}" destId="{8EFC8A16-8D5A-4FAD-A80D-3E981949B3D2}" srcOrd="0" destOrd="0" presId="urn:microsoft.com/office/officeart/2008/layout/LinedList"/>
    <dgm:cxn modelId="{0C43C01C-EF6E-4A1B-A4B5-9C303ED26668}" type="presParOf" srcId="{76414690-CE26-4A0D-9ACF-AC58053BF538}" destId="{E2878657-7D86-444B-BEAB-ED939B2E2B7F}" srcOrd="1" destOrd="0" presId="urn:microsoft.com/office/officeart/2008/layout/LinedList"/>
    <dgm:cxn modelId="{547A1BB2-809C-45B6-9655-A005186E8CC7}" type="presParOf" srcId="{DF3D1BF4-07FB-40B5-99DF-9ED4C7313226}" destId="{00E8FCD1-B294-4864-A25D-3F2C886D58D7}" srcOrd="4" destOrd="0" presId="urn:microsoft.com/office/officeart/2008/layout/LinedList"/>
    <dgm:cxn modelId="{FCA53D7C-24DC-452D-AF53-9A4D99AC6834}" type="presParOf" srcId="{DF3D1BF4-07FB-40B5-99DF-9ED4C7313226}" destId="{7BC3000B-B1F1-4F38-A4D2-EAEB2BD22D3B}" srcOrd="5" destOrd="0" presId="urn:microsoft.com/office/officeart/2008/layout/LinedList"/>
    <dgm:cxn modelId="{80822681-118C-48BE-A53B-8B453FF60FE0}" type="presParOf" srcId="{7BC3000B-B1F1-4F38-A4D2-EAEB2BD22D3B}" destId="{FB02D3A9-6A47-4673-999E-A1684E8CF0BF}" srcOrd="0" destOrd="0" presId="urn:microsoft.com/office/officeart/2008/layout/LinedList"/>
    <dgm:cxn modelId="{6E643D98-8A2F-4FE9-B2F7-8AA670E3C1F9}" type="presParOf" srcId="{7BC3000B-B1F1-4F38-A4D2-EAEB2BD22D3B}" destId="{E3DAFFDD-7F3D-44FC-8A80-ECCB5027B614}" srcOrd="1" destOrd="0" presId="urn:microsoft.com/office/officeart/2008/layout/LinedList"/>
    <dgm:cxn modelId="{767D4184-4AD6-424E-97CC-DB8B1F809A80}" type="presParOf" srcId="{DF3D1BF4-07FB-40B5-99DF-9ED4C7313226}" destId="{737CFC51-060D-4163-BD47-27A00EB615EF}" srcOrd="6" destOrd="0" presId="urn:microsoft.com/office/officeart/2008/layout/LinedList"/>
    <dgm:cxn modelId="{1D4EAC09-6DB4-4A25-AE6A-E8251C2FE2EB}" type="presParOf" srcId="{DF3D1BF4-07FB-40B5-99DF-9ED4C7313226}" destId="{A7190A8F-4A35-423C-9A0E-AFCA8FEE1D1F}" srcOrd="7" destOrd="0" presId="urn:microsoft.com/office/officeart/2008/layout/LinedList"/>
    <dgm:cxn modelId="{466171A4-5CE1-4D96-88F7-8A9F6D9F6D03}" type="presParOf" srcId="{A7190A8F-4A35-423C-9A0E-AFCA8FEE1D1F}" destId="{BBFDC066-1958-4D5F-8717-7486980FF507}" srcOrd="0" destOrd="0" presId="urn:microsoft.com/office/officeart/2008/layout/LinedList"/>
    <dgm:cxn modelId="{D4F6C5C8-1682-4608-AEF9-60581FB8A60B}" type="presParOf" srcId="{A7190A8F-4A35-423C-9A0E-AFCA8FEE1D1F}" destId="{4AFF9C32-7123-4944-885E-02874503C31F}" srcOrd="1" destOrd="0" presId="urn:microsoft.com/office/officeart/2008/layout/LinedList"/>
    <dgm:cxn modelId="{855FD335-59ED-41B4-84C5-33546136E452}" type="presParOf" srcId="{DF3D1BF4-07FB-40B5-99DF-9ED4C7313226}" destId="{84D0C8F9-2A2A-44BF-8D74-4944133C1D66}" srcOrd="8" destOrd="0" presId="urn:microsoft.com/office/officeart/2008/layout/LinedList"/>
    <dgm:cxn modelId="{9CAF0AFE-B139-41CA-B5DB-0E983864E569}" type="presParOf" srcId="{DF3D1BF4-07FB-40B5-99DF-9ED4C7313226}" destId="{1523276F-B728-4910-8960-369CAFBA0179}" srcOrd="9" destOrd="0" presId="urn:microsoft.com/office/officeart/2008/layout/LinedList"/>
    <dgm:cxn modelId="{E0988F74-5784-4632-9C1F-024347990843}" type="presParOf" srcId="{1523276F-B728-4910-8960-369CAFBA0179}" destId="{3858C26A-FADB-4778-8B19-3EBCD5CC3538}" srcOrd="0" destOrd="0" presId="urn:microsoft.com/office/officeart/2008/layout/LinedList"/>
    <dgm:cxn modelId="{10B407BA-4DF2-462B-B562-C404DEB978AF}" type="presParOf" srcId="{1523276F-B728-4910-8960-369CAFBA0179}" destId="{3E104213-53FC-47FD-8E96-3F4F9AD4CA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FFD1B-1271-4FFA-B4EF-EB54D8ED9B52}">
      <dsp:nvSpPr>
        <dsp:cNvPr id="0" name=""/>
        <dsp:cNvSpPr/>
      </dsp:nvSpPr>
      <dsp:spPr>
        <a:xfrm>
          <a:off x="0" y="55538"/>
          <a:ext cx="524734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The concept of diversity is based on individual acceptance and respect.</a:t>
          </a:r>
          <a:endParaRPr lang="en-US" sz="3000" kern="1200"/>
        </a:p>
      </dsp:txBody>
      <dsp:txXfrm>
        <a:off x="80532" y="136070"/>
        <a:ext cx="5086276" cy="1488636"/>
      </dsp:txXfrm>
    </dsp:sp>
    <dsp:sp modelId="{D85D19ED-A975-4D16-8862-F6AC22ADAC8F}">
      <dsp:nvSpPr>
        <dsp:cNvPr id="0" name=""/>
        <dsp:cNvSpPr/>
      </dsp:nvSpPr>
      <dsp:spPr>
        <a:xfrm>
          <a:off x="0" y="1791638"/>
          <a:ext cx="524734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It is understanding that individuals are unique and different.</a:t>
          </a:r>
          <a:endParaRPr lang="en-US" sz="3000" kern="1200"/>
        </a:p>
      </dsp:txBody>
      <dsp:txXfrm>
        <a:off x="80532" y="1872170"/>
        <a:ext cx="5086276" cy="14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44CC3-56ED-4682-B9EF-856E2A567B31}">
      <dsp:nvSpPr>
        <dsp:cNvPr id="0" name=""/>
        <dsp:cNvSpPr/>
      </dsp:nvSpPr>
      <dsp:spPr>
        <a:xfrm>
          <a:off x="0" y="452"/>
          <a:ext cx="44347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3CEBD-EDC1-4200-A420-97E0BC69E0AC}">
      <dsp:nvSpPr>
        <dsp:cNvPr id="0" name=""/>
        <dsp:cNvSpPr/>
      </dsp:nvSpPr>
      <dsp:spPr>
        <a:xfrm>
          <a:off x="0" y="452"/>
          <a:ext cx="4434721" cy="74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Age</a:t>
          </a:r>
          <a:endParaRPr lang="en-US" sz="3400" kern="1200"/>
        </a:p>
      </dsp:txBody>
      <dsp:txXfrm>
        <a:off x="0" y="452"/>
        <a:ext cx="4434721" cy="741904"/>
      </dsp:txXfrm>
    </dsp:sp>
    <dsp:sp modelId="{BC8736DC-C1C2-4B0C-9794-8B68F53C7D40}">
      <dsp:nvSpPr>
        <dsp:cNvPr id="0" name=""/>
        <dsp:cNvSpPr/>
      </dsp:nvSpPr>
      <dsp:spPr>
        <a:xfrm>
          <a:off x="0" y="742357"/>
          <a:ext cx="443472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C8A16-8D5A-4FAD-A80D-3E981949B3D2}">
      <dsp:nvSpPr>
        <dsp:cNvPr id="0" name=""/>
        <dsp:cNvSpPr/>
      </dsp:nvSpPr>
      <dsp:spPr>
        <a:xfrm>
          <a:off x="0" y="742357"/>
          <a:ext cx="4434721" cy="74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Gender</a:t>
          </a:r>
          <a:endParaRPr lang="en-US" sz="3400" kern="1200"/>
        </a:p>
      </dsp:txBody>
      <dsp:txXfrm>
        <a:off x="0" y="742357"/>
        <a:ext cx="4434721" cy="741904"/>
      </dsp:txXfrm>
    </dsp:sp>
    <dsp:sp modelId="{00E8FCD1-B294-4864-A25D-3F2C886D58D7}">
      <dsp:nvSpPr>
        <dsp:cNvPr id="0" name=""/>
        <dsp:cNvSpPr/>
      </dsp:nvSpPr>
      <dsp:spPr>
        <a:xfrm>
          <a:off x="0" y="1484261"/>
          <a:ext cx="443472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2D3A9-6A47-4673-999E-A1684E8CF0BF}">
      <dsp:nvSpPr>
        <dsp:cNvPr id="0" name=""/>
        <dsp:cNvSpPr/>
      </dsp:nvSpPr>
      <dsp:spPr>
        <a:xfrm>
          <a:off x="0" y="1484261"/>
          <a:ext cx="4434721" cy="74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Religious Beliefs</a:t>
          </a:r>
          <a:endParaRPr lang="en-US" sz="3400" kern="1200" dirty="0"/>
        </a:p>
      </dsp:txBody>
      <dsp:txXfrm>
        <a:off x="0" y="1484261"/>
        <a:ext cx="4434721" cy="741904"/>
      </dsp:txXfrm>
    </dsp:sp>
    <dsp:sp modelId="{737CFC51-060D-4163-BD47-27A00EB615EF}">
      <dsp:nvSpPr>
        <dsp:cNvPr id="0" name=""/>
        <dsp:cNvSpPr/>
      </dsp:nvSpPr>
      <dsp:spPr>
        <a:xfrm>
          <a:off x="0" y="2226165"/>
          <a:ext cx="443472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DC066-1958-4D5F-8717-7486980FF507}">
      <dsp:nvSpPr>
        <dsp:cNvPr id="0" name=""/>
        <dsp:cNvSpPr/>
      </dsp:nvSpPr>
      <dsp:spPr>
        <a:xfrm>
          <a:off x="0" y="2226165"/>
          <a:ext cx="4434721" cy="74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Personality Type</a:t>
          </a:r>
          <a:endParaRPr lang="en-US" sz="3400" kern="1200" dirty="0"/>
        </a:p>
      </dsp:txBody>
      <dsp:txXfrm>
        <a:off x="0" y="2226165"/>
        <a:ext cx="4434721" cy="741904"/>
      </dsp:txXfrm>
    </dsp:sp>
    <dsp:sp modelId="{84D0C8F9-2A2A-44BF-8D74-4944133C1D66}">
      <dsp:nvSpPr>
        <dsp:cNvPr id="0" name=""/>
        <dsp:cNvSpPr/>
      </dsp:nvSpPr>
      <dsp:spPr>
        <a:xfrm>
          <a:off x="0" y="2968069"/>
          <a:ext cx="44347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8C26A-FADB-4778-8B19-3EBCD5CC3538}">
      <dsp:nvSpPr>
        <dsp:cNvPr id="0" name=""/>
        <dsp:cNvSpPr/>
      </dsp:nvSpPr>
      <dsp:spPr>
        <a:xfrm>
          <a:off x="0" y="2968069"/>
          <a:ext cx="4434721" cy="74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Parental Status</a:t>
          </a:r>
          <a:endParaRPr lang="en-US" sz="3400" kern="1200"/>
        </a:p>
      </dsp:txBody>
      <dsp:txXfrm>
        <a:off x="0" y="2968069"/>
        <a:ext cx="4434721" cy="74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17D8-7C4E-B8C6-DF2C-F15C26910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555E3-60BD-261E-4527-D800CE36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5E28-E885-91F6-05DF-29B73C98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7EA2-D24F-6E9F-80C9-D545518E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72AD-A518-B320-2605-D91ACED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D123-030F-948E-570A-9CC8A207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CC07-9DB6-2BC8-F776-F2E21126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FC12-915D-8383-BDDF-03FFFD51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FDE0-366A-0EA2-4FE1-A2D2F4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87BF-DE09-2580-183F-15AF9259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5AB20-3982-839F-1156-FED487E9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AEB84-5E0D-5D1D-4CC1-47EB8893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B9FF-CA56-0615-C245-DBDB434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BD1F-E254-3266-7517-C2B0CBD5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0DAE-111E-214A-33DA-4CD9760F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4601-D47F-D8F5-4EB6-5E40A41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8A38-06BF-1A03-7F74-80DA3C6D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6F70-9274-D331-A277-22A56124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E46E-BDD8-1BCF-227D-E0F06A57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57B5-15AD-23DD-5DB6-2504DBD3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C573-3721-66D5-4357-1932835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452F-B61A-CDB9-8767-4FE1C388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1B71-1B06-6886-82BA-E3D95743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1444-1436-BFF0-4F23-80900912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10DB-5976-4863-8E28-AFBC04C8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6E74-2991-B8C8-9C3C-C9539B36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A104-9E96-36DD-D8F7-4EB03381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00C71-5FE7-E434-7C47-A9826BE7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E705-1772-BB5A-384C-628112F5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40712-AFF1-7A32-1F80-E87FDEE4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CE17-3C92-1F6F-11B4-CB7F1E77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A09-A18F-B191-4792-853217B3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54E2-E755-8FDC-ED7B-1970E579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ACFDB-D061-A6DC-F97F-7B95C1B1D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5388B-AC89-76BB-DC7E-7017D363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F0ADE-558E-4D4A-CA4D-4E648B550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A7351-BF2E-F5F1-5F94-1D83D97F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5BA50-4725-785D-8ECA-F9D77455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9B981-4EA8-B634-21A6-CCE3E31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6B0-AE6A-AE08-472B-2607270D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0C718-30FB-0F9A-CCC1-BFD40739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76EA-F0DA-D22B-AEA0-743F21B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1C3B2-5FB7-60B2-822D-EBFF0940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12F02-21C4-3484-2821-0C6F1BE9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D85A9-E7B6-84CE-C238-DF9202C7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F717-19BF-0B29-1261-C01F0C9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8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C2A6-37F5-BCA9-4A8C-FBDF112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13C8-F6B2-60E0-CF56-916C0D09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C6022-510B-49C1-37F6-7E1B89FC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3D67-6AE0-BF85-5809-DB53457B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05C6-0D95-85A4-A5D2-94F63A7D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CEC1-0D34-6753-F798-EABCF976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7C08-28A8-7D90-F6F1-2F5CCC52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77BEF-A054-0F47-3E52-CD49FDFC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04866-2B1E-F220-777F-D30CA60A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363C-8E7C-6FE7-8955-EB4CE2D7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9B4DD-1005-BFA3-9869-6A953091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BE52-1D90-B901-A4D8-FDE7A79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6CB8E-5112-BEC2-0FC0-BC5F4C5B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CD8F2-5EA9-0AC4-078F-8AC2F8C9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366A-E656-2F85-4D49-23B4D7DF7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D06D-B201-47E2-BA9E-B29DDF3B290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FAC0-0A06-3970-C61B-46F58D8A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5F2B-916C-6A18-7998-AD5030C32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7BA2-CCA6-4FC1-B210-EDE2D6E1D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973" y="723281"/>
            <a:ext cx="683726" cy="567751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340" y="457200"/>
            <a:ext cx="406973" cy="54890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300" y="457200"/>
            <a:ext cx="10586648" cy="52208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A8B6CD-F990-43E4-6C32-9B6A39F4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58"/>
          <a:stretch/>
        </p:blipFill>
        <p:spPr>
          <a:xfrm>
            <a:off x="7897329" y="665000"/>
            <a:ext cx="3170699" cy="1246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DF8FB-C4C1-E307-EAB8-91D07400231D}"/>
              </a:ext>
            </a:extLst>
          </p:cNvPr>
          <p:cNvSpPr txBox="1"/>
          <p:nvPr/>
        </p:nvSpPr>
        <p:spPr>
          <a:xfrm>
            <a:off x="925052" y="4410932"/>
            <a:ext cx="2891412" cy="101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7916">
              <a:spcAft>
                <a:spcPts val="576"/>
              </a:spcAft>
            </a:pPr>
            <a:r>
              <a:rPr lang="en-IN" sz="1812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Submitted By: -</a:t>
            </a:r>
          </a:p>
          <a:p>
            <a:pPr defTabSz="517916">
              <a:spcAft>
                <a:spcPts val="576"/>
              </a:spcAft>
            </a:pPr>
            <a:r>
              <a:rPr lang="en-IN" sz="1586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Ekhlakh Ahmad.</a:t>
            </a:r>
          </a:p>
          <a:p>
            <a:pPr defTabSz="517916">
              <a:spcAft>
                <a:spcPts val="576"/>
              </a:spcAft>
            </a:pPr>
            <a:r>
              <a:rPr lang="en-IN" sz="1586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Reg No.: - 12209166.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C6A4C-ADBB-985A-21E8-FF4FAD15A532}"/>
              </a:ext>
            </a:extLst>
          </p:cNvPr>
          <p:cNvSpPr txBox="1"/>
          <p:nvPr/>
        </p:nvSpPr>
        <p:spPr>
          <a:xfrm>
            <a:off x="1047750" y="2059677"/>
            <a:ext cx="974695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7916">
              <a:spcAft>
                <a:spcPts val="576"/>
              </a:spcAft>
            </a:pPr>
            <a:r>
              <a:rPr lang="en-IN" sz="40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Topic Name: -</a:t>
            </a:r>
          </a:p>
          <a:p>
            <a:pPr algn="ctr" defTabSz="517916">
              <a:spcAft>
                <a:spcPts val="576"/>
              </a:spcAft>
            </a:pPr>
            <a:r>
              <a:rPr lang="en-IN" sz="4000" b="1" kern="12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Does workplace diversity play an important role in productivity?</a:t>
            </a: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F39E20-8AF5-F17E-24D2-7C6481CC2E9D}"/>
              </a:ext>
            </a:extLst>
          </p:cNvPr>
          <p:cNvSpPr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prstTxWarp prst="textDeflat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umbrella in a sea of many black umbrellas">
            <a:extLst>
              <a:ext uri="{FF2B5EF4-FFF2-40B4-BE49-F238E27FC236}">
                <a16:creationId xmlns:a16="http://schemas.microsoft.com/office/drawing/2014/main" id="{01581478-34BA-7F20-C0DA-170BF20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62" r="916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49A8A-76A6-CC3E-B1C4-9B385A88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8800" b="1" dirty="0"/>
              <a:t>Diversity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CF36F3B-27DD-CDCB-1E3A-FD54314993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77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8A6-71DA-F742-41E2-F3F7C6F1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Elements of Diversity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C628-9923-A073-241A-644156F42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1" b="1169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5" name="Picture 4" descr="A group of people smiling&#10;&#10;Description automatically generated">
            <a:extLst>
              <a:ext uri="{FF2B5EF4-FFF2-40B4-BE49-F238E27FC236}">
                <a16:creationId xmlns:a16="http://schemas.microsoft.com/office/drawing/2014/main" id="{69EF3D23-E33A-C4F4-E75C-05E7E9B41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r="139" b="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3B06CAC-0A2E-E868-4AC0-B6A8BB0665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645520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048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F430-3965-FD2C-7FB2-43A93D28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3100" b="1">
                <a:latin typeface="Cambria" panose="02040503050406030204" pitchFamily="18" charset="0"/>
                <a:ea typeface="Cambria" panose="02040503050406030204" pitchFamily="18" charset="0"/>
              </a:rPr>
              <a:t>Does workplace diversity play an important role in productivity?</a:t>
            </a:r>
            <a:endParaRPr lang="en-IN" sz="31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57E6-CD72-3E11-2655-632019B4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Innovation and Creativity: </a:t>
            </a:r>
          </a:p>
          <a:p>
            <a:pPr marL="0" indent="0">
              <a:buNone/>
            </a:pPr>
            <a:r>
              <a:rPr lang="en-US" sz="1800" dirty="0"/>
              <a:t>Diversity brings together individuals from different backgrounds, experiences, and perspectives. This diversity of thought leads to more innovative ideas and creative solutions to problems. </a:t>
            </a:r>
            <a:endParaRPr lang="en-IN" sz="1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5B4150B-8699-6814-8DCE-8B9F12156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b="40150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17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74702FA-51CE-ECCF-EAFC-31EAB9170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3" r="1636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72C1D-A7C6-B175-8E60-1C765836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Söhne"/>
              </a:rPr>
              <a:t>Broader Skillsets:</a:t>
            </a:r>
            <a:r>
              <a:rPr lang="en-IN" sz="4000" b="0" i="0">
                <a:effectLst/>
                <a:latin typeface="Söhne"/>
              </a:rPr>
              <a:t>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4835-938D-0F88-A130-D1604D38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A diverse workforce brings a broader range of skills and expertise to the table. Different backgrounds often translate to different skillsets, which can help in tackling a wider array of tasks and challenges. This diversity can lead to a more well-rounded and capable team.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84218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4DE2F-EFF9-585D-ACDC-B915494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IN" sz="4300" b="1" i="0">
                <a:effectLst/>
                <a:latin typeface="Söhne"/>
              </a:rPr>
              <a:t>Better Decision-Making:</a:t>
            </a:r>
            <a:r>
              <a:rPr lang="en-IN" sz="4300" b="0" i="0">
                <a:effectLst/>
                <a:latin typeface="Söhne"/>
              </a:rPr>
              <a:t> </a:t>
            </a:r>
            <a:endParaRPr lang="en-IN" sz="43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4D240A5F-7998-E9FD-9245-11D0D89A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8" r="15170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1FE1-4694-548D-E70B-A9C27909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When teams are composed of individuals with varied viewpoints, they are more likely to engage in constructive debates and critical thinking. This can result in better decision-making, as potential pitfalls and alternative approaches are thoroughly explored.</a:t>
            </a:r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458F-D205-C5FD-7B58-7D8DBEDB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b="1" i="0">
                <a:effectLst/>
                <a:latin typeface="Söhne"/>
              </a:rPr>
              <a:t>Enhanced Problem-Solving:</a:t>
            </a:r>
            <a:r>
              <a:rPr lang="en-IN" sz="3200" b="0" i="0">
                <a:effectLst/>
                <a:latin typeface="Söhne"/>
              </a:rPr>
              <a:t> </a:t>
            </a:r>
            <a:endParaRPr lang="en-IN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7A4-3854-7F4E-63D3-046E84EC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r>
              <a:rPr lang="en-US" sz="2000"/>
              <a:t>Complex challenges require multifaceted solutions. A diverse team can bring different angles to problem-solving, leading to more comprehensive and successful outcomes.</a:t>
            </a:r>
            <a:endParaRPr lang="en-IN" sz="2000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85B7B0A-D6AD-47A9-1C58-A29361EB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96" b="14500"/>
          <a:stretch/>
        </p:blipFill>
        <p:spPr>
          <a:xfrm>
            <a:off x="20" y="3195484"/>
            <a:ext cx="12191980" cy="3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uilding with a sign on it">
            <a:extLst>
              <a:ext uri="{FF2B5EF4-FFF2-40B4-BE49-F238E27FC236}">
                <a16:creationId xmlns:a16="http://schemas.microsoft.com/office/drawing/2014/main" id="{8F0A0EBF-4F20-F43B-888D-35535D7C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9" r="5833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57AB0-D438-AA72-E311-80CA511C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Example: Mc Donalds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DB98-2031-3FA0-F008-57BF0448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Well known for diversity.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62000 people from 128 countries.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Believes in equal chance and offers to all its employees.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Partnerships with community colleges all over Germany.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Employees improve communication skills as well as IT knowledge.</a:t>
            </a:r>
          </a:p>
        </p:txBody>
      </p:sp>
    </p:spTree>
    <p:extLst>
      <p:ext uri="{BB962C8B-B14F-4D97-AF65-F5344CB8AC3E}">
        <p14:creationId xmlns:p14="http://schemas.microsoft.com/office/powerpoint/2010/main" val="34458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8E68B-D5BC-C884-1E96-3A4BC20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Conclusion: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789A-F557-387C-6D17-B543D0EC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Many industries and regions have regulations and guidelines promoting diversity and inclusion. Embracing diversity not only ensures compliance but also enhances a company's reputation as a responsible and forward-thinking organization.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05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Söhne</vt:lpstr>
      <vt:lpstr>Wingdings</vt:lpstr>
      <vt:lpstr>Office Theme</vt:lpstr>
      <vt:lpstr>PowerPoint Presentation</vt:lpstr>
      <vt:lpstr>Diversity</vt:lpstr>
      <vt:lpstr>Elements of Diversity</vt:lpstr>
      <vt:lpstr>Does workplace diversity play an important role in productivity?</vt:lpstr>
      <vt:lpstr>Broader Skillsets: </vt:lpstr>
      <vt:lpstr>Better Decision-Making: </vt:lpstr>
      <vt:lpstr>Enhanced Problem-Solving: </vt:lpstr>
      <vt:lpstr>Example: Mc Donalds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</dc:title>
  <dc:creator>Ekhlakh Ahmad</dc:creator>
  <cp:lastModifiedBy>Ekhlakh Ahmad</cp:lastModifiedBy>
  <cp:revision>3</cp:revision>
  <dcterms:created xsi:type="dcterms:W3CDTF">2023-08-06T10:47:51Z</dcterms:created>
  <dcterms:modified xsi:type="dcterms:W3CDTF">2023-08-07T03:06:04Z</dcterms:modified>
</cp:coreProperties>
</file>