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58" r:id="rId7"/>
    <p:sldId id="257" r:id="rId8"/>
    <p:sldId id="267" r:id="rId9"/>
    <p:sldId id="264" r:id="rId10"/>
    <p:sldId id="269" r:id="rId11"/>
    <p:sldId id="261"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DDF16-0FFF-4392-A1CA-3DF396948DE6}" v="3" dt="2023-04-06T09:22:09.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kar tharuman" userId="4e24b84b19560eb4" providerId="LiveId" clId="{4DEDDF16-0FFF-4392-A1CA-3DF396948DE6}"/>
    <pc:docChg chg="delSld modSld">
      <pc:chgData name="sudhakar tharuman" userId="4e24b84b19560eb4" providerId="LiveId" clId="{4DEDDF16-0FFF-4392-A1CA-3DF396948DE6}" dt="2023-04-06T09:29:12.423" v="5" actId="47"/>
      <pc:docMkLst>
        <pc:docMk/>
      </pc:docMkLst>
      <pc:sldChg chg="addSp delSp modSp mod">
        <pc:chgData name="sudhakar tharuman" userId="4e24b84b19560eb4" providerId="LiveId" clId="{4DEDDF16-0FFF-4392-A1CA-3DF396948DE6}" dt="2023-04-06T09:22:14.527" v="4" actId="1076"/>
        <pc:sldMkLst>
          <pc:docMk/>
          <pc:sldMk cId="245278662" sldId="257"/>
        </pc:sldMkLst>
        <pc:spChg chg="add">
          <ac:chgData name="sudhakar tharuman" userId="4e24b84b19560eb4" providerId="LiveId" clId="{4DEDDF16-0FFF-4392-A1CA-3DF396948DE6}" dt="2023-04-06T09:22:05.268" v="1"/>
          <ac:spMkLst>
            <pc:docMk/>
            <pc:sldMk cId="245278662" sldId="257"/>
            <ac:spMk id="4" creationId="{D1C0AAA1-C490-47F4-A48F-8A1DA3FAA8CF}"/>
          </ac:spMkLst>
        </pc:spChg>
        <pc:picChg chg="add mod">
          <ac:chgData name="sudhakar tharuman" userId="4e24b84b19560eb4" providerId="LiveId" clId="{4DEDDF16-0FFF-4392-A1CA-3DF396948DE6}" dt="2023-04-06T09:22:14.527" v="4" actId="1076"/>
          <ac:picMkLst>
            <pc:docMk/>
            <pc:sldMk cId="245278662" sldId="257"/>
            <ac:picMk id="5" creationId="{600D0EAE-D276-6B34-DF96-D0CA5C4589A1}"/>
          </ac:picMkLst>
        </pc:picChg>
        <pc:picChg chg="del">
          <ac:chgData name="sudhakar tharuman" userId="4e24b84b19560eb4" providerId="LiveId" clId="{4DEDDF16-0FFF-4392-A1CA-3DF396948DE6}" dt="2023-04-06T09:20:48.197" v="0" actId="478"/>
          <ac:picMkLst>
            <pc:docMk/>
            <pc:sldMk cId="245278662" sldId="257"/>
            <ac:picMk id="1026" creationId="{F5918457-B1A1-4BE5-458D-978A07E606A7}"/>
          </ac:picMkLst>
        </pc:picChg>
      </pc:sldChg>
      <pc:sldChg chg="del">
        <pc:chgData name="sudhakar tharuman" userId="4e24b84b19560eb4" providerId="LiveId" clId="{4DEDDF16-0FFF-4392-A1CA-3DF396948DE6}" dt="2023-04-06T09:29:12.423" v="5" actId="47"/>
        <pc:sldMkLst>
          <pc:docMk/>
          <pc:sldMk cId="2325321899"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75C6-BE26-1985-98AD-157728F5F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3233CB-5F2A-F18D-3B1B-7FBFD3B5B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D5BDC-717E-DE5E-6E97-28DC03CBF804}"/>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5" name="Footer Placeholder 4">
            <a:extLst>
              <a:ext uri="{FF2B5EF4-FFF2-40B4-BE49-F238E27FC236}">
                <a16:creationId xmlns:a16="http://schemas.microsoft.com/office/drawing/2014/main" id="{19ED4259-DE6F-D9CA-B4F9-B9847C7BB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C16F8-8DCC-296A-FCEB-39CAA57D796F}"/>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3224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A9C9-BE5D-5614-1748-7F464172CC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4DDD9E-5F1A-E1A1-704F-8AD0B837F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C25A9-921A-1386-EC63-05F94ACD0932}"/>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5" name="Footer Placeholder 4">
            <a:extLst>
              <a:ext uri="{FF2B5EF4-FFF2-40B4-BE49-F238E27FC236}">
                <a16:creationId xmlns:a16="http://schemas.microsoft.com/office/drawing/2014/main" id="{A7BDB231-2F25-8255-9610-19E14A129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7AC6B-C605-AC3F-8F4F-641753B74D89}"/>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400340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655DA-AE74-DAAD-94FC-84721A6936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A4CFCF-9887-366A-61D0-FD52AFC048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0B6E0D-9C1E-94E7-C40E-EBB2A1FE054E}"/>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5" name="Footer Placeholder 4">
            <a:extLst>
              <a:ext uri="{FF2B5EF4-FFF2-40B4-BE49-F238E27FC236}">
                <a16:creationId xmlns:a16="http://schemas.microsoft.com/office/drawing/2014/main" id="{ED8291A5-DBA5-20CD-0A0E-AA604E092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FA4B7-B4F5-6213-58D0-E7E7AD380D8C}"/>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1596662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20CA-52A3-C74D-5B56-665A69ADA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454D7-771A-C409-C23A-F063FF7E35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CED41-C83C-D956-50B5-FFC30A633C42}"/>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5" name="Footer Placeholder 4">
            <a:extLst>
              <a:ext uri="{FF2B5EF4-FFF2-40B4-BE49-F238E27FC236}">
                <a16:creationId xmlns:a16="http://schemas.microsoft.com/office/drawing/2014/main" id="{9DFBBA56-BDDF-BDFE-EB42-44902751D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00573-36FC-81AC-4C2D-9DBC9C95617D}"/>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71521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848E-0BA9-97D7-129E-9E2BBEDA9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FFAD12-60CA-EF13-3E47-C410CD737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BCF32D-701E-5017-4A33-076C7893B140}"/>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5" name="Footer Placeholder 4">
            <a:extLst>
              <a:ext uri="{FF2B5EF4-FFF2-40B4-BE49-F238E27FC236}">
                <a16:creationId xmlns:a16="http://schemas.microsoft.com/office/drawing/2014/main" id="{E0B3D3FA-2977-EAF3-7864-C8420DC16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768DC-7F22-6E68-8E56-996BF5CAC724}"/>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241969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9AA9-1F09-8F6E-7EB2-2C133D4C4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6B215A-1570-9985-F1B0-7BBD3F4AB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A31478-790D-DB49-D876-D1F2C1D889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0E24DF-14C0-6041-9A0A-73D4724887E3}"/>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6" name="Footer Placeholder 5">
            <a:extLst>
              <a:ext uri="{FF2B5EF4-FFF2-40B4-BE49-F238E27FC236}">
                <a16:creationId xmlns:a16="http://schemas.microsoft.com/office/drawing/2014/main" id="{1D386601-A95B-ECF3-46D6-88329E751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431F8-BF7D-A8EB-69B8-C6ACCAE44C1C}"/>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348602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BDD7-3571-FDD3-A751-C43EFCEDEF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4574B-2A86-F44A-FC4A-1D3467F0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5343B-C1F2-2173-2429-08D820B5EB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EAC1C-B569-2AB6-DFAC-D60D22624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D89DE-6E26-FE1B-FAC0-320F01AC4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4B164-0C6F-E951-6424-664C51AF7781}"/>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8" name="Footer Placeholder 7">
            <a:extLst>
              <a:ext uri="{FF2B5EF4-FFF2-40B4-BE49-F238E27FC236}">
                <a16:creationId xmlns:a16="http://schemas.microsoft.com/office/drawing/2014/main" id="{7AC05C86-D850-EA95-5C57-C65AD4ECF3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794030-FD56-CF5C-5DCC-C9D96E4A1BBF}"/>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932783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5DB9-F3AB-9662-DF38-47AF6B5BCA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9A5729-1918-3197-C159-BBD3AB8007D0}"/>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4" name="Footer Placeholder 3">
            <a:extLst>
              <a:ext uri="{FF2B5EF4-FFF2-40B4-BE49-F238E27FC236}">
                <a16:creationId xmlns:a16="http://schemas.microsoft.com/office/drawing/2014/main" id="{CE853F6B-0180-F7B9-B853-0F6CC01E49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FD914D-3C30-76C6-7AA1-577B727A32F8}"/>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54945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DD924-DA77-EE53-DEB7-C8AF421BCCFC}"/>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3" name="Footer Placeholder 2">
            <a:extLst>
              <a:ext uri="{FF2B5EF4-FFF2-40B4-BE49-F238E27FC236}">
                <a16:creationId xmlns:a16="http://schemas.microsoft.com/office/drawing/2014/main" id="{426489AD-A1EB-1DBF-BC02-149F8D5992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78238B-12B9-19BD-2954-A2BD56005496}"/>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265525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C2D1-5AE7-04E8-00C5-2AF787949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71C02A-4F55-C64B-6CFD-CADD456B5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62CC78-0073-ED98-7A65-E87BA9DE8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6AB24-24F6-7D71-B6DB-99BFD99DB6D4}"/>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6" name="Footer Placeholder 5">
            <a:extLst>
              <a:ext uri="{FF2B5EF4-FFF2-40B4-BE49-F238E27FC236}">
                <a16:creationId xmlns:a16="http://schemas.microsoft.com/office/drawing/2014/main" id="{CF664032-0263-1BEC-F1B9-AA0BE8DFC3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D62A7-DBCE-035E-D53C-304F22092A4B}"/>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231338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2F38-4C1C-5A3B-9F0A-197EE71AF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F2E569-D3A6-8070-1BFB-58B005F2B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030B1F-5A59-0BD8-1FD4-D9598385A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7AD1B-8A36-6AB7-B255-EF7B4195D075}"/>
              </a:ext>
            </a:extLst>
          </p:cNvPr>
          <p:cNvSpPr>
            <a:spLocks noGrp="1"/>
          </p:cNvSpPr>
          <p:nvPr>
            <p:ph type="dt" sz="half" idx="10"/>
          </p:nvPr>
        </p:nvSpPr>
        <p:spPr/>
        <p:txBody>
          <a:bodyPr/>
          <a:lstStyle/>
          <a:p>
            <a:fld id="{E0DDD0F4-77EE-44A0-9DF5-C58EDFAA428D}" type="datetimeFigureOut">
              <a:rPr lang="en-IN" smtClean="0"/>
              <a:t>06-04-2023</a:t>
            </a:fld>
            <a:endParaRPr lang="en-IN"/>
          </a:p>
        </p:txBody>
      </p:sp>
      <p:sp>
        <p:nvSpPr>
          <p:cNvPr id="6" name="Footer Placeholder 5">
            <a:extLst>
              <a:ext uri="{FF2B5EF4-FFF2-40B4-BE49-F238E27FC236}">
                <a16:creationId xmlns:a16="http://schemas.microsoft.com/office/drawing/2014/main" id="{E23B66A0-3E79-1466-D3BD-3441D2BD5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880A70-FB79-24C7-1409-EC8E2C9EF8F2}"/>
              </a:ext>
            </a:extLst>
          </p:cNvPr>
          <p:cNvSpPr>
            <a:spLocks noGrp="1"/>
          </p:cNvSpPr>
          <p:nvPr>
            <p:ph type="sldNum" sz="quarter" idx="12"/>
          </p:nvPr>
        </p:nvSpPr>
        <p:spPr/>
        <p:txBody>
          <a:bodyPr/>
          <a:lstStyle/>
          <a:p>
            <a:fld id="{357B1E46-6735-4A59-A38C-49F20BE892A4}" type="slidenum">
              <a:rPr lang="en-IN" smtClean="0"/>
              <a:t>‹#›</a:t>
            </a:fld>
            <a:endParaRPr lang="en-IN"/>
          </a:p>
        </p:txBody>
      </p:sp>
    </p:spTree>
    <p:extLst>
      <p:ext uri="{BB962C8B-B14F-4D97-AF65-F5344CB8AC3E}">
        <p14:creationId xmlns:p14="http://schemas.microsoft.com/office/powerpoint/2010/main" val="398832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C4E1A-CCD8-7842-E98A-E106B7032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EF2693-842D-D100-4ACF-7A4B40740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399633-865C-65C8-6A68-16D5C4BF4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DD0F4-77EE-44A0-9DF5-C58EDFAA428D}" type="datetimeFigureOut">
              <a:rPr lang="en-IN" smtClean="0"/>
              <a:t>06-04-2023</a:t>
            </a:fld>
            <a:endParaRPr lang="en-IN"/>
          </a:p>
        </p:txBody>
      </p:sp>
      <p:sp>
        <p:nvSpPr>
          <p:cNvPr id="5" name="Footer Placeholder 4">
            <a:extLst>
              <a:ext uri="{FF2B5EF4-FFF2-40B4-BE49-F238E27FC236}">
                <a16:creationId xmlns:a16="http://schemas.microsoft.com/office/drawing/2014/main" id="{31FC154A-A724-B75D-648B-EEE877D1B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77961C-B8F8-528F-4EA5-6A99904E9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B1E46-6735-4A59-A38C-49F20BE892A4}" type="slidenum">
              <a:rPr lang="en-IN" smtClean="0"/>
              <a:t>‹#›</a:t>
            </a:fld>
            <a:endParaRPr lang="en-IN"/>
          </a:p>
        </p:txBody>
      </p:sp>
    </p:spTree>
    <p:extLst>
      <p:ext uri="{BB962C8B-B14F-4D97-AF65-F5344CB8AC3E}">
        <p14:creationId xmlns:p14="http://schemas.microsoft.com/office/powerpoint/2010/main" val="3101813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EF85-892C-F608-9864-78A36853A4C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31FB90F-70E9-A0C4-5270-817AFBE40AB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330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CAFF-BE01-FF09-3EA9-9AD3CCA561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9F5518-DAD3-E2E6-CD9C-371952D52AF8}"/>
              </a:ext>
            </a:extLst>
          </p:cNvPr>
          <p:cNvSpPr>
            <a:spLocks noGrp="1"/>
          </p:cNvSpPr>
          <p:nvPr>
            <p:ph idx="1"/>
          </p:nvPr>
        </p:nvSpPr>
        <p:spPr/>
        <p:txBody>
          <a:bodyPr/>
          <a:lstStyle/>
          <a:p>
            <a:endParaRPr lang="en-IN"/>
          </a:p>
        </p:txBody>
      </p:sp>
      <p:pic>
        <p:nvPicPr>
          <p:cNvPr id="5122" name="Picture 2" descr="HDFS Architecture">
            <a:extLst>
              <a:ext uri="{FF2B5EF4-FFF2-40B4-BE49-F238E27FC236}">
                <a16:creationId xmlns:a16="http://schemas.microsoft.com/office/drawing/2014/main" id="{5E70C611-40DD-04A0-8124-AD579C964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521" y="1825625"/>
            <a:ext cx="6558156" cy="432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18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2FCD-4189-2824-3DB0-9EBD3324D5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897B3D-3B35-E0F1-BC77-FFF2C6184860}"/>
              </a:ext>
            </a:extLst>
          </p:cNvPr>
          <p:cNvSpPr>
            <a:spLocks noGrp="1"/>
          </p:cNvSpPr>
          <p:nvPr>
            <p:ph idx="1"/>
          </p:nvPr>
        </p:nvSpPr>
        <p:spPr/>
        <p:txBody>
          <a:bodyPr/>
          <a:lstStyle/>
          <a:p>
            <a:pPr marL="0" indent="0" algn="just">
              <a:buNone/>
            </a:pPr>
            <a:r>
              <a:rPr lang="en-US" b="0" i="0" dirty="0" err="1">
                <a:solidFill>
                  <a:srgbClr val="610B4B"/>
                </a:solidFill>
                <a:effectLst/>
                <a:latin typeface="erdana"/>
              </a:rPr>
              <a:t>NameNode</a:t>
            </a:r>
            <a:endParaRPr lang="en-US"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It is a single master server exist in the HDFS cluster.</a:t>
            </a:r>
          </a:p>
          <a:p>
            <a:pPr algn="just">
              <a:buFont typeface="Arial" panose="020B0604020202020204" pitchFamily="34" charset="0"/>
              <a:buChar char="•"/>
            </a:pPr>
            <a:r>
              <a:rPr lang="en-US" b="0" i="0" dirty="0">
                <a:solidFill>
                  <a:srgbClr val="000000"/>
                </a:solidFill>
                <a:effectLst/>
                <a:latin typeface="inter-regular"/>
              </a:rPr>
              <a:t>As it is a single node, it may become the reason of single point failure.</a:t>
            </a:r>
          </a:p>
          <a:p>
            <a:pPr algn="just">
              <a:buFont typeface="Arial" panose="020B0604020202020204" pitchFamily="34" charset="0"/>
              <a:buChar char="•"/>
            </a:pPr>
            <a:r>
              <a:rPr lang="en-US" b="0" i="0" dirty="0">
                <a:solidFill>
                  <a:srgbClr val="000000"/>
                </a:solidFill>
                <a:effectLst/>
                <a:latin typeface="inter-regular"/>
              </a:rPr>
              <a:t>It manages the file system namespace by executing an operation like the opening, renaming and closing the files.</a:t>
            </a:r>
          </a:p>
          <a:p>
            <a:pPr algn="just">
              <a:buFont typeface="Arial" panose="020B0604020202020204" pitchFamily="34" charset="0"/>
              <a:buChar char="•"/>
            </a:pPr>
            <a:r>
              <a:rPr lang="en-US" b="0" i="0" dirty="0">
                <a:solidFill>
                  <a:srgbClr val="000000"/>
                </a:solidFill>
                <a:effectLst/>
                <a:latin typeface="inter-regular"/>
              </a:rPr>
              <a:t>It simplifies the architecture of the system.</a:t>
            </a:r>
          </a:p>
          <a:p>
            <a:endParaRPr lang="en-IN" dirty="0"/>
          </a:p>
        </p:txBody>
      </p:sp>
    </p:spTree>
    <p:extLst>
      <p:ext uri="{BB962C8B-B14F-4D97-AF65-F5344CB8AC3E}">
        <p14:creationId xmlns:p14="http://schemas.microsoft.com/office/powerpoint/2010/main" val="222452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BC7A-91CD-2135-59E3-BC1FA6EF69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E386A0-3926-BEE0-4132-0E1055FB5C26}"/>
              </a:ext>
            </a:extLst>
          </p:cNvPr>
          <p:cNvSpPr>
            <a:spLocks noGrp="1"/>
          </p:cNvSpPr>
          <p:nvPr>
            <p:ph idx="1"/>
          </p:nvPr>
        </p:nvSpPr>
        <p:spPr/>
        <p:txBody>
          <a:bodyPr/>
          <a:lstStyle/>
          <a:p>
            <a:pPr marL="0" indent="0" algn="just">
              <a:buNone/>
            </a:pPr>
            <a:r>
              <a:rPr lang="en-US" b="0" i="0" dirty="0" err="1">
                <a:solidFill>
                  <a:srgbClr val="610B4B"/>
                </a:solidFill>
                <a:effectLst/>
                <a:latin typeface="erdana"/>
              </a:rPr>
              <a:t>DataNode</a:t>
            </a:r>
            <a:endParaRPr lang="en-US"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The HDFS cluster contains multiple </a:t>
            </a:r>
            <a:r>
              <a:rPr lang="en-US" b="0" i="0" dirty="0" err="1">
                <a:solidFill>
                  <a:srgbClr val="000000"/>
                </a:solidFill>
                <a:effectLst/>
                <a:latin typeface="inter-regular"/>
              </a:rPr>
              <a:t>DataNodes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Each </a:t>
            </a:r>
            <a:r>
              <a:rPr lang="en-US" b="0" i="0" dirty="0" err="1">
                <a:solidFill>
                  <a:srgbClr val="000000"/>
                </a:solidFill>
                <a:effectLst/>
                <a:latin typeface="inter-regular"/>
              </a:rPr>
              <a:t>DataNode</a:t>
            </a:r>
            <a:r>
              <a:rPr lang="en-US" b="0" i="0" dirty="0">
                <a:solidFill>
                  <a:srgbClr val="000000"/>
                </a:solidFill>
                <a:effectLst/>
                <a:latin typeface="inter-regular"/>
              </a:rPr>
              <a:t> contains multiple data blocks.</a:t>
            </a:r>
          </a:p>
          <a:p>
            <a:pPr algn="just">
              <a:buFont typeface="Arial" panose="020B0604020202020204" pitchFamily="34" charset="0"/>
              <a:buChar char="•"/>
            </a:pPr>
            <a:r>
              <a:rPr lang="en-US" b="0" i="0" dirty="0">
                <a:solidFill>
                  <a:srgbClr val="000000"/>
                </a:solidFill>
                <a:effectLst/>
                <a:latin typeface="inter-regular"/>
              </a:rPr>
              <a:t>These data blocks are used to store data.</a:t>
            </a:r>
          </a:p>
          <a:p>
            <a:pPr algn="just">
              <a:buFont typeface="Arial" panose="020B0604020202020204" pitchFamily="34" charset="0"/>
              <a:buChar char="•"/>
            </a:pPr>
            <a:r>
              <a:rPr lang="en-US" b="0" i="0" dirty="0">
                <a:solidFill>
                  <a:srgbClr val="000000"/>
                </a:solidFill>
                <a:effectLst/>
                <a:latin typeface="inter-regular"/>
              </a:rPr>
              <a:t>It is the responsibility of </a:t>
            </a:r>
            <a:r>
              <a:rPr lang="en-US" b="0" i="0" dirty="0" err="1">
                <a:solidFill>
                  <a:srgbClr val="000000"/>
                </a:solidFill>
                <a:effectLst/>
                <a:latin typeface="inter-regular"/>
              </a:rPr>
              <a:t>DataNode</a:t>
            </a:r>
            <a:r>
              <a:rPr lang="en-US" b="0" i="0" dirty="0">
                <a:solidFill>
                  <a:srgbClr val="000000"/>
                </a:solidFill>
                <a:effectLst/>
                <a:latin typeface="inter-regular"/>
              </a:rPr>
              <a:t> to read and write requests from the file system's clients.</a:t>
            </a:r>
          </a:p>
          <a:p>
            <a:pPr algn="just">
              <a:buFont typeface="Arial" panose="020B0604020202020204" pitchFamily="34" charset="0"/>
              <a:buChar char="•"/>
            </a:pPr>
            <a:r>
              <a:rPr lang="en-US" b="0" i="0" dirty="0">
                <a:solidFill>
                  <a:srgbClr val="000000"/>
                </a:solidFill>
                <a:effectLst/>
                <a:latin typeface="inter-regular"/>
              </a:rPr>
              <a:t>It performs block creation, deletion, and replication upon instruction from the </a:t>
            </a:r>
            <a:r>
              <a:rPr lang="en-US" b="0" i="0" dirty="0" err="1">
                <a:solidFill>
                  <a:srgbClr val="000000"/>
                </a:solidFill>
                <a:effectLst/>
                <a:latin typeface="inter-regular"/>
              </a:rPr>
              <a:t>NameNode</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74327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9E05-2420-890C-F7EC-E9E31824EE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4CD7BB-B07A-2456-E592-384AB5DA6089}"/>
              </a:ext>
            </a:extLst>
          </p:cNvPr>
          <p:cNvSpPr>
            <a:spLocks noGrp="1"/>
          </p:cNvSpPr>
          <p:nvPr>
            <p:ph idx="1"/>
          </p:nvPr>
        </p:nvSpPr>
        <p:spPr/>
        <p:txBody>
          <a:bodyPr/>
          <a:lstStyle/>
          <a:p>
            <a:pPr marL="0" indent="0" algn="just">
              <a:buNone/>
            </a:pPr>
            <a:r>
              <a:rPr lang="en-US" b="0" i="0" dirty="0">
                <a:solidFill>
                  <a:srgbClr val="610B4B"/>
                </a:solidFill>
                <a:effectLst/>
                <a:latin typeface="erdana"/>
              </a:rPr>
              <a:t>Job Tracker</a:t>
            </a:r>
          </a:p>
          <a:p>
            <a:pPr algn="just">
              <a:buFont typeface="Arial" panose="020B0604020202020204" pitchFamily="34" charset="0"/>
              <a:buChar char="•"/>
            </a:pPr>
            <a:r>
              <a:rPr lang="en-US" b="0" i="0" dirty="0">
                <a:solidFill>
                  <a:srgbClr val="000000"/>
                </a:solidFill>
                <a:effectLst/>
                <a:latin typeface="inter-regular"/>
              </a:rPr>
              <a:t>The role of Job Tracker is to accept the MapReduce jobs from client and process the data by using </a:t>
            </a:r>
            <a:r>
              <a:rPr lang="en-US" b="0" i="0" dirty="0" err="1">
                <a:solidFill>
                  <a:srgbClr val="000000"/>
                </a:solidFill>
                <a:effectLst/>
                <a:latin typeface="inter-regular"/>
              </a:rPr>
              <a:t>NameNode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In response, </a:t>
            </a:r>
            <a:r>
              <a:rPr lang="en-US" b="0" i="0" dirty="0" err="1">
                <a:solidFill>
                  <a:srgbClr val="000000"/>
                </a:solidFill>
                <a:effectLst/>
                <a:latin typeface="inter-regular"/>
              </a:rPr>
              <a:t>NameNode</a:t>
            </a:r>
            <a:r>
              <a:rPr lang="en-US" b="0" i="0" dirty="0">
                <a:solidFill>
                  <a:srgbClr val="000000"/>
                </a:solidFill>
                <a:effectLst/>
                <a:latin typeface="inter-regular"/>
              </a:rPr>
              <a:t> provides metadata to Job Tracker.</a:t>
            </a:r>
          </a:p>
          <a:p>
            <a:pPr marL="0" indent="0" algn="just">
              <a:buNone/>
            </a:pPr>
            <a:r>
              <a:rPr lang="en-US" b="0" i="0" dirty="0">
                <a:solidFill>
                  <a:srgbClr val="610B4B"/>
                </a:solidFill>
                <a:effectLst/>
                <a:latin typeface="erdana"/>
              </a:rPr>
              <a:t>Task Tracker</a:t>
            </a:r>
          </a:p>
          <a:p>
            <a:pPr algn="just">
              <a:buFont typeface="Arial" panose="020B0604020202020204" pitchFamily="34" charset="0"/>
              <a:buChar char="•"/>
            </a:pPr>
            <a:r>
              <a:rPr lang="en-US" b="0" i="0" dirty="0">
                <a:solidFill>
                  <a:srgbClr val="000000"/>
                </a:solidFill>
                <a:effectLst/>
                <a:latin typeface="inter-regular"/>
              </a:rPr>
              <a:t>It works as a slave node for Job Tracker.</a:t>
            </a:r>
          </a:p>
          <a:p>
            <a:pPr algn="just">
              <a:buFont typeface="Arial" panose="020B0604020202020204" pitchFamily="34" charset="0"/>
              <a:buChar char="•"/>
            </a:pPr>
            <a:r>
              <a:rPr lang="en-US" b="0" i="0" dirty="0">
                <a:solidFill>
                  <a:srgbClr val="000000"/>
                </a:solidFill>
                <a:effectLst/>
                <a:latin typeface="inter-regular"/>
              </a:rPr>
              <a:t>It receives task and code from Job Tracker and applies that code on the file. This process can also be called as a Mapper.</a:t>
            </a:r>
          </a:p>
          <a:p>
            <a:endParaRPr lang="en-IN" dirty="0"/>
          </a:p>
        </p:txBody>
      </p:sp>
    </p:spTree>
    <p:extLst>
      <p:ext uri="{BB962C8B-B14F-4D97-AF65-F5344CB8AC3E}">
        <p14:creationId xmlns:p14="http://schemas.microsoft.com/office/powerpoint/2010/main" val="229741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FA9B-E082-5814-4DC4-15FF7E56AED1}"/>
              </a:ext>
            </a:extLst>
          </p:cNvPr>
          <p:cNvSpPr>
            <a:spLocks noGrp="1"/>
          </p:cNvSpPr>
          <p:nvPr>
            <p:ph type="title"/>
          </p:nvPr>
        </p:nvSpPr>
        <p:spPr/>
        <p:txBody>
          <a:bodyPr/>
          <a:lstStyle/>
          <a:p>
            <a:r>
              <a:rPr lang="en-IN" b="0" i="0" dirty="0">
                <a:solidFill>
                  <a:srgbClr val="610B38"/>
                </a:solidFill>
                <a:effectLst/>
                <a:latin typeface="erdana"/>
              </a:rPr>
              <a:t>What is Hadoop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C5EF590-E87C-B357-658A-7C51F868D1FB}"/>
              </a:ext>
            </a:extLst>
          </p:cNvPr>
          <p:cNvSpPr>
            <a:spLocks noGrp="1"/>
          </p:cNvSpPr>
          <p:nvPr>
            <p:ph idx="1"/>
          </p:nvPr>
        </p:nvSpPr>
        <p:spPr/>
        <p:txBody>
          <a:bodyPr/>
          <a:lstStyle/>
          <a:p>
            <a:r>
              <a:rPr lang="en-US" b="0" i="0" dirty="0">
                <a:solidFill>
                  <a:srgbClr val="333333"/>
                </a:solidFill>
                <a:effectLst/>
                <a:latin typeface="inter-regular"/>
              </a:rPr>
              <a:t>Hadoop is an </a:t>
            </a:r>
            <a:r>
              <a:rPr lang="en-US" b="1" i="0" dirty="0">
                <a:solidFill>
                  <a:srgbClr val="FF0000"/>
                </a:solidFill>
                <a:effectLst/>
                <a:latin typeface="inter-regular"/>
              </a:rPr>
              <a:t>open source framework from Apache</a:t>
            </a:r>
            <a:r>
              <a:rPr lang="en-US" b="0" i="0" dirty="0">
                <a:solidFill>
                  <a:srgbClr val="333333"/>
                </a:solidFill>
                <a:effectLst/>
                <a:latin typeface="inter-regular"/>
              </a:rPr>
              <a:t> and is used to store process and analyze data which are very huge in volume. Hadoop is written in Java and is not OLAP (online analytical processing). It is used for batch/offline processing. It is being used by </a:t>
            </a:r>
            <a:r>
              <a:rPr lang="en-US" b="1" i="0" dirty="0">
                <a:solidFill>
                  <a:srgbClr val="FF0000"/>
                </a:solidFill>
                <a:effectLst/>
                <a:latin typeface="inter-regular"/>
              </a:rPr>
              <a:t>Facebook, Yahoo, Google, Twitter, LinkedIn</a:t>
            </a:r>
            <a:r>
              <a:rPr lang="en-US" b="0" i="0" dirty="0">
                <a:solidFill>
                  <a:srgbClr val="333333"/>
                </a:solidFill>
                <a:effectLst/>
                <a:latin typeface="inter-regular"/>
              </a:rPr>
              <a:t> and many more. Moreover it can be scaled up just by adding nodes in the cluster.</a:t>
            </a:r>
            <a:endParaRPr lang="en-IN" dirty="0"/>
          </a:p>
        </p:txBody>
      </p:sp>
      <p:pic>
        <p:nvPicPr>
          <p:cNvPr id="3074" name="Picture 2" descr="Hadoop tutorial for beginners with examples ppt">
            <a:extLst>
              <a:ext uri="{FF2B5EF4-FFF2-40B4-BE49-F238E27FC236}">
                <a16:creationId xmlns:a16="http://schemas.microsoft.com/office/drawing/2014/main" id="{5AD8AD70-DE24-92F3-9D01-E33C13FBB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995" y="4301412"/>
            <a:ext cx="4097175" cy="230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1DED-3C98-4C84-2A61-3CFD28FC545D}"/>
              </a:ext>
            </a:extLst>
          </p:cNvPr>
          <p:cNvSpPr>
            <a:spLocks noGrp="1"/>
          </p:cNvSpPr>
          <p:nvPr>
            <p:ph type="title"/>
          </p:nvPr>
        </p:nvSpPr>
        <p:spPr/>
        <p:txBody>
          <a:bodyPr/>
          <a:lstStyle/>
          <a:p>
            <a:r>
              <a:rPr lang="en-IN" b="0" i="0" dirty="0">
                <a:solidFill>
                  <a:srgbClr val="610B38"/>
                </a:solidFill>
                <a:effectLst/>
                <a:latin typeface="erdana"/>
              </a:rPr>
              <a:t>Modules of Hadoop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ED37ED7-88B6-0D9D-D202-76D351ACE344}"/>
              </a:ext>
            </a:extLst>
          </p:cNvPr>
          <p:cNvSpPr>
            <a:spLocks noGrp="1"/>
          </p:cNvSpPr>
          <p:nvPr>
            <p:ph idx="1"/>
          </p:nvPr>
        </p:nvSpPr>
        <p:spPr/>
        <p:txBody>
          <a:bodyPr>
            <a:normAutofit/>
          </a:bodyPr>
          <a:lstStyle/>
          <a:p>
            <a:pPr algn="just">
              <a:buFont typeface="+mj-lt"/>
              <a:buAutoNum type="arabicPeriod"/>
            </a:pPr>
            <a:endParaRPr lang="en-US" b="1" i="0" dirty="0">
              <a:solidFill>
                <a:srgbClr val="000000"/>
              </a:solidFill>
              <a:effectLst/>
              <a:latin typeface="inter-bold"/>
            </a:endParaRPr>
          </a:p>
          <a:p>
            <a:pPr algn="just">
              <a:buFont typeface="+mj-lt"/>
              <a:buAutoNum type="arabicPeriod"/>
            </a:pPr>
            <a:r>
              <a:rPr lang="en-US" b="1" i="0" dirty="0">
                <a:solidFill>
                  <a:srgbClr val="000000"/>
                </a:solidFill>
                <a:effectLst/>
                <a:latin typeface="inter-bold"/>
              </a:rPr>
              <a:t>HDFS:</a:t>
            </a:r>
            <a:r>
              <a:rPr lang="en-US" b="0" i="0" dirty="0">
                <a:solidFill>
                  <a:srgbClr val="000000"/>
                </a:solidFill>
                <a:effectLst/>
                <a:latin typeface="inter-regular"/>
              </a:rPr>
              <a:t> Hadoop Distributed File System. Google published its paper GFS and on the basis of that HDFS was developed. It states that the </a:t>
            </a:r>
            <a:r>
              <a:rPr lang="en-US" b="1" i="0" dirty="0">
                <a:solidFill>
                  <a:srgbClr val="FF0000"/>
                </a:solidFill>
                <a:effectLst/>
                <a:latin typeface="inter-regular"/>
              </a:rPr>
              <a:t>files will be broken into blocks and stored in nodes over the distributed architecture.</a:t>
            </a:r>
          </a:p>
          <a:p>
            <a:pPr algn="just">
              <a:buFont typeface="+mj-lt"/>
              <a:buAutoNum type="arabicPeriod"/>
            </a:pPr>
            <a:r>
              <a:rPr lang="en-US" b="1" i="0" dirty="0">
                <a:solidFill>
                  <a:srgbClr val="000000"/>
                </a:solidFill>
                <a:effectLst/>
                <a:latin typeface="inter-bold"/>
              </a:rPr>
              <a:t>Yarn:</a:t>
            </a:r>
            <a:r>
              <a:rPr lang="en-US" b="0" i="0" dirty="0">
                <a:solidFill>
                  <a:srgbClr val="000000"/>
                </a:solidFill>
                <a:effectLst/>
                <a:latin typeface="inter-regular"/>
              </a:rPr>
              <a:t> </a:t>
            </a:r>
            <a:r>
              <a:rPr lang="en-US" b="1" i="0" dirty="0">
                <a:solidFill>
                  <a:srgbClr val="FF0000"/>
                </a:solidFill>
                <a:effectLst/>
                <a:latin typeface="inter-regular"/>
              </a:rPr>
              <a:t>Yet another Resource Negotiator </a:t>
            </a:r>
            <a:r>
              <a:rPr lang="en-US" b="0" i="0" dirty="0">
                <a:solidFill>
                  <a:srgbClr val="000000"/>
                </a:solidFill>
                <a:effectLst/>
                <a:latin typeface="inter-regular"/>
              </a:rPr>
              <a:t>is used for </a:t>
            </a:r>
            <a:r>
              <a:rPr lang="en-US" b="1" i="0" dirty="0">
                <a:solidFill>
                  <a:srgbClr val="FF0000"/>
                </a:solidFill>
                <a:effectLst/>
                <a:latin typeface="inter-regular"/>
              </a:rPr>
              <a:t>job scheduling </a:t>
            </a:r>
            <a:r>
              <a:rPr lang="en-US" b="0" i="0" dirty="0">
                <a:solidFill>
                  <a:srgbClr val="000000"/>
                </a:solidFill>
                <a:effectLst/>
                <a:latin typeface="inter-regular"/>
              </a:rPr>
              <a:t>and manage the cluster.</a:t>
            </a:r>
          </a:p>
          <a:p>
            <a:endParaRPr lang="en-IN" dirty="0"/>
          </a:p>
        </p:txBody>
      </p:sp>
    </p:spTree>
    <p:extLst>
      <p:ext uri="{BB962C8B-B14F-4D97-AF65-F5344CB8AC3E}">
        <p14:creationId xmlns:p14="http://schemas.microsoft.com/office/powerpoint/2010/main" val="314492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2B5D-3791-DB91-1B39-06D0995128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380BD8-4616-4D6D-08F1-7A216A266FCF}"/>
              </a:ext>
            </a:extLst>
          </p:cNvPr>
          <p:cNvSpPr>
            <a:spLocks noGrp="1"/>
          </p:cNvSpPr>
          <p:nvPr>
            <p:ph idx="1"/>
          </p:nvPr>
        </p:nvSpPr>
        <p:spPr/>
        <p:txBody>
          <a:bodyPr/>
          <a:lstStyle/>
          <a:p>
            <a:pPr marL="0" indent="0" algn="just">
              <a:buNone/>
            </a:pPr>
            <a:endParaRPr lang="en-US" b="1" i="0" dirty="0">
              <a:solidFill>
                <a:srgbClr val="000000"/>
              </a:solidFill>
              <a:effectLst/>
              <a:latin typeface="inter-bold"/>
            </a:endParaRPr>
          </a:p>
          <a:p>
            <a:pPr marL="0" indent="0" algn="just">
              <a:buNone/>
            </a:pPr>
            <a:r>
              <a:rPr lang="en-US" b="1" dirty="0">
                <a:solidFill>
                  <a:srgbClr val="000000"/>
                </a:solidFill>
                <a:latin typeface="inter-bold"/>
              </a:rPr>
              <a:t>3. </a:t>
            </a:r>
            <a:r>
              <a:rPr lang="en-US" b="1" i="0" dirty="0">
                <a:solidFill>
                  <a:srgbClr val="000000"/>
                </a:solidFill>
                <a:effectLst/>
                <a:latin typeface="inter-bold"/>
              </a:rPr>
              <a:t>Map Reduce:</a:t>
            </a:r>
            <a:r>
              <a:rPr lang="en-US" b="0" i="0" dirty="0">
                <a:solidFill>
                  <a:srgbClr val="000000"/>
                </a:solidFill>
                <a:effectLst/>
                <a:latin typeface="inter-regular"/>
              </a:rPr>
              <a:t> This is a framework which helps Java programs to do the </a:t>
            </a:r>
            <a:r>
              <a:rPr lang="en-US" b="1" i="0" dirty="0">
                <a:solidFill>
                  <a:srgbClr val="FF0000"/>
                </a:solidFill>
                <a:effectLst/>
                <a:latin typeface="inter-regular"/>
              </a:rPr>
              <a:t>parallel computation on data using key value pair</a:t>
            </a:r>
            <a:r>
              <a:rPr lang="en-US" b="0" i="0" dirty="0">
                <a:solidFill>
                  <a:srgbClr val="000000"/>
                </a:solidFill>
                <a:effectLst/>
                <a:latin typeface="inter-regular"/>
              </a:rPr>
              <a:t>. The Map task takes input data and converts it into a data set which can be computed in Key value pair. The output of Map task is consumed by reduce task and then the out of reducer gives the desired result.</a:t>
            </a:r>
          </a:p>
          <a:p>
            <a:pPr marL="0" indent="0" algn="just">
              <a:buNone/>
            </a:pPr>
            <a:r>
              <a:rPr lang="en-US" b="1" i="0" dirty="0">
                <a:solidFill>
                  <a:srgbClr val="000000"/>
                </a:solidFill>
                <a:effectLst/>
                <a:latin typeface="inter-bold"/>
              </a:rPr>
              <a:t>4. Hadoop Common:</a:t>
            </a:r>
            <a:r>
              <a:rPr lang="en-US" b="0" i="0" dirty="0">
                <a:solidFill>
                  <a:srgbClr val="000000"/>
                </a:solidFill>
                <a:effectLst/>
                <a:latin typeface="inter-regular"/>
              </a:rPr>
              <a:t> These Java libraries are used to start Hadoop and are used by other Hadoop modules.</a:t>
            </a:r>
          </a:p>
          <a:p>
            <a:endParaRPr lang="en-IN" dirty="0"/>
          </a:p>
        </p:txBody>
      </p:sp>
    </p:spTree>
    <p:extLst>
      <p:ext uri="{BB962C8B-B14F-4D97-AF65-F5344CB8AC3E}">
        <p14:creationId xmlns:p14="http://schemas.microsoft.com/office/powerpoint/2010/main" val="15673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B0F1-9171-3533-456B-DA18CB2B9BA2}"/>
              </a:ext>
            </a:extLst>
          </p:cNvPr>
          <p:cNvSpPr>
            <a:spLocks noGrp="1"/>
          </p:cNvSpPr>
          <p:nvPr>
            <p:ph type="title"/>
          </p:nvPr>
        </p:nvSpPr>
        <p:spPr/>
        <p:txBody>
          <a:bodyPr/>
          <a:lstStyle/>
          <a:p>
            <a:r>
              <a:rPr lang="en-IN" b="0" i="0" dirty="0">
                <a:solidFill>
                  <a:srgbClr val="610B38"/>
                </a:solidFill>
                <a:effectLst/>
                <a:latin typeface="erdana"/>
              </a:rPr>
              <a:t>Hadoop Architecture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B5E7DFD-2AE1-1C9F-ED16-C219E68BBB9A}"/>
              </a:ext>
            </a:extLst>
          </p:cNvPr>
          <p:cNvSpPr>
            <a:spLocks noGrp="1"/>
          </p:cNvSpPr>
          <p:nvPr>
            <p:ph idx="1"/>
          </p:nvPr>
        </p:nvSpPr>
        <p:spPr/>
        <p:txBody>
          <a:bodyPr/>
          <a:lstStyle/>
          <a:p>
            <a:r>
              <a:rPr lang="en-US" b="0" i="0" dirty="0">
                <a:solidFill>
                  <a:srgbClr val="333333"/>
                </a:solidFill>
                <a:effectLst/>
                <a:latin typeface="inter-regular"/>
              </a:rPr>
              <a:t>A Hadoop cluster consists of a </a:t>
            </a:r>
            <a:r>
              <a:rPr lang="en-US" b="1" i="0" dirty="0">
                <a:solidFill>
                  <a:srgbClr val="FF0000"/>
                </a:solidFill>
                <a:effectLst/>
                <a:latin typeface="inter-regular"/>
              </a:rPr>
              <a:t>single master and multiple slave nodes</a:t>
            </a:r>
            <a:r>
              <a:rPr lang="en-US" b="0" i="0" dirty="0">
                <a:solidFill>
                  <a:srgbClr val="333333"/>
                </a:solidFill>
                <a:effectLst/>
                <a:latin typeface="inter-regular"/>
              </a:rPr>
              <a:t>. The </a:t>
            </a:r>
            <a:r>
              <a:rPr lang="en-US" b="1" i="0" dirty="0">
                <a:solidFill>
                  <a:srgbClr val="00B050"/>
                </a:solidFill>
                <a:effectLst/>
                <a:latin typeface="inter-regular"/>
              </a:rPr>
              <a:t>master node </a:t>
            </a:r>
            <a:r>
              <a:rPr lang="en-US" b="0" i="0" dirty="0">
                <a:solidFill>
                  <a:srgbClr val="333333"/>
                </a:solidFill>
                <a:effectLst/>
                <a:latin typeface="inter-regular"/>
              </a:rPr>
              <a:t>includes </a:t>
            </a:r>
            <a:r>
              <a:rPr lang="en-US" b="1" i="0" dirty="0">
                <a:solidFill>
                  <a:srgbClr val="FF0000"/>
                </a:solidFill>
                <a:effectLst/>
                <a:latin typeface="inter-regular"/>
              </a:rPr>
              <a:t>Job Tracker, Task Tracker, </a:t>
            </a:r>
            <a:r>
              <a:rPr lang="en-US" b="1" i="0" dirty="0" err="1">
                <a:solidFill>
                  <a:srgbClr val="FF0000"/>
                </a:solidFill>
                <a:effectLst/>
                <a:latin typeface="inter-regular"/>
              </a:rPr>
              <a:t>NameNode</a:t>
            </a:r>
            <a:r>
              <a:rPr lang="en-US" b="1" i="0" dirty="0">
                <a:solidFill>
                  <a:srgbClr val="FF0000"/>
                </a:solidFill>
                <a:effectLst/>
                <a:latin typeface="inter-regular"/>
              </a:rPr>
              <a:t>, and </a:t>
            </a:r>
            <a:r>
              <a:rPr lang="en-US" b="1" i="0" dirty="0" err="1">
                <a:solidFill>
                  <a:srgbClr val="FF0000"/>
                </a:solidFill>
                <a:effectLst/>
                <a:latin typeface="inter-regular"/>
              </a:rPr>
              <a:t>DataNode</a:t>
            </a:r>
            <a:r>
              <a:rPr lang="en-US" b="0" i="0" dirty="0">
                <a:solidFill>
                  <a:srgbClr val="333333"/>
                </a:solidFill>
                <a:effectLst/>
                <a:latin typeface="inter-regular"/>
              </a:rPr>
              <a:t> whereas the </a:t>
            </a:r>
            <a:r>
              <a:rPr lang="en-US" b="1" i="0" dirty="0">
                <a:solidFill>
                  <a:srgbClr val="00B050"/>
                </a:solidFill>
                <a:effectLst/>
                <a:latin typeface="inter-regular"/>
              </a:rPr>
              <a:t>slave node </a:t>
            </a:r>
            <a:r>
              <a:rPr lang="en-US" b="0" i="0" dirty="0">
                <a:solidFill>
                  <a:srgbClr val="333333"/>
                </a:solidFill>
                <a:effectLst/>
                <a:latin typeface="inter-regular"/>
              </a:rPr>
              <a:t>includes </a:t>
            </a:r>
            <a:r>
              <a:rPr lang="en-US" b="1" i="0" dirty="0" err="1">
                <a:solidFill>
                  <a:srgbClr val="FF0000"/>
                </a:solidFill>
                <a:effectLst/>
                <a:latin typeface="inter-regular"/>
              </a:rPr>
              <a:t>DataNode</a:t>
            </a:r>
            <a:r>
              <a:rPr lang="en-US" b="1" i="0" dirty="0">
                <a:solidFill>
                  <a:srgbClr val="FF0000"/>
                </a:solidFill>
                <a:effectLst/>
                <a:latin typeface="inter-regular"/>
              </a:rPr>
              <a:t> and </a:t>
            </a:r>
            <a:r>
              <a:rPr lang="en-US" b="1" i="0" dirty="0" err="1">
                <a:solidFill>
                  <a:srgbClr val="FF0000"/>
                </a:solidFill>
                <a:effectLst/>
                <a:latin typeface="inter-regular"/>
              </a:rPr>
              <a:t>TaskTracker</a:t>
            </a:r>
            <a:r>
              <a:rPr lang="en-US" b="0" i="0" dirty="0">
                <a:solidFill>
                  <a:srgbClr val="333333"/>
                </a:solidFill>
                <a:effectLst/>
                <a:latin typeface="inter-regular"/>
              </a:rPr>
              <a:t>.</a:t>
            </a:r>
            <a:endParaRPr lang="en-IN" dirty="0"/>
          </a:p>
        </p:txBody>
      </p:sp>
      <p:pic>
        <p:nvPicPr>
          <p:cNvPr id="4098" name="Picture 2" descr="Hadoop Architecture">
            <a:extLst>
              <a:ext uri="{FF2B5EF4-FFF2-40B4-BE49-F238E27FC236}">
                <a16:creationId xmlns:a16="http://schemas.microsoft.com/office/drawing/2014/main" id="{2A6EC838-22A0-4613-0857-977EF3DA2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037" y="3059101"/>
            <a:ext cx="5840963" cy="331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84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94FA-18ED-DC51-D732-01B474A064FE}"/>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Hadoop Architecture</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C24E3C25-235A-BF80-5C6C-7229B616B737}"/>
              </a:ext>
            </a:extLst>
          </p:cNvPr>
          <p:cNvSpPr>
            <a:spLocks noGrp="1"/>
          </p:cNvSpPr>
          <p:nvPr>
            <p:ph idx="1"/>
          </p:nvPr>
        </p:nvSpPr>
        <p:spPr/>
        <p:txBody>
          <a:bodyPr/>
          <a:lstStyle/>
          <a:p>
            <a:endParaRPr lang="en-IN"/>
          </a:p>
        </p:txBody>
      </p:sp>
      <p:pic>
        <p:nvPicPr>
          <p:cNvPr id="2050" name="Picture 2" descr="Hadoop Architecture">
            <a:extLst>
              <a:ext uri="{FF2B5EF4-FFF2-40B4-BE49-F238E27FC236}">
                <a16:creationId xmlns:a16="http://schemas.microsoft.com/office/drawing/2014/main" id="{1BFC95DE-E843-6F07-AD4C-F218A82DD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47" y="1825625"/>
            <a:ext cx="7260885" cy="393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57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4D94-E760-1AE0-FAA5-DAB3D0A778FD}"/>
              </a:ext>
            </a:extLst>
          </p:cNvPr>
          <p:cNvSpPr>
            <a:spLocks noGrp="1"/>
          </p:cNvSpPr>
          <p:nvPr>
            <p:ph type="title"/>
          </p:nvPr>
        </p:nvSpPr>
        <p:spPr/>
        <p:txBody>
          <a:bodyPr>
            <a:normAutofit/>
          </a:bodyPr>
          <a:lstStyle/>
          <a:p>
            <a:r>
              <a:rPr lang="en-IN" sz="3600" b="0" i="0" u="none" strike="noStrike" baseline="0" dirty="0">
                <a:latin typeface="Times New Roman" panose="02020603050405020304" pitchFamily="18" charset="0"/>
                <a:cs typeface="Times New Roman" panose="02020603050405020304" pitchFamily="18" charset="0"/>
              </a:rPr>
              <a:t>Hadoop and its Ecosystem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A07C2F-2061-B1D8-8C5C-38B922B920C2}"/>
              </a:ext>
            </a:extLst>
          </p:cNvPr>
          <p:cNvSpPr>
            <a:spLocks noGrp="1"/>
          </p:cNvSpPr>
          <p:nvPr>
            <p:ph idx="1"/>
          </p:nvPr>
        </p:nvSpPr>
        <p:spPr/>
        <p:txBody>
          <a:bodyPr/>
          <a:lstStyle/>
          <a:p>
            <a:endParaRPr lang="en-IN" dirty="0"/>
          </a:p>
        </p:txBody>
      </p:sp>
      <p:sp>
        <p:nvSpPr>
          <p:cNvPr id="4" name="AutoShape 4" descr="Lightbox">
            <a:extLst>
              <a:ext uri="{FF2B5EF4-FFF2-40B4-BE49-F238E27FC236}">
                <a16:creationId xmlns:a16="http://schemas.microsoft.com/office/drawing/2014/main" id="{D1C0AAA1-C490-47F4-A48F-8A1DA3FAA8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600D0EAE-D276-6B34-DF96-D0CA5C4589A1}"/>
              </a:ext>
            </a:extLst>
          </p:cNvPr>
          <p:cNvPicPr>
            <a:picLocks noChangeAspect="1"/>
          </p:cNvPicPr>
          <p:nvPr/>
        </p:nvPicPr>
        <p:blipFill>
          <a:blip r:embed="rId2"/>
          <a:stretch>
            <a:fillRect/>
          </a:stretch>
        </p:blipFill>
        <p:spPr>
          <a:xfrm>
            <a:off x="1502229" y="1343819"/>
            <a:ext cx="7620000" cy="5314950"/>
          </a:xfrm>
          <a:prstGeom prst="rect">
            <a:avLst/>
          </a:prstGeom>
        </p:spPr>
      </p:pic>
    </p:spTree>
    <p:extLst>
      <p:ext uri="{BB962C8B-B14F-4D97-AF65-F5344CB8AC3E}">
        <p14:creationId xmlns:p14="http://schemas.microsoft.com/office/powerpoint/2010/main" val="24527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87-C3BE-C898-C174-570A21C3232D}"/>
              </a:ext>
            </a:extLst>
          </p:cNvPr>
          <p:cNvSpPr>
            <a:spLocks noGrp="1"/>
          </p:cNvSpPr>
          <p:nvPr>
            <p:ph type="title"/>
          </p:nvPr>
        </p:nvSpPr>
        <p:spPr/>
        <p:txBody>
          <a:bodyPr/>
          <a:lstStyle/>
          <a:p>
            <a:r>
              <a:rPr lang="en-IN" b="0" i="0" dirty="0">
                <a:solidFill>
                  <a:srgbClr val="610B38"/>
                </a:solidFill>
                <a:effectLst/>
                <a:latin typeface="erdana"/>
              </a:rPr>
              <a:t>Advantages of Hadoop</a:t>
            </a:r>
            <a:br>
              <a:rPr lang="en-IN" b="0" i="0" dirty="0">
                <a:solidFill>
                  <a:srgbClr val="610B38"/>
                </a:solidFill>
                <a:effectLst/>
                <a:latin typeface="erdana"/>
              </a:rPr>
            </a:br>
            <a:endParaRPr lang="en-IN" b="1" dirty="0"/>
          </a:p>
        </p:txBody>
      </p:sp>
      <p:sp>
        <p:nvSpPr>
          <p:cNvPr id="3" name="Content Placeholder 2">
            <a:extLst>
              <a:ext uri="{FF2B5EF4-FFF2-40B4-BE49-F238E27FC236}">
                <a16:creationId xmlns:a16="http://schemas.microsoft.com/office/drawing/2014/main" id="{2B7A3F96-5BD9-E782-239E-0B9A98AD9253}"/>
              </a:ext>
            </a:extLst>
          </p:cNvPr>
          <p:cNvSpPr>
            <a:spLocks noGrp="1"/>
          </p:cNvSpPr>
          <p:nvPr>
            <p:ph idx="1"/>
          </p:nvPr>
        </p:nvSpPr>
        <p:spPr/>
        <p:txBody>
          <a:bodyPr/>
          <a:lstStyle/>
          <a:p>
            <a:r>
              <a:rPr lang="en-IN" b="1" i="0" dirty="0">
                <a:solidFill>
                  <a:srgbClr val="000000"/>
                </a:solidFill>
                <a:effectLst/>
                <a:latin typeface="inter-bold"/>
              </a:rPr>
              <a:t>Fast</a:t>
            </a:r>
          </a:p>
          <a:p>
            <a:r>
              <a:rPr lang="en-IN" b="1" i="0" dirty="0">
                <a:solidFill>
                  <a:srgbClr val="000000"/>
                </a:solidFill>
                <a:effectLst/>
                <a:latin typeface="inter-bold"/>
              </a:rPr>
              <a:t>Scalable</a:t>
            </a:r>
            <a:endParaRPr lang="en-IN" b="1" dirty="0">
              <a:solidFill>
                <a:srgbClr val="000000"/>
              </a:solidFill>
              <a:latin typeface="inter-bold"/>
            </a:endParaRPr>
          </a:p>
          <a:p>
            <a:r>
              <a:rPr lang="en-IN" b="1" i="0" dirty="0">
                <a:solidFill>
                  <a:srgbClr val="000000"/>
                </a:solidFill>
                <a:effectLst/>
                <a:latin typeface="inter-bold"/>
              </a:rPr>
              <a:t>Cost Effective</a:t>
            </a:r>
          </a:p>
          <a:p>
            <a:r>
              <a:rPr lang="en-IN" b="1" i="0" dirty="0">
                <a:solidFill>
                  <a:srgbClr val="000000"/>
                </a:solidFill>
                <a:effectLst/>
                <a:latin typeface="inter-bold"/>
              </a:rPr>
              <a:t>Resilient to failure</a:t>
            </a:r>
            <a:endParaRPr lang="en-IN" dirty="0"/>
          </a:p>
        </p:txBody>
      </p:sp>
    </p:spTree>
    <p:extLst>
      <p:ext uri="{BB962C8B-B14F-4D97-AF65-F5344CB8AC3E}">
        <p14:creationId xmlns:p14="http://schemas.microsoft.com/office/powerpoint/2010/main" val="357290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1825-80AD-2F35-DBFE-AE87CD4D0728}"/>
              </a:ext>
            </a:extLst>
          </p:cNvPr>
          <p:cNvSpPr>
            <a:spLocks noGrp="1"/>
          </p:cNvSpPr>
          <p:nvPr>
            <p:ph type="title"/>
          </p:nvPr>
        </p:nvSpPr>
        <p:spPr/>
        <p:txBody>
          <a:bodyPr/>
          <a:lstStyle/>
          <a:p>
            <a:r>
              <a:rPr lang="en-IN" b="0" i="0" dirty="0">
                <a:solidFill>
                  <a:srgbClr val="610B38"/>
                </a:solidFill>
                <a:effectLst/>
                <a:latin typeface="erdana"/>
              </a:rPr>
              <a:t>Hadoop Distributed File System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4265B87-7F31-5F29-7DBC-8AF59AEEF7A4}"/>
              </a:ext>
            </a:extLst>
          </p:cNvPr>
          <p:cNvSpPr>
            <a:spLocks noGrp="1"/>
          </p:cNvSpPr>
          <p:nvPr>
            <p:ph idx="1"/>
          </p:nvPr>
        </p:nvSpPr>
        <p:spPr/>
        <p:txBody>
          <a:bodyPr/>
          <a:lstStyle/>
          <a:p>
            <a:r>
              <a:rPr lang="en-US" b="0" i="0" dirty="0">
                <a:solidFill>
                  <a:srgbClr val="333333"/>
                </a:solidFill>
                <a:effectLst/>
                <a:latin typeface="inter-regular"/>
              </a:rPr>
              <a:t>The Hadoop Distributed File System (HDFS) is a distributed file system for Hadoop. It contains a </a:t>
            </a:r>
            <a:r>
              <a:rPr lang="en-US" b="1" i="0" dirty="0">
                <a:solidFill>
                  <a:srgbClr val="FF0000"/>
                </a:solidFill>
                <a:effectLst/>
                <a:latin typeface="inter-regular"/>
              </a:rPr>
              <a:t>master/slave architecture</a:t>
            </a:r>
            <a:r>
              <a:rPr lang="en-US" b="0" i="0" dirty="0">
                <a:solidFill>
                  <a:srgbClr val="333333"/>
                </a:solidFill>
                <a:effectLst/>
                <a:latin typeface="inter-regular"/>
              </a:rPr>
              <a:t>. This architecture consist of a single </a:t>
            </a:r>
            <a:r>
              <a:rPr lang="en-US" b="0" i="0" dirty="0" err="1">
                <a:solidFill>
                  <a:srgbClr val="333333"/>
                </a:solidFill>
                <a:effectLst/>
                <a:latin typeface="inter-regular"/>
              </a:rPr>
              <a:t>NameNode</a:t>
            </a:r>
            <a:r>
              <a:rPr lang="en-US" b="0" i="0" dirty="0">
                <a:solidFill>
                  <a:srgbClr val="333333"/>
                </a:solidFill>
                <a:effectLst/>
                <a:latin typeface="inter-regular"/>
              </a:rPr>
              <a:t> performs the role of master, and multiple </a:t>
            </a:r>
            <a:r>
              <a:rPr lang="en-US" b="0" i="0" dirty="0" err="1">
                <a:solidFill>
                  <a:srgbClr val="333333"/>
                </a:solidFill>
                <a:effectLst/>
                <a:latin typeface="inter-regular"/>
              </a:rPr>
              <a:t>DataNodes</a:t>
            </a:r>
            <a:r>
              <a:rPr lang="en-US" b="0" i="0" dirty="0">
                <a:solidFill>
                  <a:srgbClr val="333333"/>
                </a:solidFill>
                <a:effectLst/>
                <a:latin typeface="inter-regular"/>
              </a:rPr>
              <a:t> performs the role of a slave.</a:t>
            </a:r>
          </a:p>
          <a:p>
            <a:endParaRPr lang="en-US" dirty="0">
              <a:solidFill>
                <a:srgbClr val="333333"/>
              </a:solidFill>
              <a:latin typeface="inter-regular"/>
            </a:endParaRPr>
          </a:p>
          <a:p>
            <a:r>
              <a:rPr lang="en-US" b="0" i="0" dirty="0">
                <a:solidFill>
                  <a:srgbClr val="333333"/>
                </a:solidFill>
                <a:effectLst/>
                <a:latin typeface="inter-regular"/>
              </a:rPr>
              <a:t>Both </a:t>
            </a:r>
            <a:r>
              <a:rPr lang="en-US" b="0" i="0" dirty="0" err="1">
                <a:solidFill>
                  <a:srgbClr val="333333"/>
                </a:solidFill>
                <a:effectLst/>
                <a:latin typeface="inter-regular"/>
              </a:rPr>
              <a:t>NameNode</a:t>
            </a:r>
            <a:r>
              <a:rPr lang="en-US" b="0" i="0" dirty="0">
                <a:solidFill>
                  <a:srgbClr val="333333"/>
                </a:solidFill>
                <a:effectLst/>
                <a:latin typeface="inter-regular"/>
              </a:rPr>
              <a:t> and </a:t>
            </a:r>
            <a:r>
              <a:rPr lang="en-US" b="0" i="0" dirty="0" err="1">
                <a:solidFill>
                  <a:srgbClr val="333333"/>
                </a:solidFill>
                <a:effectLst/>
                <a:latin typeface="inter-regular"/>
              </a:rPr>
              <a:t>DataNode</a:t>
            </a:r>
            <a:r>
              <a:rPr lang="en-US" b="0" i="0" dirty="0">
                <a:solidFill>
                  <a:srgbClr val="333333"/>
                </a:solidFill>
                <a:effectLst/>
                <a:latin typeface="inter-regular"/>
              </a:rPr>
              <a:t> are capable enough to run on commodity machines. The Java language is used to develop HDFS. So any machine that supports Java language can easily run the </a:t>
            </a:r>
            <a:r>
              <a:rPr lang="en-US" b="0" i="0" dirty="0" err="1">
                <a:solidFill>
                  <a:srgbClr val="333333"/>
                </a:solidFill>
                <a:effectLst/>
                <a:latin typeface="inter-regular"/>
              </a:rPr>
              <a:t>NameNode</a:t>
            </a:r>
            <a:r>
              <a:rPr lang="en-US" b="0" i="0" dirty="0">
                <a:solidFill>
                  <a:srgbClr val="333333"/>
                </a:solidFill>
                <a:effectLst/>
                <a:latin typeface="inter-regular"/>
              </a:rPr>
              <a:t> and </a:t>
            </a:r>
            <a:r>
              <a:rPr lang="en-US" b="0" i="0" dirty="0" err="1">
                <a:solidFill>
                  <a:srgbClr val="333333"/>
                </a:solidFill>
                <a:effectLst/>
                <a:latin typeface="inter-regular"/>
              </a:rPr>
              <a:t>DataNode</a:t>
            </a:r>
            <a:r>
              <a:rPr lang="en-US" b="0" i="0" dirty="0">
                <a:solidFill>
                  <a:srgbClr val="333333"/>
                </a:solidFill>
                <a:effectLst/>
                <a:latin typeface="inter-regular"/>
              </a:rPr>
              <a:t> software.</a:t>
            </a:r>
            <a:endParaRPr lang="en-IN" dirty="0"/>
          </a:p>
        </p:txBody>
      </p:sp>
    </p:spTree>
    <p:extLst>
      <p:ext uri="{BB962C8B-B14F-4D97-AF65-F5344CB8AC3E}">
        <p14:creationId xmlns:p14="http://schemas.microsoft.com/office/powerpoint/2010/main" val="411048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565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erdana</vt:lpstr>
      <vt:lpstr>inter-bold</vt:lpstr>
      <vt:lpstr>inter-regular</vt:lpstr>
      <vt:lpstr>Source Sans Pro</vt:lpstr>
      <vt:lpstr>Times New Roman</vt:lpstr>
      <vt:lpstr>Office Theme</vt:lpstr>
      <vt:lpstr>PowerPoint Presentation</vt:lpstr>
      <vt:lpstr>What is Hadoop </vt:lpstr>
      <vt:lpstr>Modules of Hadoop </vt:lpstr>
      <vt:lpstr>PowerPoint Presentation</vt:lpstr>
      <vt:lpstr>Hadoop Architecture </vt:lpstr>
      <vt:lpstr>Hadoop Architecture </vt:lpstr>
      <vt:lpstr>Hadoop and its Ecosystem</vt:lpstr>
      <vt:lpstr>Advantages of Hadoop </vt:lpstr>
      <vt:lpstr>Hadoop Distributed File System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 tharuman</dc:creator>
  <cp:lastModifiedBy>sudhakar tharuman</cp:lastModifiedBy>
  <cp:revision>1</cp:revision>
  <dcterms:created xsi:type="dcterms:W3CDTF">2023-04-06T08:26:47Z</dcterms:created>
  <dcterms:modified xsi:type="dcterms:W3CDTF">2023-04-06T09:29:14Z</dcterms:modified>
</cp:coreProperties>
</file>